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9.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109"/>
  </p:notesMasterIdLst>
  <p:handoutMasterIdLst>
    <p:handoutMasterId r:id="rId110"/>
  </p:handoutMasterIdLst>
  <p:sldIdLst>
    <p:sldId id="256" r:id="rId5"/>
    <p:sldId id="365" r:id="rId6"/>
    <p:sldId id="316" r:id="rId7"/>
    <p:sldId id="496" r:id="rId8"/>
    <p:sldId id="631" r:id="rId9"/>
    <p:sldId id="412" r:id="rId10"/>
    <p:sldId id="413" r:id="rId11"/>
    <p:sldId id="414" r:id="rId12"/>
    <p:sldId id="415" r:id="rId13"/>
    <p:sldId id="417" r:id="rId14"/>
    <p:sldId id="632" r:id="rId15"/>
    <p:sldId id="411" r:id="rId16"/>
    <p:sldId id="420" r:id="rId17"/>
    <p:sldId id="418" r:id="rId18"/>
    <p:sldId id="419" r:id="rId19"/>
    <p:sldId id="492" r:id="rId20"/>
    <p:sldId id="495" r:id="rId21"/>
    <p:sldId id="633" r:id="rId22"/>
    <p:sldId id="421" r:id="rId23"/>
    <p:sldId id="497" r:id="rId24"/>
    <p:sldId id="261" r:id="rId25"/>
    <p:sldId id="366" r:id="rId26"/>
    <p:sldId id="498" r:id="rId27"/>
    <p:sldId id="624" r:id="rId28"/>
    <p:sldId id="625" r:id="rId29"/>
    <p:sldId id="626" r:id="rId30"/>
    <p:sldId id="604" r:id="rId31"/>
    <p:sldId id="499" r:id="rId32"/>
    <p:sldId id="502" r:id="rId33"/>
    <p:sldId id="501" r:id="rId34"/>
    <p:sldId id="500" r:id="rId35"/>
    <p:sldId id="504" r:id="rId36"/>
    <p:sldId id="635" r:id="rId37"/>
    <p:sldId id="636" r:id="rId38"/>
    <p:sldId id="656" r:id="rId39"/>
    <p:sldId id="657" r:id="rId40"/>
    <p:sldId id="658" r:id="rId41"/>
    <p:sldId id="634" r:id="rId42"/>
    <p:sldId id="398" r:id="rId43"/>
    <p:sldId id="404" r:id="rId44"/>
    <p:sldId id="405" r:id="rId45"/>
    <p:sldId id="406" r:id="rId46"/>
    <p:sldId id="503" r:id="rId47"/>
    <p:sldId id="659" r:id="rId48"/>
    <p:sldId id="505" r:id="rId49"/>
    <p:sldId id="506" r:id="rId50"/>
    <p:sldId id="262" r:id="rId51"/>
    <p:sldId id="367" r:id="rId52"/>
    <p:sldId id="507" r:id="rId53"/>
    <p:sldId id="508" r:id="rId54"/>
    <p:sldId id="509" r:id="rId55"/>
    <p:sldId id="510" r:id="rId56"/>
    <p:sldId id="515" r:id="rId57"/>
    <p:sldId id="513" r:id="rId58"/>
    <p:sldId id="514" r:id="rId59"/>
    <p:sldId id="516" r:id="rId60"/>
    <p:sldId id="518" r:id="rId61"/>
    <p:sldId id="517" r:id="rId62"/>
    <p:sldId id="519" r:id="rId63"/>
    <p:sldId id="520" r:id="rId64"/>
    <p:sldId id="660" r:id="rId65"/>
    <p:sldId id="666" r:id="rId66"/>
    <p:sldId id="521" r:id="rId67"/>
    <p:sldId id="511" r:id="rId68"/>
    <p:sldId id="527" r:id="rId69"/>
    <p:sldId id="512" r:id="rId70"/>
    <p:sldId id="522" r:id="rId71"/>
    <p:sldId id="523" r:id="rId72"/>
    <p:sldId id="524" r:id="rId73"/>
    <p:sldId id="664" r:id="rId74"/>
    <p:sldId id="525" r:id="rId75"/>
    <p:sldId id="663" r:id="rId76"/>
    <p:sldId id="526" r:id="rId77"/>
    <p:sldId id="665" r:id="rId78"/>
    <p:sldId id="528" r:id="rId79"/>
    <p:sldId id="263" r:id="rId80"/>
    <p:sldId id="368" r:id="rId81"/>
    <p:sldId id="668" r:id="rId82"/>
    <p:sldId id="672" r:id="rId83"/>
    <p:sldId id="386" r:id="rId84"/>
    <p:sldId id="387" r:id="rId85"/>
    <p:sldId id="388" r:id="rId86"/>
    <p:sldId id="669" r:id="rId87"/>
    <p:sldId id="529" r:id="rId88"/>
    <p:sldId id="670" r:id="rId89"/>
    <p:sldId id="671" r:id="rId90"/>
    <p:sldId id="536" r:id="rId91"/>
    <p:sldId id="534" r:id="rId92"/>
    <p:sldId id="540" r:id="rId93"/>
    <p:sldId id="541" r:id="rId94"/>
    <p:sldId id="535" r:id="rId95"/>
    <p:sldId id="423" r:id="rId96"/>
    <p:sldId id="431" r:id="rId97"/>
    <p:sldId id="667" r:id="rId98"/>
    <p:sldId id="537" r:id="rId99"/>
    <p:sldId id="539" r:id="rId100"/>
    <p:sldId id="538" r:id="rId101"/>
    <p:sldId id="352" r:id="rId102"/>
    <p:sldId id="394" r:id="rId103"/>
    <p:sldId id="395" r:id="rId104"/>
    <p:sldId id="532" r:id="rId105"/>
    <p:sldId id="533" r:id="rId106"/>
    <p:sldId id="542" r:id="rId107"/>
    <p:sldId id="257" r:id="rId108"/>
  </p:sldIdLst>
  <p:sldSz cx="12192000" cy="6858000"/>
  <p:notesSz cx="6858000" cy="9144000"/>
  <p:custDataLst>
    <p:tags r:id="rId11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ather Barnett" initials="HB" lastIdx="4" clrIdx="0"/>
  <p:cmAuthor id="1" name="Simon Titley" initials="STT" lastIdx="3" clrIdx="1">
    <p:extLst>
      <p:ext uri="{19B8F6BF-5375-455C-9EA6-DF929625EA0E}">
        <p15:presenceInfo xmlns:p15="http://schemas.microsoft.com/office/powerpoint/2012/main" userId="Simon Titley" providerId="None"/>
      </p:ext>
    </p:extLst>
  </p:cmAuthor>
  <p:cmAuthor id="2" name="Allison Bagshaw" initials="AB" lastIdx="2" clrIdx="2">
    <p:extLst>
      <p:ext uri="{19B8F6BF-5375-455C-9EA6-DF929625EA0E}">
        <p15:presenceInfo xmlns:p15="http://schemas.microsoft.com/office/powerpoint/2012/main" userId="S::allison.bagshaw@ymca.co.uk::aced5d60-590e-4539-8036-be8b5f401cfb" providerId="AD"/>
      </p:ext>
    </p:extLst>
  </p:cmAuthor>
  <p:cmAuthor id="3" name="Simon Titley" initials="ST" lastIdx="1" clrIdx="3">
    <p:extLst>
      <p:ext uri="{19B8F6BF-5375-455C-9EA6-DF929625EA0E}">
        <p15:presenceInfo xmlns:p15="http://schemas.microsoft.com/office/powerpoint/2012/main" userId="S::simon.titley@ymca.co.uk::5b109568-eeac-4d09-811d-ab233b3c8ec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E23"/>
    <a:srgbClr val="C92446"/>
    <a:srgbClr val="0070C0"/>
    <a:srgbClr val="D2D0B9"/>
    <a:srgbClr val="42358E"/>
    <a:srgbClr val="C1F0FF"/>
    <a:srgbClr val="E4351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49575" autoAdjust="0"/>
  </p:normalViewPr>
  <p:slideViewPr>
    <p:cSldViewPr snapToGrid="0">
      <p:cViewPr varScale="1">
        <p:scale>
          <a:sx n="112" d="100"/>
          <a:sy n="112" d="100"/>
        </p:scale>
        <p:origin x="552" y="96"/>
      </p:cViewPr>
      <p:guideLst>
        <p:guide pos="3840"/>
        <p:guide orient="horz" pos="2160"/>
      </p:guideLst>
    </p:cSldViewPr>
  </p:slideViewPr>
  <p:notesTextViewPr>
    <p:cViewPr>
      <p:scale>
        <a:sx n="150" d="100"/>
        <a:sy n="150" d="100"/>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microsoft.com/office/2016/11/relationships/changesInfo" Target="changesInfos/changesInfo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commentAuthors" Target="commentAuthor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presProps" Target="pres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notesMaster" Target="notesMasters/notes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handoutMaster" Target="handoutMasters/handoutMaster1.xml"/><Relationship Id="rId115"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ags" Target="tags/tag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Coote-Cowling" userId="c5f4afe0-c3a5-4aec-94c8-4cf915783f5c" providerId="ADAL" clId="{081C43C2-C954-42DB-841E-5C26EB833BC1}"/>
    <pc:docChg chg="custSel modSld">
      <pc:chgData name="Rosie Coote-Cowling" userId="c5f4afe0-c3a5-4aec-94c8-4cf915783f5c" providerId="ADAL" clId="{081C43C2-C954-42DB-841E-5C26EB833BC1}" dt="2025-03-18T15:01:42.819" v="5" actId="2"/>
      <pc:docMkLst>
        <pc:docMk/>
      </pc:docMkLst>
      <pc:sldChg chg="modSp mod">
        <pc:chgData name="Rosie Coote-Cowling" userId="c5f4afe0-c3a5-4aec-94c8-4cf915783f5c" providerId="ADAL" clId="{081C43C2-C954-42DB-841E-5C26EB833BC1}" dt="2025-03-18T15:01:19.353" v="0"/>
        <pc:sldMkLst>
          <pc:docMk/>
          <pc:sldMk cId="2278552194" sldId="257"/>
        </pc:sldMkLst>
        <pc:spChg chg="mod">
          <ac:chgData name="Rosie Coote-Cowling" userId="c5f4afe0-c3a5-4aec-94c8-4cf915783f5c" providerId="ADAL" clId="{081C43C2-C954-42DB-841E-5C26EB833BC1}" dt="2025-03-18T15:01:19.353" v="0"/>
          <ac:spMkLst>
            <pc:docMk/>
            <pc:sldMk cId="2278552194" sldId="257"/>
            <ac:spMk id="2" creationId="{64DD7D6C-CB87-7049-558E-CECF48B873BE}"/>
          </ac:spMkLst>
        </pc:spChg>
      </pc:sldChg>
      <pc:sldChg chg="modSp mod">
        <pc:chgData name="Rosie Coote-Cowling" userId="c5f4afe0-c3a5-4aec-94c8-4cf915783f5c" providerId="ADAL" clId="{081C43C2-C954-42DB-841E-5C26EB833BC1}" dt="2025-03-18T15:01:26.970" v="1" actId="313"/>
        <pc:sldMkLst>
          <pc:docMk/>
          <pc:sldMk cId="4086414459" sldId="415"/>
        </pc:sldMkLst>
        <pc:spChg chg="mod">
          <ac:chgData name="Rosie Coote-Cowling" userId="c5f4afe0-c3a5-4aec-94c8-4cf915783f5c" providerId="ADAL" clId="{081C43C2-C954-42DB-841E-5C26EB833BC1}" dt="2025-03-18T15:01:26.970" v="1" actId="313"/>
          <ac:spMkLst>
            <pc:docMk/>
            <pc:sldMk cId="4086414459" sldId="415"/>
            <ac:spMk id="3" creationId="{66590B0B-A306-D10A-24D5-1F576E6FBC73}"/>
          </ac:spMkLst>
        </pc:spChg>
      </pc:sldChg>
      <pc:sldChg chg="modSp mod">
        <pc:chgData name="Rosie Coote-Cowling" userId="c5f4afe0-c3a5-4aec-94c8-4cf915783f5c" providerId="ADAL" clId="{081C43C2-C954-42DB-841E-5C26EB833BC1}" dt="2025-03-18T15:01:31.667" v="2" actId="313"/>
        <pc:sldMkLst>
          <pc:docMk/>
          <pc:sldMk cId="2059518297" sldId="418"/>
        </pc:sldMkLst>
        <pc:spChg chg="mod">
          <ac:chgData name="Rosie Coote-Cowling" userId="c5f4afe0-c3a5-4aec-94c8-4cf915783f5c" providerId="ADAL" clId="{081C43C2-C954-42DB-841E-5C26EB833BC1}" dt="2025-03-18T15:01:31.667" v="2" actId="313"/>
          <ac:spMkLst>
            <pc:docMk/>
            <pc:sldMk cId="2059518297" sldId="418"/>
            <ac:spMk id="3" creationId="{66590B0B-A306-D10A-24D5-1F576E6FBC73}"/>
          </ac:spMkLst>
        </pc:spChg>
      </pc:sldChg>
      <pc:sldChg chg="modSp mod">
        <pc:chgData name="Rosie Coote-Cowling" userId="c5f4afe0-c3a5-4aec-94c8-4cf915783f5c" providerId="ADAL" clId="{081C43C2-C954-42DB-841E-5C26EB833BC1}" dt="2025-03-18T15:01:37.008" v="3" actId="2"/>
        <pc:sldMkLst>
          <pc:docMk/>
          <pc:sldMk cId="839580376" sldId="419"/>
        </pc:sldMkLst>
        <pc:spChg chg="mod">
          <ac:chgData name="Rosie Coote-Cowling" userId="c5f4afe0-c3a5-4aec-94c8-4cf915783f5c" providerId="ADAL" clId="{081C43C2-C954-42DB-841E-5C26EB833BC1}" dt="2025-03-18T15:01:37.008" v="3" actId="2"/>
          <ac:spMkLst>
            <pc:docMk/>
            <pc:sldMk cId="839580376" sldId="419"/>
            <ac:spMk id="3" creationId="{66590B0B-A306-D10A-24D5-1F576E6FBC73}"/>
          </ac:spMkLst>
        </pc:spChg>
      </pc:sldChg>
      <pc:sldChg chg="modSp mod">
        <pc:chgData name="Rosie Coote-Cowling" userId="c5f4afe0-c3a5-4aec-94c8-4cf915783f5c" providerId="ADAL" clId="{081C43C2-C954-42DB-841E-5C26EB833BC1}" dt="2025-03-18T15:01:39.515" v="4" actId="313"/>
        <pc:sldMkLst>
          <pc:docMk/>
          <pc:sldMk cId="3706063688" sldId="660"/>
        </pc:sldMkLst>
        <pc:spChg chg="mod">
          <ac:chgData name="Rosie Coote-Cowling" userId="c5f4afe0-c3a5-4aec-94c8-4cf915783f5c" providerId="ADAL" clId="{081C43C2-C954-42DB-841E-5C26EB833BC1}" dt="2025-03-18T15:01:39.515" v="4" actId="313"/>
          <ac:spMkLst>
            <pc:docMk/>
            <pc:sldMk cId="3706063688" sldId="660"/>
            <ac:spMk id="3" creationId="{66590B0B-A306-D10A-24D5-1F576E6FBC73}"/>
          </ac:spMkLst>
        </pc:spChg>
      </pc:sldChg>
      <pc:sldChg chg="modSp mod">
        <pc:chgData name="Rosie Coote-Cowling" userId="c5f4afe0-c3a5-4aec-94c8-4cf915783f5c" providerId="ADAL" clId="{081C43C2-C954-42DB-841E-5C26EB833BC1}" dt="2025-03-18T15:01:42.819" v="5" actId="2"/>
        <pc:sldMkLst>
          <pc:docMk/>
          <pc:sldMk cId="2256353916" sldId="663"/>
        </pc:sldMkLst>
        <pc:graphicFrameChg chg="modGraphic">
          <ac:chgData name="Rosie Coote-Cowling" userId="c5f4afe0-c3a5-4aec-94c8-4cf915783f5c" providerId="ADAL" clId="{081C43C2-C954-42DB-841E-5C26EB833BC1}" dt="2025-03-18T15:01:42.819" v="5" actId="2"/>
          <ac:graphicFrameMkLst>
            <pc:docMk/>
            <pc:sldMk cId="2256353916" sldId="663"/>
            <ac:graphicFrameMk id="4" creationId="{1AF6AFE5-F503-8DFC-6119-DF80B6567EAF}"/>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F0A688-9E1E-484F-BF60-CBB0FE84910F}" type="doc">
      <dgm:prSet loTypeId="urn:microsoft.com/office/officeart/2005/8/layout/matrix3" loCatId="matrix" qsTypeId="urn:microsoft.com/office/officeart/2005/8/quickstyle/simple1" qsCatId="simple" csTypeId="urn:microsoft.com/office/officeart/2005/8/colors/accent3_2" csCatId="accent3" phldr="1"/>
      <dgm:spPr/>
      <dgm:t>
        <a:bodyPr/>
        <a:lstStyle/>
        <a:p>
          <a:endParaRPr lang="en-GB"/>
        </a:p>
      </dgm:t>
    </dgm:pt>
    <dgm:pt modelId="{66E22E40-1390-4C44-8438-EAE97127B2F1}">
      <dgm:prSet phldrT="[Text]" custT="1"/>
      <dgm:spPr>
        <a:solidFill>
          <a:schemeClr val="accent1"/>
        </a:solidFill>
      </dgm:spPr>
      <dgm:t>
        <a:bodyPr/>
        <a:lstStyle/>
        <a:p>
          <a:r>
            <a:rPr lang="en-GB" sz="1100" dirty="0">
              <a:latin typeface="Arial" panose="020B0604020202020204" pitchFamily="34" charset="0"/>
              <a:cs typeface="Arial" panose="020B0604020202020204" pitchFamily="34" charset="0"/>
            </a:rPr>
            <a:t>Benefits of making a change </a:t>
          </a:r>
        </a:p>
      </dgm:t>
    </dgm:pt>
    <dgm:pt modelId="{363E7571-C1BB-4DBB-A8C3-30D72C1D573C}" type="parTrans" cxnId="{01190EA0-CC0B-4E44-A5E5-3277A03539D1}">
      <dgm:prSet/>
      <dgm:spPr/>
      <dgm:t>
        <a:bodyPr/>
        <a:lstStyle/>
        <a:p>
          <a:endParaRPr lang="en-GB" sz="1100">
            <a:latin typeface="Arial" panose="020B0604020202020204" pitchFamily="34" charset="0"/>
            <a:cs typeface="Arial" panose="020B0604020202020204" pitchFamily="34" charset="0"/>
          </a:endParaRPr>
        </a:p>
      </dgm:t>
    </dgm:pt>
    <dgm:pt modelId="{45989696-EDEE-40F1-B4BD-8398BEC99E23}" type="sibTrans" cxnId="{01190EA0-CC0B-4E44-A5E5-3277A03539D1}">
      <dgm:prSet/>
      <dgm:spPr/>
      <dgm:t>
        <a:bodyPr/>
        <a:lstStyle/>
        <a:p>
          <a:endParaRPr lang="en-GB" sz="1100">
            <a:latin typeface="Arial" panose="020B0604020202020204" pitchFamily="34" charset="0"/>
            <a:cs typeface="Arial" panose="020B0604020202020204" pitchFamily="34" charset="0"/>
          </a:endParaRPr>
        </a:p>
      </dgm:t>
    </dgm:pt>
    <dgm:pt modelId="{1A08CBA8-8AC6-4406-ABCC-33F6015B5B3B}">
      <dgm:prSet phldrT="[Text]" custT="1"/>
      <dgm:spPr>
        <a:solidFill>
          <a:schemeClr val="accent1"/>
        </a:solidFill>
      </dgm:spPr>
      <dgm:t>
        <a:bodyPr/>
        <a:lstStyle/>
        <a:p>
          <a:r>
            <a:rPr lang="en-GB" sz="1100" dirty="0">
              <a:latin typeface="Arial" panose="020B0604020202020204" pitchFamily="34" charset="0"/>
              <a:cs typeface="Arial" panose="020B0604020202020204" pitchFamily="34" charset="0"/>
            </a:rPr>
            <a:t>Benefits of staying the same</a:t>
          </a:r>
        </a:p>
      </dgm:t>
    </dgm:pt>
    <dgm:pt modelId="{94176B63-B59E-488B-A4E4-AB15A955CB13}" type="parTrans" cxnId="{E4F3AD65-8A85-41F2-9B19-502575D54A10}">
      <dgm:prSet/>
      <dgm:spPr/>
      <dgm:t>
        <a:bodyPr/>
        <a:lstStyle/>
        <a:p>
          <a:endParaRPr lang="en-GB" sz="1100">
            <a:latin typeface="Arial" panose="020B0604020202020204" pitchFamily="34" charset="0"/>
            <a:cs typeface="Arial" panose="020B0604020202020204" pitchFamily="34" charset="0"/>
          </a:endParaRPr>
        </a:p>
      </dgm:t>
    </dgm:pt>
    <dgm:pt modelId="{377166C7-B2A2-422C-B9DC-09C1461C6C4A}" type="sibTrans" cxnId="{E4F3AD65-8A85-41F2-9B19-502575D54A10}">
      <dgm:prSet/>
      <dgm:spPr/>
      <dgm:t>
        <a:bodyPr/>
        <a:lstStyle/>
        <a:p>
          <a:endParaRPr lang="en-GB" sz="1100">
            <a:latin typeface="Arial" panose="020B0604020202020204" pitchFamily="34" charset="0"/>
            <a:cs typeface="Arial" panose="020B0604020202020204" pitchFamily="34" charset="0"/>
          </a:endParaRPr>
        </a:p>
      </dgm:t>
    </dgm:pt>
    <dgm:pt modelId="{15CA62A6-B2B0-4151-A839-C3025D018A77}">
      <dgm:prSet phldrT="[Text]" custT="1"/>
      <dgm:spPr>
        <a:solidFill>
          <a:schemeClr val="accent1"/>
        </a:solidFill>
      </dgm:spPr>
      <dgm:t>
        <a:bodyPr/>
        <a:lstStyle/>
        <a:p>
          <a:r>
            <a:rPr lang="en-GB" sz="1100" dirty="0">
              <a:latin typeface="Arial" panose="020B0604020202020204" pitchFamily="34" charset="0"/>
              <a:cs typeface="Arial" panose="020B0604020202020204" pitchFamily="34" charset="0"/>
            </a:rPr>
            <a:t>Disadvantages of making a change</a:t>
          </a:r>
        </a:p>
      </dgm:t>
    </dgm:pt>
    <dgm:pt modelId="{CD0DE756-61BF-4666-A2C9-94504618BE89}" type="parTrans" cxnId="{C3A65C0A-42F1-4E15-82A9-D18728A611CF}">
      <dgm:prSet/>
      <dgm:spPr/>
      <dgm:t>
        <a:bodyPr/>
        <a:lstStyle/>
        <a:p>
          <a:endParaRPr lang="en-GB" sz="1100">
            <a:latin typeface="Arial" panose="020B0604020202020204" pitchFamily="34" charset="0"/>
            <a:cs typeface="Arial" panose="020B0604020202020204" pitchFamily="34" charset="0"/>
          </a:endParaRPr>
        </a:p>
      </dgm:t>
    </dgm:pt>
    <dgm:pt modelId="{674D1D4A-3382-4EC6-827F-E41A5E1683A3}" type="sibTrans" cxnId="{C3A65C0A-42F1-4E15-82A9-D18728A611CF}">
      <dgm:prSet/>
      <dgm:spPr/>
      <dgm:t>
        <a:bodyPr/>
        <a:lstStyle/>
        <a:p>
          <a:endParaRPr lang="en-GB" sz="1100">
            <a:latin typeface="Arial" panose="020B0604020202020204" pitchFamily="34" charset="0"/>
            <a:cs typeface="Arial" panose="020B0604020202020204" pitchFamily="34" charset="0"/>
          </a:endParaRPr>
        </a:p>
      </dgm:t>
    </dgm:pt>
    <dgm:pt modelId="{15B322E3-C6EB-4C09-B73A-0437923A2BEF}">
      <dgm:prSet phldrT="[Text]" custT="1"/>
      <dgm:spPr>
        <a:solidFill>
          <a:schemeClr val="accent1"/>
        </a:solidFill>
      </dgm:spPr>
      <dgm:t>
        <a:bodyPr/>
        <a:lstStyle/>
        <a:p>
          <a:r>
            <a:rPr lang="en-GB" sz="1100" dirty="0">
              <a:latin typeface="Arial" panose="020B0604020202020204" pitchFamily="34" charset="0"/>
              <a:cs typeface="Arial" panose="020B0604020202020204" pitchFamily="34" charset="0"/>
            </a:rPr>
            <a:t>Disadvantages of staying the same</a:t>
          </a:r>
        </a:p>
      </dgm:t>
    </dgm:pt>
    <dgm:pt modelId="{8A546896-D756-482A-A204-EF0D9653CAAE}" type="parTrans" cxnId="{C75E941B-45B1-4403-B5D0-3BB18B34F449}">
      <dgm:prSet/>
      <dgm:spPr/>
      <dgm:t>
        <a:bodyPr/>
        <a:lstStyle/>
        <a:p>
          <a:endParaRPr lang="en-GB" sz="1100">
            <a:latin typeface="Arial" panose="020B0604020202020204" pitchFamily="34" charset="0"/>
            <a:cs typeface="Arial" panose="020B0604020202020204" pitchFamily="34" charset="0"/>
          </a:endParaRPr>
        </a:p>
      </dgm:t>
    </dgm:pt>
    <dgm:pt modelId="{1A2EBFB0-D7B5-4624-8A23-7388C9143D9C}" type="sibTrans" cxnId="{C75E941B-45B1-4403-B5D0-3BB18B34F449}">
      <dgm:prSet/>
      <dgm:spPr/>
      <dgm:t>
        <a:bodyPr/>
        <a:lstStyle/>
        <a:p>
          <a:endParaRPr lang="en-GB" sz="1100">
            <a:latin typeface="Arial" panose="020B0604020202020204" pitchFamily="34" charset="0"/>
            <a:cs typeface="Arial" panose="020B0604020202020204" pitchFamily="34" charset="0"/>
          </a:endParaRPr>
        </a:p>
      </dgm:t>
    </dgm:pt>
    <dgm:pt modelId="{D12571E8-9F73-4538-B022-03F874355EDF}" type="pres">
      <dgm:prSet presAssocID="{DCF0A688-9E1E-484F-BF60-CBB0FE84910F}" presName="matrix" presStyleCnt="0">
        <dgm:presLayoutVars>
          <dgm:chMax val="1"/>
          <dgm:dir/>
          <dgm:resizeHandles val="exact"/>
        </dgm:presLayoutVars>
      </dgm:prSet>
      <dgm:spPr/>
    </dgm:pt>
    <dgm:pt modelId="{44BFF3F8-EE4D-4424-94DD-C37F17986120}" type="pres">
      <dgm:prSet presAssocID="{DCF0A688-9E1E-484F-BF60-CBB0FE84910F}" presName="diamond" presStyleLbl="bgShp" presStyleIdx="0" presStyleCnt="1"/>
      <dgm:spPr/>
    </dgm:pt>
    <dgm:pt modelId="{4759C1CC-A03F-4CB7-8C83-8810EE738164}" type="pres">
      <dgm:prSet presAssocID="{DCF0A688-9E1E-484F-BF60-CBB0FE84910F}" presName="quad1" presStyleLbl="node1" presStyleIdx="0" presStyleCnt="4">
        <dgm:presLayoutVars>
          <dgm:chMax val="0"/>
          <dgm:chPref val="0"/>
          <dgm:bulletEnabled val="1"/>
        </dgm:presLayoutVars>
      </dgm:prSet>
      <dgm:spPr/>
    </dgm:pt>
    <dgm:pt modelId="{AB7CFBEF-ECA7-4CBB-A808-DE6ADBCCC46E}" type="pres">
      <dgm:prSet presAssocID="{DCF0A688-9E1E-484F-BF60-CBB0FE84910F}" presName="quad2" presStyleLbl="node1" presStyleIdx="1" presStyleCnt="4">
        <dgm:presLayoutVars>
          <dgm:chMax val="0"/>
          <dgm:chPref val="0"/>
          <dgm:bulletEnabled val="1"/>
        </dgm:presLayoutVars>
      </dgm:prSet>
      <dgm:spPr/>
    </dgm:pt>
    <dgm:pt modelId="{6EBBE2E5-B98C-4406-ACCC-F714CB347F01}" type="pres">
      <dgm:prSet presAssocID="{DCF0A688-9E1E-484F-BF60-CBB0FE84910F}" presName="quad3" presStyleLbl="node1" presStyleIdx="2" presStyleCnt="4">
        <dgm:presLayoutVars>
          <dgm:chMax val="0"/>
          <dgm:chPref val="0"/>
          <dgm:bulletEnabled val="1"/>
        </dgm:presLayoutVars>
      </dgm:prSet>
      <dgm:spPr/>
    </dgm:pt>
    <dgm:pt modelId="{4E0DDEB1-5FAB-447D-AD8E-2171B2E81DB8}" type="pres">
      <dgm:prSet presAssocID="{DCF0A688-9E1E-484F-BF60-CBB0FE84910F}" presName="quad4" presStyleLbl="node1" presStyleIdx="3" presStyleCnt="4">
        <dgm:presLayoutVars>
          <dgm:chMax val="0"/>
          <dgm:chPref val="0"/>
          <dgm:bulletEnabled val="1"/>
        </dgm:presLayoutVars>
      </dgm:prSet>
      <dgm:spPr/>
    </dgm:pt>
  </dgm:ptLst>
  <dgm:cxnLst>
    <dgm:cxn modelId="{C3A65C0A-42F1-4E15-82A9-D18728A611CF}" srcId="{DCF0A688-9E1E-484F-BF60-CBB0FE84910F}" destId="{15CA62A6-B2B0-4151-A839-C3025D018A77}" srcOrd="2" destOrd="0" parTransId="{CD0DE756-61BF-4666-A2C9-94504618BE89}" sibTransId="{674D1D4A-3382-4EC6-827F-E41A5E1683A3}"/>
    <dgm:cxn modelId="{C75E941B-45B1-4403-B5D0-3BB18B34F449}" srcId="{DCF0A688-9E1E-484F-BF60-CBB0FE84910F}" destId="{15B322E3-C6EB-4C09-B73A-0437923A2BEF}" srcOrd="3" destOrd="0" parTransId="{8A546896-D756-482A-A204-EF0D9653CAAE}" sibTransId="{1A2EBFB0-D7B5-4624-8A23-7388C9143D9C}"/>
    <dgm:cxn modelId="{4F48C539-BF36-4107-901E-6D5E16487440}" type="presOf" srcId="{1A08CBA8-8AC6-4406-ABCC-33F6015B5B3B}" destId="{AB7CFBEF-ECA7-4CBB-A808-DE6ADBCCC46E}" srcOrd="0" destOrd="0" presId="urn:microsoft.com/office/officeart/2005/8/layout/matrix3"/>
    <dgm:cxn modelId="{3B88B860-09AE-4233-B73B-211FF8DFD3F1}" type="presOf" srcId="{15B322E3-C6EB-4C09-B73A-0437923A2BEF}" destId="{4E0DDEB1-5FAB-447D-AD8E-2171B2E81DB8}" srcOrd="0" destOrd="0" presId="urn:microsoft.com/office/officeart/2005/8/layout/matrix3"/>
    <dgm:cxn modelId="{E4F3AD65-8A85-41F2-9B19-502575D54A10}" srcId="{DCF0A688-9E1E-484F-BF60-CBB0FE84910F}" destId="{1A08CBA8-8AC6-4406-ABCC-33F6015B5B3B}" srcOrd="1" destOrd="0" parTransId="{94176B63-B59E-488B-A4E4-AB15A955CB13}" sibTransId="{377166C7-B2A2-422C-B9DC-09C1461C6C4A}"/>
    <dgm:cxn modelId="{01190EA0-CC0B-4E44-A5E5-3277A03539D1}" srcId="{DCF0A688-9E1E-484F-BF60-CBB0FE84910F}" destId="{66E22E40-1390-4C44-8438-EAE97127B2F1}" srcOrd="0" destOrd="0" parTransId="{363E7571-C1BB-4DBB-A8C3-30D72C1D573C}" sibTransId="{45989696-EDEE-40F1-B4BD-8398BEC99E23}"/>
    <dgm:cxn modelId="{4F96D2A0-B85F-47EA-85DD-D17138A4A188}" type="presOf" srcId="{15CA62A6-B2B0-4151-A839-C3025D018A77}" destId="{6EBBE2E5-B98C-4406-ACCC-F714CB347F01}" srcOrd="0" destOrd="0" presId="urn:microsoft.com/office/officeart/2005/8/layout/matrix3"/>
    <dgm:cxn modelId="{066A61F8-F759-479D-B5AF-998FBBF39208}" type="presOf" srcId="{DCF0A688-9E1E-484F-BF60-CBB0FE84910F}" destId="{D12571E8-9F73-4538-B022-03F874355EDF}" srcOrd="0" destOrd="0" presId="urn:microsoft.com/office/officeart/2005/8/layout/matrix3"/>
    <dgm:cxn modelId="{A661BFFC-80EA-47AB-AFE9-17F0373551A6}" type="presOf" srcId="{66E22E40-1390-4C44-8438-EAE97127B2F1}" destId="{4759C1CC-A03F-4CB7-8C83-8810EE738164}" srcOrd="0" destOrd="0" presId="urn:microsoft.com/office/officeart/2005/8/layout/matrix3"/>
    <dgm:cxn modelId="{9136699B-22C3-4958-8EF8-873C4C872AFF}" type="presParOf" srcId="{D12571E8-9F73-4538-B022-03F874355EDF}" destId="{44BFF3F8-EE4D-4424-94DD-C37F17986120}" srcOrd="0" destOrd="0" presId="urn:microsoft.com/office/officeart/2005/8/layout/matrix3"/>
    <dgm:cxn modelId="{08FA8BFB-B453-415C-8039-B354598B9677}" type="presParOf" srcId="{D12571E8-9F73-4538-B022-03F874355EDF}" destId="{4759C1CC-A03F-4CB7-8C83-8810EE738164}" srcOrd="1" destOrd="0" presId="urn:microsoft.com/office/officeart/2005/8/layout/matrix3"/>
    <dgm:cxn modelId="{E676CD0E-3290-4244-B068-E7A71B38E58A}" type="presParOf" srcId="{D12571E8-9F73-4538-B022-03F874355EDF}" destId="{AB7CFBEF-ECA7-4CBB-A808-DE6ADBCCC46E}" srcOrd="2" destOrd="0" presId="urn:microsoft.com/office/officeart/2005/8/layout/matrix3"/>
    <dgm:cxn modelId="{9A5CD0DE-26D6-41AF-9738-22265CA9F592}" type="presParOf" srcId="{D12571E8-9F73-4538-B022-03F874355EDF}" destId="{6EBBE2E5-B98C-4406-ACCC-F714CB347F01}" srcOrd="3" destOrd="0" presId="urn:microsoft.com/office/officeart/2005/8/layout/matrix3"/>
    <dgm:cxn modelId="{19FC3456-A0FF-41C1-85B5-228CEFD52BBE}" type="presParOf" srcId="{D12571E8-9F73-4538-B022-03F874355EDF}" destId="{4E0DDEB1-5FAB-447D-AD8E-2171B2E81DB8}" srcOrd="4" destOrd="0" presId="urn:microsoft.com/office/officeart/2005/8/layout/matrix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BFF3F8-EE4D-4424-94DD-C37F17986120}">
      <dsp:nvSpPr>
        <dsp:cNvPr id="0" name=""/>
        <dsp:cNvSpPr/>
      </dsp:nvSpPr>
      <dsp:spPr>
        <a:xfrm>
          <a:off x="582612" y="0"/>
          <a:ext cx="4217987" cy="4217987"/>
        </a:xfrm>
        <a:prstGeom prst="diamond">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59C1CC-A03F-4CB7-8C83-8810EE738164}">
      <dsp:nvSpPr>
        <dsp:cNvPr id="0" name=""/>
        <dsp:cNvSpPr/>
      </dsp:nvSpPr>
      <dsp:spPr>
        <a:xfrm>
          <a:off x="983321" y="400708"/>
          <a:ext cx="1645014" cy="1645014"/>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latin typeface="Arial" panose="020B0604020202020204" pitchFamily="34" charset="0"/>
              <a:cs typeface="Arial" panose="020B0604020202020204" pitchFamily="34" charset="0"/>
            </a:rPr>
            <a:t>Benefits of making a change </a:t>
          </a:r>
        </a:p>
      </dsp:txBody>
      <dsp:txXfrm>
        <a:off x="1063624" y="481011"/>
        <a:ext cx="1484408" cy="1484408"/>
      </dsp:txXfrm>
    </dsp:sp>
    <dsp:sp modelId="{AB7CFBEF-ECA7-4CBB-A808-DE6ADBCCC46E}">
      <dsp:nvSpPr>
        <dsp:cNvPr id="0" name=""/>
        <dsp:cNvSpPr/>
      </dsp:nvSpPr>
      <dsp:spPr>
        <a:xfrm>
          <a:off x="2754875" y="400708"/>
          <a:ext cx="1645014" cy="1645014"/>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latin typeface="Arial" panose="020B0604020202020204" pitchFamily="34" charset="0"/>
              <a:cs typeface="Arial" panose="020B0604020202020204" pitchFamily="34" charset="0"/>
            </a:rPr>
            <a:t>Benefits of staying the same</a:t>
          </a:r>
        </a:p>
      </dsp:txBody>
      <dsp:txXfrm>
        <a:off x="2835178" y="481011"/>
        <a:ext cx="1484408" cy="1484408"/>
      </dsp:txXfrm>
    </dsp:sp>
    <dsp:sp modelId="{6EBBE2E5-B98C-4406-ACCC-F714CB347F01}">
      <dsp:nvSpPr>
        <dsp:cNvPr id="0" name=""/>
        <dsp:cNvSpPr/>
      </dsp:nvSpPr>
      <dsp:spPr>
        <a:xfrm>
          <a:off x="983321" y="2172263"/>
          <a:ext cx="1645014" cy="1645014"/>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latin typeface="Arial" panose="020B0604020202020204" pitchFamily="34" charset="0"/>
              <a:cs typeface="Arial" panose="020B0604020202020204" pitchFamily="34" charset="0"/>
            </a:rPr>
            <a:t>Disadvantages of making a change</a:t>
          </a:r>
        </a:p>
      </dsp:txBody>
      <dsp:txXfrm>
        <a:off x="1063624" y="2252566"/>
        <a:ext cx="1484408" cy="1484408"/>
      </dsp:txXfrm>
    </dsp:sp>
    <dsp:sp modelId="{4E0DDEB1-5FAB-447D-AD8E-2171B2E81DB8}">
      <dsp:nvSpPr>
        <dsp:cNvPr id="0" name=""/>
        <dsp:cNvSpPr/>
      </dsp:nvSpPr>
      <dsp:spPr>
        <a:xfrm>
          <a:off x="2754875" y="2172263"/>
          <a:ext cx="1645014" cy="1645014"/>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Arial" panose="020B0604020202020204" pitchFamily="34" charset="0"/>
              <a:cs typeface="Arial" panose="020B0604020202020204" pitchFamily="34" charset="0"/>
            </a:rPr>
            <a:t>Disadvantages of staying the same</a:t>
          </a:r>
        </a:p>
      </dsp:txBody>
      <dsp:txXfrm>
        <a:off x="2835178" y="2252566"/>
        <a:ext cx="1484408" cy="1484408"/>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CE9AFA-AF07-B44A-B480-EBF05CFBB929}" type="datetimeFigureOut">
              <a:rPr lang="en-US" smtClean="0"/>
              <a:pPr/>
              <a:t>3/18/2025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1EEF37-BD52-9F47-AD74-541349F260F1}" type="slidenum">
              <a:rPr lang="en-US" smtClean="0"/>
              <a:pPr/>
              <a:t>‹#›</a:t>
            </a:fld>
            <a:endParaRPr lang="en-US" dirty="0"/>
          </a:p>
        </p:txBody>
      </p:sp>
    </p:spTree>
    <p:extLst>
      <p:ext uri="{BB962C8B-B14F-4D97-AF65-F5344CB8AC3E}">
        <p14:creationId xmlns:p14="http://schemas.microsoft.com/office/powerpoint/2010/main" val="29577672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CA2AEA-1575-B24D-901D-811D03B09878}" type="datetimeFigureOut">
              <a:rPr lang="en-US" smtClean="0"/>
              <a:pPr/>
              <a:t>3/18/2025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4838C-D68B-6946-93CC-745B8024DF52}" type="slidenum">
              <a:rPr lang="en-US" smtClean="0"/>
              <a:pPr/>
              <a:t>‹#›</a:t>
            </a:fld>
            <a:endParaRPr lang="en-US" dirty="0"/>
          </a:p>
        </p:txBody>
      </p:sp>
    </p:spTree>
    <p:extLst>
      <p:ext uri="{BB962C8B-B14F-4D97-AF65-F5344CB8AC3E}">
        <p14:creationId xmlns:p14="http://schemas.microsoft.com/office/powerpoint/2010/main" val="3635579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64838C-D68B-6946-93CC-745B8024DF52}" type="slidenum">
              <a:rPr lang="en-US" smtClean="0"/>
              <a:pPr/>
              <a:t>1</a:t>
            </a:fld>
            <a:endParaRPr lang="en-US" dirty="0"/>
          </a:p>
        </p:txBody>
      </p:sp>
    </p:spTree>
    <p:extLst>
      <p:ext uri="{BB962C8B-B14F-4D97-AF65-F5344CB8AC3E}">
        <p14:creationId xmlns:p14="http://schemas.microsoft.com/office/powerpoint/2010/main" val="554623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64838C-D68B-6946-93CC-745B8024DF52}" type="slidenum">
              <a:rPr lang="en-US" smtClean="0"/>
              <a:pPr/>
              <a:t>21</a:t>
            </a:fld>
            <a:endParaRPr lang="en-US" dirty="0"/>
          </a:p>
        </p:txBody>
      </p:sp>
    </p:spTree>
    <p:extLst>
      <p:ext uri="{BB962C8B-B14F-4D97-AF65-F5344CB8AC3E}">
        <p14:creationId xmlns:p14="http://schemas.microsoft.com/office/powerpoint/2010/main" val="3203353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E64838C-D68B-6946-93CC-745B8024DF52}" type="slidenum">
              <a:rPr lang="en-US" smtClean="0"/>
              <a:pPr/>
              <a:t>40</a:t>
            </a:fld>
            <a:endParaRPr lang="en-US" dirty="0"/>
          </a:p>
        </p:txBody>
      </p:sp>
    </p:spTree>
    <p:extLst>
      <p:ext uri="{BB962C8B-B14F-4D97-AF65-F5344CB8AC3E}">
        <p14:creationId xmlns:p14="http://schemas.microsoft.com/office/powerpoint/2010/main" val="2716621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64838C-D68B-6946-93CC-745B8024DF52}" type="slidenum">
              <a:rPr lang="en-US" smtClean="0"/>
              <a:pPr/>
              <a:t>47</a:t>
            </a:fld>
            <a:endParaRPr lang="en-US" dirty="0"/>
          </a:p>
        </p:txBody>
      </p:sp>
    </p:spTree>
    <p:extLst>
      <p:ext uri="{BB962C8B-B14F-4D97-AF65-F5344CB8AC3E}">
        <p14:creationId xmlns:p14="http://schemas.microsoft.com/office/powerpoint/2010/main" val="586211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64838C-D68B-6946-93CC-745B8024DF52}" type="slidenum">
              <a:rPr lang="en-US" smtClean="0"/>
              <a:pPr/>
              <a:t>76</a:t>
            </a:fld>
            <a:endParaRPr lang="en-US" dirty="0"/>
          </a:p>
        </p:txBody>
      </p:sp>
    </p:spTree>
    <p:extLst>
      <p:ext uri="{BB962C8B-B14F-4D97-AF65-F5344CB8AC3E}">
        <p14:creationId xmlns:p14="http://schemas.microsoft.com/office/powerpoint/2010/main" val="37775758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3988460024"/>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360000" rIns="360000" bIns="720000" anchor="ctr" anchorCtr="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2558746105"/>
      </p:ext>
    </p:extLst>
  </p:cSld>
  <p:clrMapOvr>
    <a:masterClrMapping/>
  </p:clrMapOvr>
  <p:extLst>
    <p:ext uri="{DCECCB84-F9BA-43D5-87BE-67443E8EF086}">
      <p15:sldGuideLst xmlns:p15="http://schemas.microsoft.com/office/powerpoint/2012/main">
        <p15:guide id="1" pos="7242" userDrawn="1">
          <p15:clr>
            <a:srgbClr val="FBAE40"/>
          </p15:clr>
        </p15:guide>
        <p15:guide id="2" pos="438" userDrawn="1">
          <p15:clr>
            <a:srgbClr val="FBAE40"/>
          </p15:clr>
        </p15:guide>
        <p15:guide id="3" pos="3840" userDrawn="1">
          <p15:clr>
            <a:srgbClr val="FBAE40"/>
          </p15:clr>
        </p15:guide>
        <p15:guide id="4" orient="horz" pos="346" userDrawn="1">
          <p15:clr>
            <a:srgbClr val="FBAE40"/>
          </p15:clr>
        </p15:guide>
        <p15:guide id="5" orient="horz" pos="3974" userDrawn="1">
          <p15:clr>
            <a:srgbClr val="FBAE40"/>
          </p15:clr>
        </p15:guide>
        <p15:guide id="6" orient="horz" pos="2160" userDrawn="1">
          <p15:clr>
            <a:srgbClr val="FBAE40"/>
          </p15:clr>
        </p15:guide>
        <p15:guide id="7" pos="4067" userDrawn="1">
          <p15:clr>
            <a:srgbClr val="FBAE40"/>
          </p15:clr>
        </p15:guide>
        <p15:guide id="8" pos="3386" userDrawn="1">
          <p15:clr>
            <a:srgbClr val="FBAE40"/>
          </p15:clr>
        </p15:guide>
        <p15:guide id="9" orient="horz" pos="572" userDrawn="1">
          <p15:clr>
            <a:srgbClr val="FBAE40"/>
          </p15:clr>
        </p15:guide>
        <p15:guide id="10" pos="360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321767909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8828180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7165757"/>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rgbClr val="0070C0"/>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tx1">
                    <a:lumMod val="65000"/>
                    <a:lumOff val="35000"/>
                  </a:schemeClr>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3907854945"/>
      </p:ext>
    </p:extLst>
  </p:cSld>
  <p:clrMapOvr>
    <a:masterClrMapping/>
  </p:clrMapOvr>
  <p:extLst>
    <p:ext uri="{DCECCB84-F9BA-43D5-87BE-67443E8EF086}">
      <p15:sldGuideLst xmlns:p15="http://schemas.microsoft.com/office/powerpoint/2012/main">
        <p15:guide id="0" pos="4076" userDrawn="1">
          <p15:clr>
            <a:srgbClr val="FBAE40"/>
          </p15:clr>
        </p15:guide>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userDrawn="1">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with no image">
    <p:spTree>
      <p:nvGrpSpPr>
        <p:cNvPr id="1" name=""/>
        <p:cNvGrpSpPr/>
        <p:nvPr/>
      </p:nvGrpSpPr>
      <p:grpSpPr>
        <a:xfrm>
          <a:off x="0" y="0"/>
          <a:ext cx="0" cy="0"/>
          <a:chOff x="0" y="0"/>
          <a:chExt cx="0" cy="0"/>
        </a:xfrm>
      </p:grpSpPr>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rgbClr val="0070C0"/>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8" name="Straight Connector 7"/>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069358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userDrawn="1">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dirty="0">
                <a:solidFill>
                  <a:schemeClr val="bg1"/>
                </a:solidFill>
              </a:rPr>
              <a:t>Registered Charity number: </a:t>
            </a:r>
            <a:r>
              <a:rPr lang="en-GB" sz="1200" b="0" i="0" kern="1200" dirty="0">
                <a:solidFill>
                  <a:schemeClr val="bg1"/>
                </a:solidFill>
                <a:effectLst/>
                <a:latin typeface="+mn-lt"/>
                <a:ea typeface="+mn-ea"/>
                <a:cs typeface="+mn-cs"/>
              </a:rPr>
              <a:t>213121</a:t>
            </a:r>
            <a:r>
              <a:rPr lang="en-GB" sz="1200" dirty="0">
                <a:solidFill>
                  <a:schemeClr val="bg1"/>
                </a:solidFill>
              </a:rPr>
              <a:t> </a:t>
            </a:r>
          </a:p>
        </p:txBody>
      </p:sp>
      <p:cxnSp>
        <p:nvCxnSpPr>
          <p:cNvPr id="9" name="Straight Connector 8"/>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3089656"/>
      </p:ext>
    </p:extLst>
  </p:cSld>
  <p:clrMapOvr>
    <a:masterClrMapping/>
  </p:clrMapOvr>
  <p:extLst>
    <p:ext uri="{DCECCB84-F9BA-43D5-87BE-67443E8EF086}">
      <p15:sldGuideLst xmlns:p15="http://schemas.microsoft.com/office/powerpoint/2012/main">
        <p15:guide id="1" pos="438">
          <p15:clr>
            <a:srgbClr val="FBAE40"/>
          </p15:clr>
        </p15:guide>
        <p15:guide id="2" pos="3850">
          <p15:clr>
            <a:srgbClr val="FBAE40"/>
          </p15:clr>
        </p15:guide>
        <p15:guide id="3" pos="7242">
          <p15:clr>
            <a:srgbClr val="FBAE40"/>
          </p15:clr>
        </p15:guide>
        <p15:guide id="4" orient="horz" pos="346">
          <p15:clr>
            <a:srgbClr val="FBAE40"/>
          </p15:clr>
        </p15:guide>
        <p15:guide id="5" orient="horz" pos="2151">
          <p15:clr>
            <a:srgbClr val="FBAE40"/>
          </p15:clr>
        </p15:guide>
        <p15:guide id="6" orient="horz" pos="39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363703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0070C0"/>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dirty="0"/>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dirty="0"/>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054030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dirty="0"/>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2695969"/>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747564"/>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4715488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nd page">
    <p:spTree>
      <p:nvGrpSpPr>
        <p:cNvPr id="1" name=""/>
        <p:cNvGrpSpPr/>
        <p:nvPr/>
      </p:nvGrpSpPr>
      <p:grpSpPr>
        <a:xfrm>
          <a:off x="0" y="0"/>
          <a:ext cx="0" cy="0"/>
          <a:chOff x="0" y="0"/>
          <a:chExt cx="0" cy="0"/>
        </a:xfrm>
      </p:grpSpPr>
      <p:pic>
        <p:nvPicPr>
          <p:cNvPr id="13" name="Picture 12" descr="A picture containing person, person, young, sitting&#10;&#10;Description automatically generated">
            <a:extLst>
              <a:ext uri="{FF2B5EF4-FFF2-40B4-BE49-F238E27FC236}">
                <a16:creationId xmlns:a16="http://schemas.microsoft.com/office/drawing/2014/main" id="{FECD27C3-B85A-4A5A-9E8E-D1D82FE4D141}"/>
              </a:ext>
            </a:extLst>
          </p:cNvPr>
          <p:cNvPicPr>
            <a:picLocks noChangeAspect="1"/>
          </p:cNvPicPr>
          <p:nvPr userDrawn="1"/>
        </p:nvPicPr>
        <p:blipFill rotWithShape="1">
          <a:blip r:embed="rId2"/>
          <a:srcRect t="15717"/>
          <a:stretch/>
        </p:blipFill>
        <p:spPr>
          <a:xfrm>
            <a:off x="0" y="-2"/>
            <a:ext cx="12192000" cy="6858002"/>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507954222"/>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End page">
    <p:spTree>
      <p:nvGrpSpPr>
        <p:cNvPr id="1" name=""/>
        <p:cNvGrpSpPr/>
        <p:nvPr/>
      </p:nvGrpSpPr>
      <p:grpSpPr>
        <a:xfrm>
          <a:off x="0" y="0"/>
          <a:ext cx="0" cy="0"/>
          <a:chOff x="0" y="0"/>
          <a:chExt cx="0" cy="0"/>
        </a:xfrm>
      </p:grpSpPr>
      <p:pic>
        <p:nvPicPr>
          <p:cNvPr id="5" name="Picture 4" descr="A picture containing person, person, young, holding&#10;&#10;Description automatically generated">
            <a:extLst>
              <a:ext uri="{FF2B5EF4-FFF2-40B4-BE49-F238E27FC236}">
                <a16:creationId xmlns:a16="http://schemas.microsoft.com/office/drawing/2014/main" id="{76BEBD6E-1646-4E6D-9E11-FA063C987AED}"/>
              </a:ext>
            </a:extLst>
          </p:cNvPr>
          <p:cNvPicPr>
            <a:picLocks noChangeAspect="1"/>
          </p:cNvPicPr>
          <p:nvPr userDrawn="1"/>
        </p:nvPicPr>
        <p:blipFill rotWithShape="1">
          <a:blip r:embed="rId2"/>
          <a:srcRect t="15695"/>
          <a:stretch/>
        </p:blipFill>
        <p:spPr>
          <a:xfrm>
            <a:off x="0" y="-1"/>
            <a:ext cx="12192000" cy="6858001"/>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496915395"/>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1613400578"/>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438" userDrawn="1">
          <p15:clr>
            <a:srgbClr val="FBAE40"/>
          </p15:clr>
        </p15:guide>
        <p15:guide id="3" pos="7242" userDrawn="1">
          <p15:clr>
            <a:srgbClr val="FBAE40"/>
          </p15:clr>
        </p15:guide>
        <p15:guide id="4" pos="3838" userDrawn="1">
          <p15:clr>
            <a:srgbClr val="FBAE40"/>
          </p15:clr>
        </p15:guide>
        <p15:guide id="5" orient="horz" pos="3974" userDrawn="1">
          <p15:clr>
            <a:srgbClr val="FBAE40"/>
          </p15:clr>
        </p15:guide>
        <p15:guide id="6" orient="horz" pos="214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304444655"/>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376616116"/>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51594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9092122"/>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C92446"/>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dirty="0"/>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dirty="0"/>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7453896"/>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dirty="0"/>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4533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7518072"/>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1935316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dirty="0">
                <a:solidFill>
                  <a:schemeClr val="bg1"/>
                </a:solidFill>
              </a:rPr>
              <a:t>Registered Charity number: </a:t>
            </a:r>
            <a:r>
              <a:rPr lang="en-GB" sz="1200" b="0" i="0" kern="1200" dirty="0">
                <a:solidFill>
                  <a:schemeClr val="bg1"/>
                </a:solidFill>
                <a:effectLst/>
                <a:latin typeface="+mn-lt"/>
                <a:ea typeface="+mn-ea"/>
                <a:cs typeface="+mn-cs"/>
              </a:rPr>
              <a:t>213121</a:t>
            </a:r>
            <a:r>
              <a:rPr lang="en-GB" sz="1200" dirty="0">
                <a:solidFill>
                  <a:schemeClr val="bg1"/>
                </a:solidFill>
              </a:rPr>
              <a:t> </a:t>
            </a:r>
          </a:p>
        </p:txBody>
      </p:sp>
    </p:spTree>
    <p:extLst>
      <p:ext uri="{BB962C8B-B14F-4D97-AF65-F5344CB8AC3E}">
        <p14:creationId xmlns:p14="http://schemas.microsoft.com/office/powerpoint/2010/main" val="904402460"/>
      </p:ext>
    </p:extLst>
  </p:cSld>
  <p:clrMapOvr>
    <a:masterClrMapping/>
  </p:clrMapOvr>
  <p:extLst>
    <p:ext uri="{DCECCB84-F9BA-43D5-87BE-67443E8EF086}">
      <p15:sldGuideLst xmlns:p15="http://schemas.microsoft.com/office/powerpoint/2012/main">
        <p15:guide id="1" pos="438" userDrawn="1">
          <p15:clr>
            <a:srgbClr val="FBAE40"/>
          </p15:clr>
        </p15:guide>
        <p15:guide id="2" pos="3850" userDrawn="1">
          <p15:clr>
            <a:srgbClr val="FBAE40"/>
          </p15:clr>
        </p15:guide>
        <p15:guide id="4" pos="7242" userDrawn="1">
          <p15:clr>
            <a:srgbClr val="FBAE40"/>
          </p15:clr>
        </p15:guide>
        <p15:guide id="5" orient="horz" pos="346" userDrawn="1">
          <p15:clr>
            <a:srgbClr val="FBAE40"/>
          </p15:clr>
        </p15:guide>
        <p15:guide id="6" orient="horz" pos="2151" userDrawn="1">
          <p15:clr>
            <a:srgbClr val="FBAE40"/>
          </p15:clr>
        </p15:guide>
        <p15:guide id="7" orient="horz" pos="397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1486744"/>
      </p:ext>
    </p:extLst>
  </p:cSld>
  <p:clrMap bg1="lt1" tx1="dk1" bg2="lt2" tx2="dk2" accent1="accent1" accent2="accent2" accent3="accent3" accent4="accent4" accent5="accent5" accent6="accent6" hlink="hlink" folHlink="folHlink"/>
  <p:sldLayoutIdLst>
    <p:sldLayoutId id="2147483776" r:id="rId1"/>
    <p:sldLayoutId id="2147483763" r:id="rId2"/>
    <p:sldLayoutId id="2147483779" r:id="rId3"/>
    <p:sldLayoutId id="2147483774" r:id="rId4"/>
    <p:sldLayoutId id="2147483781" r:id="rId5"/>
    <p:sldLayoutId id="2147483772" r:id="rId6"/>
    <p:sldLayoutId id="2147483770" r:id="rId7"/>
    <p:sldLayoutId id="2147483777" r:id="rId8"/>
    <p:sldLayoutId id="2147483784" r:id="rId9"/>
    <p:sldLayoutId id="2147483785" r:id="rId10"/>
    <p:sldLayoutId id="2147483786" r:id="rId11"/>
    <p:sldLayoutId id="2147483787" r:id="rId12"/>
    <p:sldLayoutId id="2147483788" r:id="rId13"/>
    <p:sldLayoutId id="2147483782" r:id="rId14"/>
    <p:sldLayoutId id="2147483783" r:id="rId15"/>
    <p:sldLayoutId id="2147483769" r:id="rId16"/>
    <p:sldLayoutId id="2147483773" r:id="rId17"/>
    <p:sldLayoutId id="2147483780" r:id="rId18"/>
    <p:sldLayoutId id="2147483775" r:id="rId19"/>
    <p:sldLayoutId id="2147483767" r:id="rId20"/>
    <p:sldLayoutId id="2147483768" r:id="rId21"/>
    <p:sldLayoutId id="2147483765" r:id="rId22"/>
    <p:sldLayoutId id="2147483771" r:id="rId23"/>
    <p:sldLayoutId id="2147483764" r:id="rId24"/>
    <p:sldLayoutId id="2147483652" r:id="rId25"/>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GB" dirty="0"/>
              <a:t>Nutrition for physical activity and exercise</a:t>
            </a:r>
          </a:p>
          <a:p>
            <a:endParaRPr lang="en-GB" dirty="0"/>
          </a:p>
          <a:p>
            <a:r>
              <a:rPr lang="en-GB" dirty="0"/>
              <a:t>Educating clients about healthy food choices</a:t>
            </a:r>
          </a:p>
        </p:txBody>
      </p:sp>
    </p:spTree>
    <p:custDataLst>
      <p:tags r:id="rId1"/>
    </p:custDataLst>
    <p:extLst>
      <p:ext uri="{BB962C8B-B14F-4D97-AF65-F5344CB8AC3E}">
        <p14:creationId xmlns:p14="http://schemas.microsoft.com/office/powerpoint/2010/main" val="163707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Communication methods</a:t>
            </a:r>
          </a:p>
          <a:p>
            <a:pPr marL="285750" indent="-285750" algn="l">
              <a:buFont typeface="Arial" panose="020B0604020202020204" pitchFamily="34" charset="0"/>
              <a:buChar char="•"/>
            </a:pPr>
            <a:r>
              <a:rPr lang="en-US" sz="2200" dirty="0">
                <a:solidFill>
                  <a:schemeClr val="tx1"/>
                </a:solidFill>
              </a:rPr>
              <a:t>Evidence-based information within scope of practice </a:t>
            </a:r>
          </a:p>
          <a:p>
            <a:pPr marL="285750" indent="-285750" algn="l">
              <a:buFont typeface="Arial" panose="020B0604020202020204" pitchFamily="34" charset="0"/>
              <a:buChar char="•"/>
            </a:pPr>
            <a:r>
              <a:rPr lang="en-US" sz="2200" dirty="0">
                <a:solidFill>
                  <a:schemeClr val="tx1"/>
                </a:solidFill>
              </a:rPr>
              <a:t>Role of dieticians and nutritionists</a:t>
            </a:r>
          </a:p>
          <a:p>
            <a:pPr marL="285750" indent="-285750" algn="l">
              <a:buFont typeface="Arial" panose="020B0604020202020204" pitchFamily="34" charset="0"/>
              <a:buChar char="•"/>
            </a:pPr>
            <a:r>
              <a:rPr lang="en-US" sz="2200" dirty="0">
                <a:solidFill>
                  <a:schemeClr val="tx1"/>
                </a:solidFill>
              </a:rPr>
              <a:t>Nutrition requirements for different goals </a:t>
            </a:r>
          </a:p>
        </p:txBody>
      </p:sp>
    </p:spTree>
    <p:extLst>
      <p:ext uri="{BB962C8B-B14F-4D97-AF65-F5344CB8AC3E}">
        <p14:creationId xmlns:p14="http://schemas.microsoft.com/office/powerpoint/2010/main" val="1478505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1656521"/>
          </a:xfrm>
          <a:solidFill>
            <a:schemeClr val="bg1">
              <a:lumMod val="95000"/>
            </a:schemeClr>
          </a:solidFill>
        </p:spPr>
        <p:txBody>
          <a:bodyPr tIns="180000"/>
          <a:lstStyle/>
          <a:p>
            <a:r>
              <a:rPr lang="en-GB" sz="2400" b="1" dirty="0">
                <a:solidFill>
                  <a:schemeClr val="tx1"/>
                </a:solidFill>
              </a:rPr>
              <a:t>Pair task: </a:t>
            </a:r>
          </a:p>
          <a:p>
            <a:r>
              <a:rPr lang="en-GB" sz="2400" dirty="0">
                <a:solidFill>
                  <a:schemeClr val="tx1"/>
                </a:solidFill>
              </a:rPr>
              <a:t>Discuss – what are some methods of communicating the benefits of healthy eating to clients? </a:t>
            </a:r>
          </a:p>
        </p:txBody>
      </p:sp>
    </p:spTree>
    <p:extLst>
      <p:ext uri="{BB962C8B-B14F-4D97-AF65-F5344CB8AC3E}">
        <p14:creationId xmlns:p14="http://schemas.microsoft.com/office/powerpoint/2010/main" val="3176275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Communication methods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580322"/>
            <a:ext cx="10783887" cy="4728403"/>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Poster </a:t>
            </a:r>
          </a:p>
          <a:p>
            <a:pPr marL="342900" indent="-342900" algn="l">
              <a:buFont typeface="Arial" panose="020B0604020202020204" pitchFamily="34" charset="0"/>
              <a:buChar char="•"/>
            </a:pPr>
            <a:r>
              <a:rPr lang="en-US" sz="2200" dirty="0">
                <a:solidFill>
                  <a:schemeClr val="tx1"/>
                </a:solidFill>
              </a:rPr>
              <a:t>Handout </a:t>
            </a:r>
          </a:p>
          <a:p>
            <a:pPr marL="342900" indent="-342900" algn="l">
              <a:buFont typeface="Arial" panose="020B0604020202020204" pitchFamily="34" charset="0"/>
              <a:buChar char="•"/>
            </a:pPr>
            <a:r>
              <a:rPr lang="en-US" sz="2200" dirty="0">
                <a:solidFill>
                  <a:schemeClr val="tx1"/>
                </a:solidFill>
              </a:rPr>
              <a:t>Information leaflet </a:t>
            </a:r>
          </a:p>
          <a:p>
            <a:pPr marL="342900" indent="-342900" algn="l">
              <a:buFont typeface="Arial" panose="020B0604020202020204" pitchFamily="34" charset="0"/>
              <a:buChar char="•"/>
            </a:pPr>
            <a:r>
              <a:rPr lang="en-US" sz="2200" dirty="0">
                <a:solidFill>
                  <a:schemeClr val="tx1"/>
                </a:solidFill>
              </a:rPr>
              <a:t>Social media page/ post </a:t>
            </a:r>
          </a:p>
          <a:p>
            <a:pPr marL="342900" indent="-342900" algn="l">
              <a:buFont typeface="Arial" panose="020B0604020202020204" pitchFamily="34" charset="0"/>
              <a:buChar char="•"/>
            </a:pPr>
            <a:r>
              <a:rPr lang="en-US" sz="2200" dirty="0">
                <a:solidFill>
                  <a:schemeClr val="tx1"/>
                </a:solidFill>
              </a:rPr>
              <a:t>Podcast </a:t>
            </a:r>
          </a:p>
          <a:p>
            <a:pPr marL="342900" indent="-342900" algn="l">
              <a:buFont typeface="Arial" panose="020B0604020202020204" pitchFamily="34" charset="0"/>
              <a:buChar char="•"/>
            </a:pPr>
            <a:r>
              <a:rPr lang="en-US" sz="2200" dirty="0">
                <a:solidFill>
                  <a:schemeClr val="tx1"/>
                </a:solidFill>
              </a:rPr>
              <a:t>Social media video</a:t>
            </a:r>
          </a:p>
          <a:p>
            <a:pPr marL="342900" indent="-342900" algn="l">
              <a:buFont typeface="Arial" panose="020B0604020202020204" pitchFamily="34" charset="0"/>
              <a:buChar char="•"/>
            </a:pPr>
            <a:r>
              <a:rPr lang="en-US" sz="2200" dirty="0">
                <a:solidFill>
                  <a:schemeClr val="tx1"/>
                </a:solidFill>
              </a:rPr>
              <a:t>Blog</a:t>
            </a:r>
          </a:p>
          <a:p>
            <a:pPr algn="l"/>
            <a:endParaRPr lang="en-US" sz="2200" dirty="0">
              <a:solidFill>
                <a:schemeClr val="tx1"/>
              </a:solidFill>
            </a:endParaRPr>
          </a:p>
          <a:p>
            <a:pPr algn="l"/>
            <a:r>
              <a:rPr lang="en-US" sz="2200" dirty="0">
                <a:solidFill>
                  <a:schemeClr val="tx1"/>
                </a:solidFill>
              </a:rPr>
              <a:t>It is important to consider which is the </a:t>
            </a:r>
            <a:r>
              <a:rPr lang="en-US" sz="2200" b="1" dirty="0">
                <a:solidFill>
                  <a:schemeClr val="tx1"/>
                </a:solidFill>
              </a:rPr>
              <a:t>most appropriate </a:t>
            </a:r>
            <a:r>
              <a:rPr lang="en-US" sz="2200" dirty="0">
                <a:solidFill>
                  <a:schemeClr val="tx1"/>
                </a:solidFill>
              </a:rPr>
              <a:t>method for your </a:t>
            </a:r>
            <a:r>
              <a:rPr lang="en-US" sz="2200" b="1" dirty="0">
                <a:solidFill>
                  <a:schemeClr val="tx1"/>
                </a:solidFill>
              </a:rPr>
              <a:t>target audience</a:t>
            </a:r>
          </a:p>
        </p:txBody>
      </p:sp>
    </p:spTree>
    <p:extLst>
      <p:ext uri="{BB962C8B-B14F-4D97-AF65-F5344CB8AC3E}">
        <p14:creationId xmlns:p14="http://schemas.microsoft.com/office/powerpoint/2010/main" val="76015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Communicating the benefits of healthy food choices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580322"/>
            <a:ext cx="10783887" cy="4728403"/>
          </a:xfrm>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Information needs to be delivered in a way that </a:t>
            </a:r>
            <a:r>
              <a:rPr lang="en-US" sz="2200" b="1" dirty="0">
                <a:solidFill>
                  <a:schemeClr val="tx1"/>
                </a:solidFill>
              </a:rPr>
              <a:t>builds client motivation</a:t>
            </a:r>
            <a:r>
              <a:rPr lang="en-US" sz="2200" dirty="0">
                <a:solidFill>
                  <a:schemeClr val="tx1"/>
                </a:solidFill>
              </a:rPr>
              <a:t> and supports a ‘can do’ attitude</a:t>
            </a:r>
          </a:p>
          <a:p>
            <a:pPr marL="285750" indent="-285750" algn="l">
              <a:buFont typeface="Arial" panose="020B0604020202020204" pitchFamily="34" charset="0"/>
              <a:buChar char="•"/>
            </a:pPr>
            <a:r>
              <a:rPr lang="en-US" sz="2200" dirty="0">
                <a:solidFill>
                  <a:schemeClr val="tx1"/>
                </a:solidFill>
              </a:rPr>
              <a:t>The language used should be </a:t>
            </a:r>
            <a:r>
              <a:rPr lang="en-US" sz="2200" b="1" dirty="0">
                <a:solidFill>
                  <a:schemeClr val="tx1"/>
                </a:solidFill>
              </a:rPr>
              <a:t>clear, concise </a:t>
            </a:r>
            <a:r>
              <a:rPr lang="en-US" sz="2200" dirty="0">
                <a:solidFill>
                  <a:schemeClr val="tx1"/>
                </a:solidFill>
              </a:rPr>
              <a:t>and </a:t>
            </a:r>
            <a:r>
              <a:rPr lang="en-US" sz="2200" b="1" dirty="0">
                <a:solidFill>
                  <a:schemeClr val="tx1"/>
                </a:solidFill>
              </a:rPr>
              <a:t>accessible </a:t>
            </a:r>
            <a:r>
              <a:rPr lang="en-US" sz="2200" dirty="0">
                <a:solidFill>
                  <a:schemeClr val="tx1"/>
                </a:solidFill>
              </a:rPr>
              <a:t>so it is </a:t>
            </a:r>
            <a:r>
              <a:rPr lang="en-US" sz="2200" b="1" dirty="0">
                <a:solidFill>
                  <a:schemeClr val="tx1"/>
                </a:solidFill>
              </a:rPr>
              <a:t>easy to understand and not too technical</a:t>
            </a:r>
          </a:p>
          <a:p>
            <a:pPr marL="285750" indent="-285750" algn="l">
              <a:buFont typeface="Arial" panose="020B0604020202020204" pitchFamily="34" charset="0"/>
              <a:buChar char="•"/>
            </a:pPr>
            <a:r>
              <a:rPr lang="en-US" sz="2200" dirty="0">
                <a:solidFill>
                  <a:schemeClr val="tx1"/>
                </a:solidFill>
              </a:rPr>
              <a:t>Be engaging and educational – use </a:t>
            </a:r>
            <a:r>
              <a:rPr lang="en-US" sz="2200" b="1" dirty="0">
                <a:solidFill>
                  <a:schemeClr val="tx1"/>
                </a:solidFill>
              </a:rPr>
              <a:t>appropriate ima</a:t>
            </a:r>
            <a:r>
              <a:rPr lang="en-US" sz="2200" dirty="0">
                <a:solidFill>
                  <a:schemeClr val="tx1"/>
                </a:solidFill>
              </a:rPr>
              <a:t>ges to support written or audio</a:t>
            </a:r>
            <a:endParaRPr lang="en-US" sz="2200" b="1" dirty="0">
              <a:solidFill>
                <a:schemeClr val="tx1"/>
              </a:solidFill>
            </a:endParaRPr>
          </a:p>
          <a:p>
            <a:pPr marL="285750" indent="-285750" algn="l">
              <a:buFont typeface="Arial" panose="020B0604020202020204" pitchFamily="34" charset="0"/>
              <a:buChar char="•"/>
            </a:pPr>
            <a:r>
              <a:rPr lang="en-US" sz="2200" dirty="0">
                <a:solidFill>
                  <a:schemeClr val="tx1"/>
                </a:solidFill>
              </a:rPr>
              <a:t>Contain accurate </a:t>
            </a:r>
            <a:r>
              <a:rPr lang="en-US" sz="2200" b="1" dirty="0">
                <a:solidFill>
                  <a:schemeClr val="tx1"/>
                </a:solidFill>
              </a:rPr>
              <a:t>evidence-based information </a:t>
            </a:r>
            <a:r>
              <a:rPr lang="en-US" sz="2200" dirty="0">
                <a:solidFill>
                  <a:schemeClr val="tx1"/>
                </a:solidFill>
              </a:rPr>
              <a:t>within </a:t>
            </a:r>
            <a:r>
              <a:rPr lang="en-US" sz="2200" b="1" dirty="0">
                <a:solidFill>
                  <a:schemeClr val="tx1"/>
                </a:solidFill>
              </a:rPr>
              <a:t>your scope of practice </a:t>
            </a:r>
            <a:r>
              <a:rPr lang="en-US" sz="2200" dirty="0">
                <a:solidFill>
                  <a:schemeClr val="tx1"/>
                </a:solidFill>
              </a:rPr>
              <a:t>– include links to </a:t>
            </a:r>
            <a:r>
              <a:rPr lang="en-US" sz="2200" b="1" dirty="0">
                <a:solidFill>
                  <a:schemeClr val="tx1"/>
                </a:solidFill>
              </a:rPr>
              <a:t>credible sources </a:t>
            </a:r>
            <a:r>
              <a:rPr lang="en-US" sz="2200" dirty="0">
                <a:solidFill>
                  <a:schemeClr val="tx1"/>
                </a:solidFill>
              </a:rPr>
              <a:t>of information to gather additional information</a:t>
            </a:r>
          </a:p>
          <a:p>
            <a:pPr marL="285750" indent="-285750" algn="l">
              <a:buFont typeface="Arial" panose="020B0604020202020204" pitchFamily="34" charset="0"/>
              <a:buChar char="•"/>
            </a:pPr>
            <a:endParaRPr lang="en-US" sz="2200" b="1" dirty="0">
              <a:solidFill>
                <a:schemeClr val="tx1"/>
              </a:solidFill>
            </a:endParaRPr>
          </a:p>
          <a:p>
            <a:pPr marL="285750" indent="-285750" algn="l">
              <a:buFont typeface="Arial" panose="020B0604020202020204" pitchFamily="34" charset="0"/>
              <a:buChar char="•"/>
            </a:pPr>
            <a:r>
              <a:rPr lang="en-US" sz="2200" dirty="0">
                <a:solidFill>
                  <a:schemeClr val="tx1"/>
                </a:solidFill>
              </a:rPr>
              <a:t>Some workplaces may have specific guidelines for you to follow when communicating nutrition information. </a:t>
            </a:r>
          </a:p>
          <a:p>
            <a:pPr algn="l"/>
            <a:endParaRPr lang="en-US" sz="2200" dirty="0">
              <a:solidFill>
                <a:schemeClr val="tx1"/>
              </a:solidFill>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3504464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Scope of practice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Any advice and information provided should always align with </a:t>
            </a:r>
            <a:r>
              <a:rPr lang="en-US" sz="2200" b="1" dirty="0">
                <a:solidFill>
                  <a:schemeClr val="tx1"/>
                </a:solidFill>
              </a:rPr>
              <a:t>evidence-based guidance</a:t>
            </a:r>
            <a:r>
              <a:rPr lang="en-US" sz="2200" dirty="0">
                <a:solidFill>
                  <a:schemeClr val="tx1"/>
                </a:solidFill>
              </a:rPr>
              <a:t> that is available in the public domain </a:t>
            </a:r>
          </a:p>
          <a:p>
            <a:pPr marL="285750" indent="-285750" algn="l">
              <a:buFont typeface="Arial" panose="020B0604020202020204" pitchFamily="34" charset="0"/>
              <a:buChar char="•"/>
            </a:pPr>
            <a:r>
              <a:rPr lang="en-US" sz="2200" dirty="0">
                <a:solidFill>
                  <a:schemeClr val="tx1"/>
                </a:solidFill>
              </a:rPr>
              <a:t>The ‘Eatwell Guide’ is the current model outlining national healthy eating guidelines that are supported by UK Government</a:t>
            </a:r>
          </a:p>
          <a:p>
            <a:pPr marL="285750" indent="-285750" algn="l">
              <a:buFont typeface="Arial" panose="020B0604020202020204" pitchFamily="34" charset="0"/>
              <a:buChar char="•"/>
            </a:pPr>
            <a:r>
              <a:rPr lang="en-US" sz="2200" dirty="0">
                <a:solidFill>
                  <a:schemeClr val="tx1"/>
                </a:solidFill>
              </a:rPr>
              <a:t>This guidance relates to the requirements for healthy adults.</a:t>
            </a:r>
          </a:p>
        </p:txBody>
      </p:sp>
    </p:spTree>
    <p:extLst>
      <p:ext uri="{BB962C8B-B14F-4D97-AF65-F5344CB8AC3E}">
        <p14:creationId xmlns:p14="http://schemas.microsoft.com/office/powerpoint/2010/main" val="649986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2490082"/>
          </a:xfrm>
          <a:solidFill>
            <a:schemeClr val="bg1">
              <a:lumMod val="95000"/>
            </a:schemeClr>
          </a:solidFill>
        </p:spPr>
        <p:txBody>
          <a:bodyPr tIns="180000"/>
          <a:lstStyle/>
          <a:p>
            <a:r>
              <a:rPr lang="en-GB" sz="2400" b="1" dirty="0">
                <a:solidFill>
                  <a:schemeClr val="tx1"/>
                </a:solidFill>
              </a:rPr>
              <a:t>Trio task: </a:t>
            </a:r>
          </a:p>
          <a:p>
            <a:r>
              <a:rPr lang="en-GB" sz="2400" dirty="0">
                <a:solidFill>
                  <a:schemeClr val="tx1"/>
                </a:solidFill>
              </a:rPr>
              <a:t>Make a list of information that can be provided to clients within scope of practice. </a:t>
            </a:r>
          </a:p>
          <a:p>
            <a:r>
              <a:rPr lang="en-GB" sz="2400" dirty="0">
                <a:solidFill>
                  <a:schemeClr val="tx1"/>
                </a:solidFill>
              </a:rPr>
              <a:t>Make a list of clients whose needs and wants will mean they need to be signposted for more specific dietary advice</a:t>
            </a:r>
          </a:p>
        </p:txBody>
      </p:sp>
    </p:spTree>
    <p:extLst>
      <p:ext uri="{BB962C8B-B14F-4D97-AF65-F5344CB8AC3E}">
        <p14:creationId xmlns:p14="http://schemas.microsoft.com/office/powerpoint/2010/main" val="1631623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Within scope of practice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Healthy eating guidelines to individuals at risk of developing health conditions based on their current eating habits </a:t>
            </a:r>
          </a:p>
          <a:p>
            <a:pPr marL="285750" indent="-285750" algn="l">
              <a:buFont typeface="Arial" panose="020B0604020202020204" pitchFamily="34" charset="0"/>
              <a:buChar char="•"/>
            </a:pPr>
            <a:r>
              <a:rPr lang="en-US" sz="2200" dirty="0">
                <a:solidFill>
                  <a:schemeClr val="tx1"/>
                </a:solidFill>
              </a:rPr>
              <a:t>Guidance on energy balance, energy intake, energy expenditure</a:t>
            </a:r>
          </a:p>
          <a:p>
            <a:pPr marL="285750" indent="-285750" algn="l">
              <a:buFont typeface="Arial" panose="020B0604020202020204" pitchFamily="34" charset="0"/>
              <a:buChar char="•"/>
            </a:pPr>
            <a:r>
              <a:rPr lang="en-US" sz="2200" dirty="0">
                <a:solidFill>
                  <a:schemeClr val="tx1"/>
                </a:solidFill>
              </a:rPr>
              <a:t>Health risks associated with weight loss and fat loss diets </a:t>
            </a:r>
          </a:p>
          <a:p>
            <a:pPr marL="285750" indent="-285750" algn="l">
              <a:buFont typeface="Arial" panose="020B0604020202020204" pitchFamily="34" charset="0"/>
              <a:buChar char="•"/>
            </a:pPr>
            <a:r>
              <a:rPr lang="en-US" sz="2200" dirty="0">
                <a:solidFill>
                  <a:schemeClr val="tx1"/>
                </a:solidFill>
              </a:rPr>
              <a:t>Healthy food swaps </a:t>
            </a:r>
          </a:p>
          <a:p>
            <a:pPr marL="285750" indent="-285750" algn="l">
              <a:buFont typeface="Arial" panose="020B0604020202020204" pitchFamily="34" charset="0"/>
              <a:buChar char="•"/>
            </a:pPr>
            <a:r>
              <a:rPr lang="en-US" sz="2200" dirty="0">
                <a:solidFill>
                  <a:schemeClr val="tx1"/>
                </a:solidFill>
              </a:rPr>
              <a:t>Need to eat to fuel and recover from exercise sessions </a:t>
            </a:r>
          </a:p>
          <a:p>
            <a:pPr marL="285750" indent="-285750" algn="l">
              <a:buFont typeface="Arial" panose="020B0604020202020204" pitchFamily="34" charset="0"/>
              <a:buChar char="•"/>
            </a:pPr>
            <a:r>
              <a:rPr lang="en-US" sz="2200" dirty="0">
                <a:solidFill>
                  <a:schemeClr val="tx1"/>
                </a:solidFill>
              </a:rPr>
              <a:t>Importance of maintaining adequate hydration </a:t>
            </a:r>
          </a:p>
          <a:p>
            <a:pPr marL="285750" indent="-285750" algn="l">
              <a:buFont typeface="Arial" panose="020B0604020202020204" pitchFamily="34" charset="0"/>
              <a:buChar char="•"/>
            </a:pPr>
            <a:r>
              <a:rPr lang="en-US" sz="2200" dirty="0">
                <a:solidFill>
                  <a:schemeClr val="tx1"/>
                </a:solidFill>
              </a:rPr>
              <a:t>Risk associated with supplements and performance aids</a:t>
            </a:r>
          </a:p>
          <a:p>
            <a:pPr marL="285750" indent="-285750" algn="l">
              <a:buFont typeface="Arial" panose="020B0604020202020204" pitchFamily="34" charset="0"/>
              <a:buChar char="•"/>
            </a:pPr>
            <a:r>
              <a:rPr lang="en-US" sz="2200" dirty="0">
                <a:solidFill>
                  <a:schemeClr val="tx1"/>
                </a:solidFill>
              </a:rPr>
              <a:t>Healthier cooking methods</a:t>
            </a:r>
          </a:p>
          <a:p>
            <a:pPr marL="285750" indent="-285750" algn="l">
              <a:buFont typeface="Arial" panose="020B0604020202020204" pitchFamily="34" charset="0"/>
              <a:buChar char="•"/>
            </a:pPr>
            <a:r>
              <a:rPr lang="en-US" sz="2200" dirty="0">
                <a:solidFill>
                  <a:schemeClr val="tx1"/>
                </a:solidFill>
              </a:rPr>
              <a:t>Healthy food preparation e.g. less salt, sugar, fat</a:t>
            </a:r>
          </a:p>
        </p:txBody>
      </p:sp>
    </p:spTree>
    <p:extLst>
      <p:ext uri="{BB962C8B-B14F-4D97-AF65-F5344CB8AC3E}">
        <p14:creationId xmlns:p14="http://schemas.microsoft.com/office/powerpoint/2010/main" val="1919969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Within scope of practice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Importance and functions of each macronutrient</a:t>
            </a:r>
          </a:p>
          <a:p>
            <a:pPr marL="285750" indent="-285750" algn="l">
              <a:buFont typeface="Arial" panose="020B0604020202020204" pitchFamily="34" charset="0"/>
              <a:buChar char="•"/>
            </a:pPr>
            <a:r>
              <a:rPr lang="en-US" sz="2200" dirty="0">
                <a:solidFill>
                  <a:schemeClr val="tx1"/>
                </a:solidFill>
              </a:rPr>
              <a:t>Food sources of each macronutrient</a:t>
            </a:r>
          </a:p>
          <a:p>
            <a:pPr marL="285750" indent="-285750" algn="l">
              <a:buFont typeface="Arial" panose="020B0604020202020204" pitchFamily="34" charset="0"/>
              <a:buChar char="•"/>
            </a:pPr>
            <a:r>
              <a:rPr lang="en-US" sz="2200" dirty="0">
                <a:solidFill>
                  <a:schemeClr val="tx1"/>
                </a:solidFill>
              </a:rPr>
              <a:t>How to understand food labels </a:t>
            </a:r>
          </a:p>
          <a:p>
            <a:pPr marL="285750" indent="-285750" algn="l">
              <a:buFont typeface="Arial" panose="020B0604020202020204" pitchFamily="34" charset="0"/>
              <a:buChar char="•"/>
            </a:pPr>
            <a:r>
              <a:rPr lang="en-US" sz="2200" dirty="0">
                <a:solidFill>
                  <a:schemeClr val="tx1"/>
                </a:solidFill>
              </a:rPr>
              <a:t>Portion sizes</a:t>
            </a:r>
          </a:p>
          <a:p>
            <a:pPr marL="285750" indent="-285750" algn="l">
              <a:buFont typeface="Arial" panose="020B0604020202020204" pitchFamily="34" charset="0"/>
              <a:buChar char="•"/>
            </a:pPr>
            <a:endParaRPr lang="en-US" sz="2200" dirty="0">
              <a:solidFill>
                <a:schemeClr val="tx1"/>
              </a:solidFill>
            </a:endParaRPr>
          </a:p>
          <a:p>
            <a:pPr algn="l"/>
            <a:r>
              <a:rPr lang="en-US" sz="2200" u="sng" dirty="0">
                <a:solidFill>
                  <a:schemeClr val="tx1"/>
                </a:solidFill>
              </a:rPr>
              <a:t>In practice: </a:t>
            </a:r>
          </a:p>
          <a:p>
            <a:pPr marL="285750" indent="-285750" algn="l">
              <a:buFont typeface="Arial" panose="020B0604020202020204" pitchFamily="34" charset="0"/>
              <a:buChar char="•"/>
            </a:pPr>
            <a:r>
              <a:rPr lang="en-US" sz="2200" dirty="0">
                <a:solidFill>
                  <a:schemeClr val="tx1"/>
                </a:solidFill>
              </a:rPr>
              <a:t> Conduct nutritional consultations </a:t>
            </a:r>
          </a:p>
          <a:p>
            <a:pPr marL="285750" indent="-285750" algn="l">
              <a:buFont typeface="Arial" panose="020B0604020202020204" pitchFamily="34" charset="0"/>
              <a:buChar char="•"/>
            </a:pPr>
            <a:r>
              <a:rPr lang="en-US" sz="2200" dirty="0">
                <a:solidFill>
                  <a:schemeClr val="tx1"/>
                </a:solidFill>
              </a:rPr>
              <a:t>Analyse a clients food diary</a:t>
            </a:r>
          </a:p>
          <a:p>
            <a:pPr marL="285750" indent="-285750" algn="l">
              <a:buFont typeface="Arial" panose="020B0604020202020204" pitchFamily="34" charset="0"/>
              <a:buChar char="•"/>
            </a:pPr>
            <a:r>
              <a:rPr lang="en-US" sz="2200" dirty="0">
                <a:solidFill>
                  <a:schemeClr val="tx1"/>
                </a:solidFill>
              </a:rPr>
              <a:t>Use behaviour change techniques e.g. SMART goals</a:t>
            </a:r>
          </a:p>
          <a:p>
            <a:pPr marL="285750" indent="-285750" algn="l">
              <a:buFont typeface="Arial" panose="020B0604020202020204" pitchFamily="34" charset="0"/>
              <a:buChar char="•"/>
            </a:pPr>
            <a:r>
              <a:rPr lang="en-US" sz="2200" dirty="0">
                <a:solidFill>
                  <a:schemeClr val="tx1"/>
                </a:solidFill>
              </a:rPr>
              <a:t>Provide seminars, workshops and Q&amp;A sessions on healthy eating</a:t>
            </a:r>
          </a:p>
          <a:p>
            <a:pPr algn="l"/>
            <a:endParaRPr lang="en-US" sz="2200" dirty="0">
              <a:solidFill>
                <a:schemeClr val="tx1"/>
              </a:solidFill>
            </a:endParaRPr>
          </a:p>
        </p:txBody>
      </p:sp>
    </p:spTree>
    <p:custDataLst>
      <p:tags r:id="rId1"/>
    </p:custDataLst>
    <p:extLst>
      <p:ext uri="{BB962C8B-B14F-4D97-AF65-F5344CB8AC3E}">
        <p14:creationId xmlns:p14="http://schemas.microsoft.com/office/powerpoint/2010/main" val="4086414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Needs and wants exceeding scope of practice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Individuals with health conditions e.g. diabetes </a:t>
            </a:r>
          </a:p>
          <a:p>
            <a:pPr marL="285750" indent="-285750" algn="l">
              <a:buFont typeface="Arial" panose="020B0604020202020204" pitchFamily="34" charset="0"/>
              <a:buChar char="•"/>
            </a:pPr>
            <a:r>
              <a:rPr lang="en-US" sz="2200" dirty="0">
                <a:solidFill>
                  <a:schemeClr val="tx1"/>
                </a:solidFill>
              </a:rPr>
              <a:t>Individuals who want specific diets or meal plans prepared for them </a:t>
            </a:r>
          </a:p>
          <a:p>
            <a:pPr marL="285750" indent="-285750" algn="l">
              <a:buFont typeface="Arial" panose="020B0604020202020204" pitchFamily="34" charset="0"/>
              <a:buChar char="•"/>
            </a:pPr>
            <a:r>
              <a:rPr lang="en-US" sz="2200" dirty="0">
                <a:solidFill>
                  <a:schemeClr val="tx1"/>
                </a:solidFill>
              </a:rPr>
              <a:t>Individuals with specific performance goals </a:t>
            </a:r>
          </a:p>
          <a:p>
            <a:pPr marL="285750" indent="-285750" algn="l">
              <a:buFont typeface="Arial" panose="020B0604020202020204" pitchFamily="34" charset="0"/>
              <a:buChar char="•"/>
            </a:pPr>
            <a:r>
              <a:rPr lang="en-US" sz="2200" dirty="0">
                <a:solidFill>
                  <a:schemeClr val="tx1"/>
                </a:solidFill>
              </a:rPr>
              <a:t>Individuals who are pregnant or breastfeeding</a:t>
            </a:r>
          </a:p>
          <a:p>
            <a:pPr marL="285750" indent="-285750" algn="l">
              <a:buFont typeface="Arial" panose="020B0604020202020204" pitchFamily="34" charset="0"/>
              <a:buChar char="•"/>
            </a:pPr>
            <a:r>
              <a:rPr lang="en-US" sz="2200" dirty="0">
                <a:solidFill>
                  <a:schemeClr val="tx1"/>
                </a:solidFill>
              </a:rPr>
              <a:t>Individuals with eating disorders </a:t>
            </a:r>
          </a:p>
          <a:p>
            <a:pPr marL="285750" indent="-285750" algn="l">
              <a:buFont typeface="Arial" panose="020B0604020202020204" pitchFamily="34" charset="0"/>
              <a:buChar char="•"/>
            </a:pPr>
            <a:r>
              <a:rPr lang="en-US" sz="2200" dirty="0">
                <a:solidFill>
                  <a:schemeClr val="tx1"/>
                </a:solidFill>
              </a:rPr>
              <a:t>Individuals wanting advice on supplements for health or performance enhancement</a:t>
            </a: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391353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253236" y="985835"/>
            <a:ext cx="6052457" cy="5247247"/>
          </a:xfrm>
          <a:solidFill>
            <a:schemeClr val="bg1">
              <a:lumMod val="95000"/>
            </a:schemeClr>
          </a:solidFill>
        </p:spPr>
        <p:txBody>
          <a:bodyPr tIns="180000"/>
          <a:lstStyle/>
          <a:p>
            <a:r>
              <a:rPr lang="en-GB" sz="2400" b="1" dirty="0">
                <a:solidFill>
                  <a:schemeClr val="tx1"/>
                </a:solidFill>
              </a:rPr>
              <a:t>Trio task: </a:t>
            </a:r>
          </a:p>
          <a:p>
            <a:r>
              <a:rPr lang="en-GB" sz="2400" dirty="0">
                <a:solidFill>
                  <a:schemeClr val="tx1"/>
                </a:solidFill>
              </a:rPr>
              <a:t>Find some social media posts about nutrition from fitness professionals and personal trainers. </a:t>
            </a:r>
          </a:p>
          <a:p>
            <a:r>
              <a:rPr lang="en-GB" sz="2400" dirty="0">
                <a:solidFill>
                  <a:schemeClr val="tx1"/>
                </a:solidFill>
              </a:rPr>
              <a:t>Do you think the information is: </a:t>
            </a:r>
          </a:p>
          <a:p>
            <a:pPr marL="342900" indent="-342900">
              <a:buFont typeface="Arial" panose="020B0604020202020204" pitchFamily="34" charset="0"/>
              <a:buChar char="•"/>
            </a:pPr>
            <a:r>
              <a:rPr lang="en-GB" sz="2400" dirty="0">
                <a:solidFill>
                  <a:schemeClr val="tx1"/>
                </a:solidFill>
              </a:rPr>
              <a:t>Accurate? </a:t>
            </a:r>
          </a:p>
          <a:p>
            <a:pPr marL="342900" indent="-342900">
              <a:buFont typeface="Arial" panose="020B0604020202020204" pitchFamily="34" charset="0"/>
              <a:buChar char="•"/>
            </a:pPr>
            <a:r>
              <a:rPr lang="en-GB" sz="2400" dirty="0">
                <a:solidFill>
                  <a:schemeClr val="tx1"/>
                </a:solidFill>
              </a:rPr>
              <a:t>Evidence-based? </a:t>
            </a:r>
          </a:p>
          <a:p>
            <a:pPr marL="342900" indent="-342900">
              <a:buFont typeface="Arial" panose="020B0604020202020204" pitchFamily="34" charset="0"/>
              <a:buChar char="•"/>
            </a:pPr>
            <a:r>
              <a:rPr lang="en-GB" sz="2400" dirty="0">
                <a:solidFill>
                  <a:schemeClr val="tx1"/>
                </a:solidFill>
              </a:rPr>
              <a:t>Within scope of practice?</a:t>
            </a:r>
          </a:p>
          <a:p>
            <a:pPr marL="342900" indent="-342900">
              <a:buFont typeface="Arial" panose="020B0604020202020204" pitchFamily="34" charset="0"/>
              <a:buChar char="•"/>
            </a:pPr>
            <a:r>
              <a:rPr lang="en-GB" sz="2400" dirty="0">
                <a:solidFill>
                  <a:schemeClr val="tx1"/>
                </a:solidFill>
              </a:rPr>
              <a:t>Non-biased? </a:t>
            </a:r>
          </a:p>
          <a:p>
            <a:pPr marL="342900" indent="-342900">
              <a:buFont typeface="Arial" panose="020B0604020202020204" pitchFamily="34" charset="0"/>
              <a:buChar char="•"/>
            </a:pPr>
            <a:r>
              <a:rPr lang="en-GB" sz="2400" dirty="0">
                <a:solidFill>
                  <a:schemeClr val="tx1"/>
                </a:solidFill>
              </a:rPr>
              <a:t>Useful? </a:t>
            </a:r>
          </a:p>
          <a:p>
            <a:pPr marL="342900" indent="-342900">
              <a:buFont typeface="Arial" panose="020B0604020202020204" pitchFamily="34" charset="0"/>
              <a:buChar char="•"/>
            </a:pPr>
            <a:r>
              <a:rPr lang="en-GB" sz="2400" dirty="0">
                <a:solidFill>
                  <a:schemeClr val="tx1"/>
                </a:solidFill>
              </a:rPr>
              <a:t>Easy to understand? </a:t>
            </a:r>
          </a:p>
        </p:txBody>
      </p:sp>
    </p:spTree>
    <p:extLst>
      <p:ext uri="{BB962C8B-B14F-4D97-AF65-F5344CB8AC3E}">
        <p14:creationId xmlns:p14="http://schemas.microsoft.com/office/powerpoint/2010/main" val="3558302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Communication – summary</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580322"/>
            <a:ext cx="10783887" cy="4728403"/>
          </a:xfrm>
          <a:solidFill>
            <a:schemeClr val="bg1">
              <a:lumMod val="95000"/>
            </a:schemeClr>
          </a:solidFill>
        </p:spPr>
        <p:txBody>
          <a:bodyPr tIns="180000"/>
          <a:lstStyle/>
          <a:p>
            <a:pPr marL="342900" lvl="0" indent="-342900" algn="l">
              <a:spcBef>
                <a:spcPts val="600"/>
              </a:spcBef>
              <a:buFont typeface="Symbol" pitchFamily="2" charset="2"/>
              <a:buChar char=""/>
            </a:pP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Provide relevant healthy </a:t>
            </a:r>
            <a:r>
              <a:rPr lang="en-US" sz="2000" dirty="0">
                <a:solidFill>
                  <a:srgbClr val="000000"/>
                </a:solidFill>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food choices </a:t>
            </a: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information that would benefit them.</a:t>
            </a:r>
            <a:endParaRPr lang="en-GB"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Use current research, creating </a:t>
            </a:r>
            <a:r>
              <a:rPr lang="en-US" sz="2000" b="1"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handouts</a:t>
            </a: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 and newsletters for clients and information boards in the facility.</a:t>
            </a:r>
            <a:endParaRPr lang="en-GB"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Lead </a:t>
            </a:r>
            <a:r>
              <a:rPr lang="en-US" sz="2000" b="1"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information sessions</a:t>
            </a: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 or </a:t>
            </a:r>
            <a:r>
              <a:rPr lang="en-US" sz="2000" b="1"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seminars</a:t>
            </a: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 on the benefits of healthy eating</a:t>
            </a:r>
            <a:endParaRPr lang="en-GB"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Determine what information is relevant to the individual, using details of communications and information collected.</a:t>
            </a:r>
            <a:endParaRPr lang="en-GB"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Provide credible information to the individual that is relevant to them, their goals, and aspirations.</a:t>
            </a:r>
            <a:endParaRPr lang="en-GB"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000" b="1"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Signpost</a:t>
            </a: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 individuals to relevant products and services that may increase their capability or opportunity to make healthy eating choices </a:t>
            </a:r>
          </a:p>
          <a:p>
            <a:pPr marL="342900" lvl="0" indent="-342900" algn="l">
              <a:spcBef>
                <a:spcPts val="600"/>
              </a:spcBef>
              <a:buFont typeface="Symbol" pitchFamily="2" charset="2"/>
              <a:buChar char=""/>
            </a:pP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Explain how to include healthy </a:t>
            </a:r>
            <a:r>
              <a:rPr lang="en-US" sz="2000" dirty="0">
                <a:solidFill>
                  <a:srgbClr val="000000"/>
                </a:solidFill>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food choices </a:t>
            </a:r>
            <a:r>
              <a:rPr lang="en-US"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as part of a client’s lifestyle to complement exercise sessions and physical activit</a:t>
            </a:r>
            <a:r>
              <a:rPr lang="en-US" sz="2000" dirty="0">
                <a:solidFill>
                  <a:srgbClr val="000000"/>
                </a:solidFill>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y</a:t>
            </a:r>
            <a:endParaRPr lang="en-GB" sz="20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2680141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822959"/>
          </a:xfrm>
          <a:solidFill>
            <a:schemeClr val="bg1">
              <a:lumMod val="95000"/>
            </a:schemeClr>
          </a:solidFill>
        </p:spPr>
        <p:txBody>
          <a:bodyPr tIns="180000"/>
          <a:lstStyle/>
          <a:p>
            <a:r>
              <a:rPr lang="en-GB" sz="2400" dirty="0">
                <a:solidFill>
                  <a:schemeClr val="tx1"/>
                </a:solidFill>
              </a:rPr>
              <a:t>What is the difference between a dietician and a nutritionist? </a:t>
            </a:r>
          </a:p>
        </p:txBody>
      </p:sp>
    </p:spTree>
    <p:extLst>
      <p:ext uri="{BB962C8B-B14F-4D97-AF65-F5344CB8AC3E}">
        <p14:creationId xmlns:p14="http://schemas.microsoft.com/office/powerpoint/2010/main" val="2892736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Dieticians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Dieticians</a:t>
            </a:r>
            <a:r>
              <a:rPr lang="en-US" sz="2200" dirty="0">
                <a:solidFill>
                  <a:schemeClr val="tx1"/>
                </a:solidFill>
              </a:rPr>
              <a:t> are the only nutrition professionals to be regulated by laws. The title of Registered Dietitian (RD) is protected by law, and practitioners must be registered with the Health &amp; Care Professional Council (HCPC)</a:t>
            </a:r>
          </a:p>
          <a:p>
            <a:pPr algn="l"/>
            <a:endParaRPr lang="en-US" sz="2200" dirty="0">
              <a:solidFill>
                <a:schemeClr val="tx1"/>
              </a:solidFill>
            </a:endParaRPr>
          </a:p>
          <a:p>
            <a:pPr algn="l"/>
            <a:r>
              <a:rPr lang="en-US" sz="2200" dirty="0">
                <a:solidFill>
                  <a:schemeClr val="tx1"/>
                </a:solidFill>
              </a:rPr>
              <a:t>The professional association for registered dieticians in the UK is the British Dietetic Association (BDA)</a:t>
            </a:r>
          </a:p>
          <a:p>
            <a:pPr algn="l"/>
            <a:endParaRPr lang="en-US" sz="2200" dirty="0">
              <a:solidFill>
                <a:schemeClr val="tx1"/>
              </a:solidFill>
            </a:endParaRPr>
          </a:p>
          <a:p>
            <a:pPr algn="l"/>
            <a:r>
              <a:rPr lang="en-US" sz="2200" dirty="0">
                <a:solidFill>
                  <a:schemeClr val="tx1"/>
                </a:solidFill>
              </a:rPr>
              <a:t>Dieticians are the only health professionals qualified to assess, diagnose and treat diet and nutrition problems at an individual and wider public health level. </a:t>
            </a:r>
          </a:p>
        </p:txBody>
      </p:sp>
    </p:spTree>
    <p:custDataLst>
      <p:tags r:id="rId1"/>
    </p:custDataLst>
    <p:extLst>
      <p:ext uri="{BB962C8B-B14F-4D97-AF65-F5344CB8AC3E}">
        <p14:creationId xmlns:p14="http://schemas.microsoft.com/office/powerpoint/2010/main" val="2059518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Nutritionist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560443"/>
            <a:ext cx="10783887" cy="4748282"/>
          </a:xfrm>
          <a:solidFill>
            <a:schemeClr val="bg1">
              <a:lumMod val="95000"/>
            </a:schemeClr>
          </a:solidFill>
        </p:spPr>
        <p:txBody>
          <a:bodyPr tIns="180000"/>
          <a:lstStyle/>
          <a:p>
            <a:pPr algn="l"/>
            <a:r>
              <a:rPr lang="en-US" sz="2200" dirty="0">
                <a:solidFill>
                  <a:schemeClr val="tx1"/>
                </a:solidFill>
              </a:rPr>
              <a:t>The title of </a:t>
            </a:r>
            <a:r>
              <a:rPr lang="en-US" sz="2200" b="1" dirty="0">
                <a:solidFill>
                  <a:schemeClr val="tx1"/>
                </a:solidFill>
              </a:rPr>
              <a:t>Registered Nutritionist </a:t>
            </a:r>
            <a:r>
              <a:rPr lang="en-US" sz="2200" dirty="0">
                <a:solidFill>
                  <a:schemeClr val="tx1"/>
                </a:solidFill>
              </a:rPr>
              <a:t>is granted to registrants with the UK Voluntary Register of Nutritionists (UKVRN) </a:t>
            </a:r>
          </a:p>
          <a:p>
            <a:pPr algn="l"/>
            <a:endParaRPr lang="en-US" sz="2200" dirty="0">
              <a:solidFill>
                <a:schemeClr val="tx1"/>
              </a:solidFill>
            </a:endParaRPr>
          </a:p>
          <a:p>
            <a:pPr algn="l"/>
            <a:r>
              <a:rPr lang="en-US" sz="2200" dirty="0">
                <a:solidFill>
                  <a:schemeClr val="tx1"/>
                </a:solidFill>
              </a:rPr>
              <a:t>The professional association for registered nutritionists is the Association for Nutrition (AfN) </a:t>
            </a:r>
          </a:p>
          <a:p>
            <a:pPr algn="l"/>
            <a:endParaRPr lang="en-US" sz="2200" dirty="0">
              <a:solidFill>
                <a:schemeClr val="tx1"/>
              </a:solidFill>
            </a:endParaRPr>
          </a:p>
          <a:p>
            <a:pPr algn="l"/>
            <a:r>
              <a:rPr lang="en-US" sz="2200" dirty="0">
                <a:solidFill>
                  <a:schemeClr val="tx1"/>
                </a:solidFill>
              </a:rPr>
              <a:t>Nutritionists create and apply scientific knowledge to promote an understanding of the effects of diet on health and wellbeing of humans to provide information about food, diet and healthy eating. </a:t>
            </a:r>
          </a:p>
          <a:p>
            <a:pPr algn="l"/>
            <a:endParaRPr lang="en-US" sz="2200" dirty="0">
              <a:solidFill>
                <a:schemeClr val="tx1"/>
              </a:solidFill>
            </a:endParaRPr>
          </a:p>
          <a:p>
            <a:pPr algn="l"/>
            <a:r>
              <a:rPr lang="en-US" sz="2200" dirty="0">
                <a:solidFill>
                  <a:schemeClr val="tx1"/>
                </a:solidFill>
              </a:rPr>
              <a:t>The term nutritionist is not protected by law, so it is important to check the qualifications and training of anyone claiming to be a nutritionist</a:t>
            </a:r>
          </a:p>
        </p:txBody>
      </p:sp>
    </p:spTree>
    <p:custDataLst>
      <p:tags r:id="rId1"/>
    </p:custDataLst>
    <p:extLst>
      <p:ext uri="{BB962C8B-B14F-4D97-AF65-F5344CB8AC3E}">
        <p14:creationId xmlns:p14="http://schemas.microsoft.com/office/powerpoint/2010/main" val="839580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Nutrition requirements for different goals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Healthier eating </a:t>
            </a:r>
            <a:r>
              <a:rPr lang="en-US" sz="2200" dirty="0">
                <a:solidFill>
                  <a:schemeClr val="tx1"/>
                </a:solidFill>
              </a:rPr>
              <a:t>– direct client to recommendations of the Eatwell guide. Encourage maintaining a regular eating pattern. </a:t>
            </a:r>
            <a:endParaRPr lang="en-US" sz="2200" b="1" dirty="0">
              <a:solidFill>
                <a:schemeClr val="tx1"/>
              </a:solidFill>
            </a:endParaRPr>
          </a:p>
          <a:p>
            <a:pPr algn="l"/>
            <a:endParaRPr lang="en-US" sz="2200" dirty="0">
              <a:solidFill>
                <a:schemeClr val="tx1"/>
              </a:solidFill>
            </a:endParaRPr>
          </a:p>
          <a:p>
            <a:pPr algn="l"/>
            <a:r>
              <a:rPr lang="en-US" sz="2200" b="1" dirty="0">
                <a:solidFill>
                  <a:schemeClr val="tx1"/>
                </a:solidFill>
              </a:rPr>
              <a:t>Weight loss </a:t>
            </a:r>
            <a:r>
              <a:rPr lang="en-US" sz="2200" dirty="0">
                <a:solidFill>
                  <a:schemeClr val="tx1"/>
                </a:solidFill>
              </a:rPr>
              <a:t>– create a sustainable calorie deficit e.g. 200-500kcal per day through decreased calorie intake and increased physical activity. Ensure adequate intake of all micro- and macro- nutrients. No adjustment to macronutrient contribution.</a:t>
            </a:r>
          </a:p>
          <a:p>
            <a:pPr algn="l"/>
            <a:endParaRPr lang="en-US" sz="2200" b="1" dirty="0">
              <a:solidFill>
                <a:schemeClr val="tx1"/>
              </a:solidFill>
            </a:endParaRPr>
          </a:p>
          <a:p>
            <a:pPr algn="l"/>
            <a:r>
              <a:rPr lang="en-US" sz="2200" b="1" dirty="0">
                <a:solidFill>
                  <a:schemeClr val="tx1"/>
                </a:solidFill>
              </a:rPr>
              <a:t>Fat loss </a:t>
            </a:r>
            <a:r>
              <a:rPr lang="en-US" sz="2200" dirty="0">
                <a:solidFill>
                  <a:schemeClr val="tx1"/>
                </a:solidFill>
              </a:rPr>
              <a:t>– create a sustainable calorie deficit. Ensure adequate intake of essential nutrients is maintained as overall energy intake is reduced. Ensure adequate protein intake to prevent muscle atrophy. Increase resistance training and high intensity CV.</a:t>
            </a:r>
            <a:endParaRPr lang="en-US" sz="2200" b="1" dirty="0">
              <a:solidFill>
                <a:schemeClr val="tx1"/>
              </a:solidFill>
            </a:endParaRPr>
          </a:p>
          <a:p>
            <a:pPr algn="l"/>
            <a:endParaRPr lang="en-US" sz="2200" b="1" dirty="0">
              <a:solidFill>
                <a:schemeClr val="tx1"/>
              </a:solidFill>
            </a:endParaRPr>
          </a:p>
        </p:txBody>
      </p:sp>
    </p:spTree>
    <p:extLst>
      <p:ext uri="{BB962C8B-B14F-4D97-AF65-F5344CB8AC3E}">
        <p14:creationId xmlns:p14="http://schemas.microsoft.com/office/powerpoint/2010/main" val="3010022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Nutrition requirements for different goals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Improving sports performance </a:t>
            </a:r>
            <a:r>
              <a:rPr lang="en-US" sz="2200" dirty="0">
                <a:solidFill>
                  <a:schemeClr val="tx1"/>
                </a:solidFill>
              </a:rPr>
              <a:t>– outside scope of practice, refer to nutritionist or dietician </a:t>
            </a:r>
          </a:p>
          <a:p>
            <a:pPr algn="l"/>
            <a:endParaRPr lang="en-US" sz="2200" b="1" dirty="0">
              <a:solidFill>
                <a:schemeClr val="tx1"/>
              </a:solidFill>
            </a:endParaRPr>
          </a:p>
          <a:p>
            <a:pPr algn="l"/>
            <a:r>
              <a:rPr lang="en-US" sz="2200" b="1" dirty="0">
                <a:solidFill>
                  <a:schemeClr val="tx1"/>
                </a:solidFill>
              </a:rPr>
              <a:t>Hypertrophy</a:t>
            </a:r>
            <a:r>
              <a:rPr lang="en-US" sz="2200" dirty="0">
                <a:solidFill>
                  <a:schemeClr val="tx1"/>
                </a:solidFill>
              </a:rPr>
              <a:t>– increase total kcal intake by 20%, ensure adequate protein take. More detailed analysis - outside scope of practice, refer to nutritionist or dietician </a:t>
            </a:r>
            <a:endParaRPr lang="en-US" sz="2200" b="1" dirty="0">
              <a:solidFill>
                <a:schemeClr val="tx1"/>
              </a:solidFill>
            </a:endParaRPr>
          </a:p>
        </p:txBody>
      </p:sp>
    </p:spTree>
    <p:extLst>
      <p:ext uri="{BB962C8B-B14F-4D97-AF65-F5344CB8AC3E}">
        <p14:creationId xmlns:p14="http://schemas.microsoft.com/office/powerpoint/2010/main" val="2367735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822959"/>
          </a:xfrm>
          <a:solidFill>
            <a:schemeClr val="bg1">
              <a:lumMod val="95000"/>
            </a:schemeClr>
          </a:solidFill>
        </p:spPr>
        <p:txBody>
          <a:bodyPr tIns="180000"/>
          <a:lstStyle/>
          <a:p>
            <a:r>
              <a:rPr lang="en-GB" sz="2400" dirty="0">
                <a:solidFill>
                  <a:schemeClr val="tx1"/>
                </a:solidFill>
              </a:rPr>
              <a:t>How can understanding food labels support clients making healthy eating choices?</a:t>
            </a:r>
          </a:p>
        </p:txBody>
      </p:sp>
      <p:pic>
        <p:nvPicPr>
          <p:cNvPr id="4" name="Picture 3">
            <a:extLst>
              <a:ext uri="{FF2B5EF4-FFF2-40B4-BE49-F238E27FC236}">
                <a16:creationId xmlns:a16="http://schemas.microsoft.com/office/drawing/2014/main" id="{91F860A3-653C-668C-DF6F-8665F4B1AC69}"/>
              </a:ext>
            </a:extLst>
          </p:cNvPr>
          <p:cNvPicPr>
            <a:picLocks noChangeAspect="1"/>
          </p:cNvPicPr>
          <p:nvPr/>
        </p:nvPicPr>
        <p:blipFill>
          <a:blip r:embed="rId2"/>
          <a:stretch>
            <a:fillRect/>
          </a:stretch>
        </p:blipFill>
        <p:spPr>
          <a:xfrm>
            <a:off x="479907" y="2651289"/>
            <a:ext cx="4546775" cy="3847969"/>
          </a:xfrm>
          <a:prstGeom prst="rect">
            <a:avLst/>
          </a:prstGeom>
        </p:spPr>
      </p:pic>
    </p:spTree>
    <p:extLst>
      <p:ext uri="{BB962C8B-B14F-4D97-AF65-F5344CB8AC3E}">
        <p14:creationId xmlns:p14="http://schemas.microsoft.com/office/powerpoint/2010/main" val="3610712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labelling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898374"/>
            <a:ext cx="10783887" cy="4410351"/>
          </a:xfrm>
          <a:solidFill>
            <a:schemeClr val="bg1">
              <a:lumMod val="95000"/>
            </a:schemeClr>
          </a:solidFill>
        </p:spPr>
        <p:txBody>
          <a:bodyPr tIns="180000"/>
          <a:lstStyle/>
          <a:p>
            <a:pPr algn="l"/>
            <a:r>
              <a:rPr lang="en-US" sz="2200" dirty="0">
                <a:solidFill>
                  <a:schemeClr val="tx1"/>
                </a:solidFill>
              </a:rPr>
              <a:t>Food labels can help consumers make informed and healthy food choices, for example:  </a:t>
            </a:r>
          </a:p>
          <a:p>
            <a:pPr marL="342900" indent="-342900" algn="l">
              <a:buFont typeface="Arial" panose="020B0604020202020204" pitchFamily="34" charset="0"/>
              <a:buChar char="•"/>
            </a:pPr>
            <a:r>
              <a:rPr lang="en-US" sz="2200" b="1" dirty="0">
                <a:solidFill>
                  <a:schemeClr val="tx1"/>
                </a:solidFill>
              </a:rPr>
              <a:t>Nutritional information </a:t>
            </a:r>
            <a:r>
              <a:rPr lang="en-US" sz="2200" dirty="0">
                <a:solidFill>
                  <a:schemeClr val="tx1"/>
                </a:solidFill>
              </a:rPr>
              <a:t> - displaying clear and accurate information about calories, serving size and the amount of key nutrients such as fat, sugar, salt</a:t>
            </a:r>
          </a:p>
          <a:p>
            <a:pPr marL="342900" indent="-342900" algn="l">
              <a:buFont typeface="Arial" panose="020B0604020202020204" pitchFamily="34" charset="0"/>
              <a:buChar char="•"/>
            </a:pPr>
            <a:r>
              <a:rPr lang="en-US" sz="2200" b="1" dirty="0">
                <a:solidFill>
                  <a:schemeClr val="tx1"/>
                </a:solidFill>
              </a:rPr>
              <a:t>Ingredients list </a:t>
            </a:r>
            <a:r>
              <a:rPr lang="en-US" sz="2200" dirty="0">
                <a:solidFill>
                  <a:schemeClr val="tx1"/>
                </a:solidFill>
              </a:rPr>
              <a:t>– assists consumers in making healthy choices by identifying any less healthy ingredients e.g. hydrogenated fats</a:t>
            </a:r>
          </a:p>
          <a:p>
            <a:pPr marL="342900" indent="-342900" algn="l">
              <a:buFont typeface="Arial" panose="020B0604020202020204" pitchFamily="34" charset="0"/>
              <a:buChar char="•"/>
            </a:pPr>
            <a:r>
              <a:rPr lang="en-US" sz="2200" b="1" dirty="0">
                <a:solidFill>
                  <a:schemeClr val="tx1"/>
                </a:solidFill>
              </a:rPr>
              <a:t>Traffic lights systems </a:t>
            </a:r>
            <a:r>
              <a:rPr lang="en-US" sz="2200" dirty="0">
                <a:solidFill>
                  <a:schemeClr val="tx1"/>
                </a:solidFill>
              </a:rPr>
              <a:t>– allows consumers to quickly identify the total calorie, fat, sugar and salt contents of foods</a:t>
            </a:r>
          </a:p>
          <a:p>
            <a:pPr marL="342900" indent="-342900" algn="l">
              <a:buFont typeface="Arial" panose="020B0604020202020204" pitchFamily="34" charset="0"/>
              <a:buChar char="•"/>
            </a:pPr>
            <a:r>
              <a:rPr lang="en-US" sz="2200" b="1" dirty="0">
                <a:solidFill>
                  <a:schemeClr val="tx1"/>
                </a:solidFill>
              </a:rPr>
              <a:t>Health claims </a:t>
            </a:r>
            <a:r>
              <a:rPr lang="en-US" sz="2200" dirty="0">
                <a:solidFill>
                  <a:schemeClr val="tx1"/>
                </a:solidFill>
              </a:rPr>
              <a:t>– foods which are labelled with specific health claims must meet specific nutritional criteria e.g. high fibre </a:t>
            </a:r>
          </a:p>
          <a:p>
            <a:pPr marL="342900" indent="-342900" algn="l">
              <a:buFont typeface="Arial" panose="020B0604020202020204" pitchFamily="34" charset="0"/>
              <a:buChar char="•"/>
            </a:pPr>
            <a:r>
              <a:rPr lang="en-US" sz="2200" b="1" dirty="0">
                <a:solidFill>
                  <a:schemeClr val="tx1"/>
                </a:solidFill>
              </a:rPr>
              <a:t>Serving size information </a:t>
            </a:r>
            <a:r>
              <a:rPr lang="en-US" sz="2200" dirty="0">
                <a:solidFill>
                  <a:schemeClr val="tx1"/>
                </a:solidFill>
              </a:rPr>
              <a:t>– helps consumers understand portion sizes</a:t>
            </a:r>
            <a:endParaRPr lang="en-US" sz="2200" b="1" dirty="0">
              <a:solidFill>
                <a:schemeClr val="tx1"/>
              </a:solidFill>
            </a:endParaRPr>
          </a:p>
          <a:p>
            <a:pPr marL="342900" indent="-342900" algn="l">
              <a:buFont typeface="Arial" panose="020B0604020202020204" pitchFamily="34" charset="0"/>
              <a:buChar char="•"/>
            </a:pPr>
            <a:endParaRPr lang="en-US" sz="2200" b="1" dirty="0">
              <a:solidFill>
                <a:schemeClr val="tx1"/>
              </a:solidFill>
            </a:endParaRPr>
          </a:p>
        </p:txBody>
      </p:sp>
    </p:spTree>
    <p:extLst>
      <p:ext uri="{BB962C8B-B14F-4D97-AF65-F5344CB8AC3E}">
        <p14:creationId xmlns:p14="http://schemas.microsoft.com/office/powerpoint/2010/main" val="3726870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a:t>
            </a:r>
          </a:p>
          <a:p>
            <a:pPr marL="285750" indent="-285750" algn="l">
              <a:buFont typeface="Arial" panose="020B0604020202020204" pitchFamily="34" charset="0"/>
              <a:buChar char="•"/>
            </a:pPr>
            <a:r>
              <a:rPr lang="en-US" sz="2200" dirty="0">
                <a:solidFill>
                  <a:schemeClr val="tx1"/>
                </a:solidFill>
              </a:rPr>
              <a:t>Identify different methods of communicating healthy food choices to clients</a:t>
            </a:r>
          </a:p>
          <a:p>
            <a:pPr marL="285750" indent="-285750" algn="l">
              <a:buFont typeface="Arial" panose="020B0604020202020204" pitchFamily="34" charset="0"/>
              <a:buChar char="•"/>
            </a:pPr>
            <a:r>
              <a:rPr lang="en-US" sz="2200" dirty="0">
                <a:solidFill>
                  <a:schemeClr val="tx1"/>
                </a:solidFill>
              </a:rPr>
              <a:t>Explain evidence-based information within scope of practice </a:t>
            </a:r>
          </a:p>
          <a:p>
            <a:pPr marL="285750" indent="-285750" algn="l">
              <a:buFont typeface="Arial" panose="020B0604020202020204" pitchFamily="34" charset="0"/>
              <a:buChar char="•"/>
            </a:pPr>
            <a:r>
              <a:rPr lang="en-US" sz="2200" dirty="0">
                <a:solidFill>
                  <a:schemeClr val="tx1"/>
                </a:solidFill>
              </a:rPr>
              <a:t>Describe the role of dieticians and nutritionists</a:t>
            </a:r>
          </a:p>
          <a:p>
            <a:pPr marL="285750" indent="-285750" algn="l">
              <a:buFont typeface="Arial" panose="020B0604020202020204" pitchFamily="34" charset="0"/>
              <a:buChar char="•"/>
            </a:pPr>
            <a:r>
              <a:rPr lang="en-US" sz="2200" dirty="0">
                <a:solidFill>
                  <a:schemeClr val="tx1"/>
                </a:solidFill>
              </a:rPr>
              <a:t>Describe the nutrition requirements for different goals including healthy eating, weight loss and fat loss</a:t>
            </a:r>
          </a:p>
        </p:txBody>
      </p:sp>
    </p:spTree>
    <p:extLst>
      <p:ext uri="{BB962C8B-B14F-4D97-AF65-F5344CB8AC3E}">
        <p14:creationId xmlns:p14="http://schemas.microsoft.com/office/powerpoint/2010/main" val="4062948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GB" dirty="0"/>
              <a:t>Nutrition for physical activity and exercise</a:t>
            </a:r>
          </a:p>
          <a:p>
            <a:endParaRPr lang="en-GB" dirty="0"/>
          </a:p>
          <a:p>
            <a:r>
              <a:rPr lang="en-GB" dirty="0"/>
              <a:t>Energy requirements </a:t>
            </a:r>
          </a:p>
        </p:txBody>
      </p:sp>
    </p:spTree>
    <p:extLst>
      <p:ext uri="{BB962C8B-B14F-4D97-AF65-F5344CB8AC3E}">
        <p14:creationId xmlns:p14="http://schemas.microsoft.com/office/powerpoint/2010/main" val="2064757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Calculating individual energy requirements</a:t>
            </a:r>
          </a:p>
          <a:p>
            <a:pPr marL="285750" indent="-285750" algn="l">
              <a:buFont typeface="Arial" panose="020B0604020202020204" pitchFamily="34" charset="0"/>
              <a:buChar char="•"/>
            </a:pPr>
            <a:r>
              <a:rPr lang="en-US" sz="2200" dirty="0">
                <a:solidFill>
                  <a:schemeClr val="tx1"/>
                </a:solidFill>
              </a:rPr>
              <a:t>Energy balance</a:t>
            </a:r>
          </a:p>
          <a:p>
            <a:pPr marL="285750" indent="-285750" algn="l">
              <a:buFont typeface="Arial" panose="020B0604020202020204" pitchFamily="34" charset="0"/>
              <a:buChar char="•"/>
            </a:pPr>
            <a:r>
              <a:rPr lang="en-US" sz="2200" dirty="0">
                <a:solidFill>
                  <a:schemeClr val="tx1"/>
                </a:solidFill>
              </a:rPr>
              <a:t>The importance of maintaining a balanced diet</a:t>
            </a:r>
          </a:p>
        </p:txBody>
      </p:sp>
    </p:spTree>
    <p:extLst>
      <p:ext uri="{BB962C8B-B14F-4D97-AF65-F5344CB8AC3E}">
        <p14:creationId xmlns:p14="http://schemas.microsoft.com/office/powerpoint/2010/main" val="281446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Energy requirements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The Eatwell Guide suggests that the daily calories requirement is: </a:t>
            </a:r>
          </a:p>
          <a:p>
            <a:pPr marL="285750" indent="-285750" algn="l">
              <a:buFont typeface="Arial" panose="020B0604020202020204" pitchFamily="34" charset="0"/>
              <a:buChar char="•"/>
            </a:pPr>
            <a:r>
              <a:rPr lang="en-US" sz="2200" dirty="0">
                <a:solidFill>
                  <a:schemeClr val="tx1"/>
                </a:solidFill>
              </a:rPr>
              <a:t>2000 Kcal for women</a:t>
            </a:r>
          </a:p>
          <a:p>
            <a:pPr marL="285750" indent="-285750" algn="l">
              <a:buFont typeface="Arial" panose="020B0604020202020204" pitchFamily="34" charset="0"/>
              <a:buChar char="•"/>
            </a:pPr>
            <a:r>
              <a:rPr lang="en-US" sz="2200" dirty="0">
                <a:solidFill>
                  <a:schemeClr val="tx1"/>
                </a:solidFill>
              </a:rPr>
              <a:t>2500 Kcal for men</a:t>
            </a:r>
          </a:p>
          <a:p>
            <a:pPr algn="l"/>
            <a:endParaRPr lang="en-US" sz="2200" dirty="0">
              <a:solidFill>
                <a:schemeClr val="tx1"/>
              </a:solidFill>
            </a:endParaRPr>
          </a:p>
          <a:p>
            <a:pPr algn="l"/>
            <a:r>
              <a:rPr lang="en-US" sz="2200" dirty="0">
                <a:solidFill>
                  <a:schemeClr val="tx1"/>
                </a:solidFill>
              </a:rPr>
              <a:t>Actual energy requirements can vary depending on: </a:t>
            </a:r>
          </a:p>
          <a:p>
            <a:pPr marL="342900" indent="-342900" algn="l">
              <a:buFont typeface="Arial" panose="020B0604020202020204" pitchFamily="34" charset="0"/>
              <a:buChar char="•"/>
            </a:pPr>
            <a:r>
              <a:rPr lang="en-US" sz="2200" dirty="0">
                <a:solidFill>
                  <a:schemeClr val="tx1"/>
                </a:solidFill>
              </a:rPr>
              <a:t>Body mass </a:t>
            </a:r>
          </a:p>
          <a:p>
            <a:pPr marL="342900" indent="-342900" algn="l">
              <a:buFont typeface="Arial" panose="020B0604020202020204" pitchFamily="34" charset="0"/>
              <a:buChar char="•"/>
            </a:pPr>
            <a:r>
              <a:rPr lang="en-US" sz="2200" dirty="0">
                <a:solidFill>
                  <a:schemeClr val="tx1"/>
                </a:solidFill>
              </a:rPr>
              <a:t>Body composition </a:t>
            </a:r>
          </a:p>
          <a:p>
            <a:pPr marL="342900" indent="-342900" algn="l">
              <a:buFont typeface="Arial" panose="020B0604020202020204" pitchFamily="34" charset="0"/>
              <a:buChar char="•"/>
            </a:pPr>
            <a:r>
              <a:rPr lang="en-US" sz="2200" dirty="0">
                <a:solidFill>
                  <a:schemeClr val="tx1"/>
                </a:solidFill>
              </a:rPr>
              <a:t>Age </a:t>
            </a:r>
          </a:p>
          <a:p>
            <a:pPr marL="342900" indent="-342900" algn="l">
              <a:buFont typeface="Arial" panose="020B0604020202020204" pitchFamily="34" charset="0"/>
              <a:buChar char="•"/>
            </a:pPr>
            <a:r>
              <a:rPr lang="en-US" sz="2200" dirty="0">
                <a:solidFill>
                  <a:schemeClr val="tx1"/>
                </a:solidFill>
              </a:rPr>
              <a:t>Gender </a:t>
            </a:r>
          </a:p>
          <a:p>
            <a:pPr marL="342900" indent="-342900" algn="l">
              <a:buFont typeface="Arial" panose="020B0604020202020204" pitchFamily="34" charset="0"/>
              <a:buChar char="•"/>
            </a:pPr>
            <a:r>
              <a:rPr lang="en-US" sz="2200" dirty="0">
                <a:solidFill>
                  <a:schemeClr val="tx1"/>
                </a:solidFill>
              </a:rPr>
              <a:t>Physical activity levels</a:t>
            </a:r>
          </a:p>
        </p:txBody>
      </p:sp>
    </p:spTree>
    <p:extLst>
      <p:ext uri="{BB962C8B-B14F-4D97-AF65-F5344CB8AC3E}">
        <p14:creationId xmlns:p14="http://schemas.microsoft.com/office/powerpoint/2010/main" val="1632960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Key terms </a:t>
            </a:r>
          </a:p>
        </p:txBody>
      </p:sp>
      <p:sp>
        <p:nvSpPr>
          <p:cNvPr id="5" name="Content Placeholder 4">
            <a:extLst>
              <a:ext uri="{FF2B5EF4-FFF2-40B4-BE49-F238E27FC236}">
                <a16:creationId xmlns:a16="http://schemas.microsoft.com/office/drawing/2014/main" id="{D846EF2D-1F62-F9F7-C768-B96C89FD0CA5}"/>
              </a:ext>
            </a:extLst>
          </p:cNvPr>
          <p:cNvSpPr>
            <a:spLocks noGrp="1"/>
          </p:cNvSpPr>
          <p:nvPr>
            <p:ph sz="quarter" idx="15"/>
          </p:nvPr>
        </p:nvSpPr>
        <p:spPr>
          <a:solidFill>
            <a:schemeClr val="bg1">
              <a:lumMod val="95000"/>
            </a:schemeClr>
          </a:solidFill>
        </p:spPr>
        <p:txBody>
          <a:bodyPr tIns="180000"/>
          <a:lstStyle/>
          <a:p>
            <a:pPr algn="l">
              <a:lnSpc>
                <a:spcPct val="115000"/>
              </a:lnSpc>
              <a:spcBef>
                <a:spcPts val="600"/>
              </a:spcBef>
              <a:spcAft>
                <a:spcPts val="800"/>
              </a:spcAft>
            </a:pPr>
            <a:r>
              <a:rPr lang="en-US" sz="2200" dirty="0">
                <a:solidFill>
                  <a:schemeClr val="tx1"/>
                </a:solidFill>
                <a:effectLst/>
                <a:latin typeface="Arial" panose="020B0604020202020204" pitchFamily="34" charset="0"/>
                <a:ea typeface="Calibri" panose="020F0502020204030204" pitchFamily="34" charset="0"/>
              </a:rPr>
              <a:t>Terminology relating to the main components of energy expenditure.</a:t>
            </a:r>
            <a:endParaRPr lang="en-GB" sz="2200" dirty="0">
              <a:solidFill>
                <a:schemeClr val="tx1"/>
              </a:solidFill>
              <a:effectLst/>
              <a:latin typeface="Arial" panose="020B0604020202020204" pitchFamily="34" charset="0"/>
              <a:ea typeface="Calibri" panose="020F0502020204030204" pitchFamily="34" charset="0"/>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Total daily energy expenditure (TDEE).</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Resting energy expenditure (REE)</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panose="020B0604020202020204" pitchFamily="34" charset="0"/>
              </a:rPr>
              <a:t>Basal metabolic rate (BMR) or resting metabolic rate (RMR).</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Thermic effect of food (TEF).</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Non-resting energy expenditure (NREE). </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Non-exercise activity thermogenesis (NEAT).</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Exercise activity thermogenesis (EA) – physical activity, exercise and sports. </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Metabolic Equivalent of Task (MET) </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endParaRPr lang="en-US" dirty="0"/>
          </a:p>
        </p:txBody>
      </p:sp>
    </p:spTree>
    <p:extLst>
      <p:ext uri="{BB962C8B-B14F-4D97-AF65-F5344CB8AC3E}">
        <p14:creationId xmlns:p14="http://schemas.microsoft.com/office/powerpoint/2010/main" val="625964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Questions</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004717"/>
          </a:xfrm>
          <a:solidFill>
            <a:schemeClr val="bg1">
              <a:lumMod val="95000"/>
            </a:schemeClr>
          </a:solidFill>
        </p:spPr>
        <p:txBody>
          <a:bodyPr lIns="180000" tIns="180000" bIns="180000"/>
          <a:lstStyle/>
          <a:p>
            <a:r>
              <a:rPr lang="en-GB" sz="2400" dirty="0">
                <a:solidFill>
                  <a:schemeClr val="tx1"/>
                </a:solidFill>
              </a:rPr>
              <a:t>What are some factors that affect energy expenditure?</a:t>
            </a:r>
          </a:p>
        </p:txBody>
      </p:sp>
    </p:spTree>
    <p:extLst>
      <p:ext uri="{BB962C8B-B14F-4D97-AF65-F5344CB8AC3E}">
        <p14:creationId xmlns:p14="http://schemas.microsoft.com/office/powerpoint/2010/main" val="2866043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Factors that affect energy expenditure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Daily activity </a:t>
            </a:r>
          </a:p>
          <a:p>
            <a:pPr marL="285750" indent="-285750" algn="l">
              <a:buFont typeface="Arial" panose="020B0604020202020204" pitchFamily="34" charset="0"/>
              <a:buChar char="•"/>
            </a:pPr>
            <a:r>
              <a:rPr lang="en-US" sz="2200" dirty="0">
                <a:solidFill>
                  <a:schemeClr val="tx1"/>
                </a:solidFill>
              </a:rPr>
              <a:t>Physical activity </a:t>
            </a:r>
          </a:p>
          <a:p>
            <a:pPr marL="285750" indent="-285750" algn="l">
              <a:buFont typeface="Arial" panose="020B0604020202020204" pitchFamily="34" charset="0"/>
              <a:buChar char="•"/>
            </a:pPr>
            <a:r>
              <a:rPr lang="en-US" sz="2200" dirty="0">
                <a:solidFill>
                  <a:schemeClr val="tx1"/>
                </a:solidFill>
              </a:rPr>
              <a:t>Amount and type of exercise</a:t>
            </a:r>
          </a:p>
          <a:p>
            <a:pPr marL="285750" indent="-285750" algn="l">
              <a:buFont typeface="Arial" panose="020B0604020202020204" pitchFamily="34" charset="0"/>
              <a:buChar char="•"/>
            </a:pPr>
            <a:r>
              <a:rPr lang="en-US" sz="2200" dirty="0">
                <a:solidFill>
                  <a:schemeClr val="tx1"/>
                </a:solidFill>
              </a:rPr>
              <a:t>Amount and type of food eaten  </a:t>
            </a:r>
          </a:p>
          <a:p>
            <a:pPr marL="285750" indent="-285750" algn="l">
              <a:buFont typeface="Arial" panose="020B0604020202020204" pitchFamily="34" charset="0"/>
              <a:buChar char="•"/>
            </a:pPr>
            <a:r>
              <a:rPr lang="en-US" sz="2200" dirty="0">
                <a:solidFill>
                  <a:schemeClr val="tx1"/>
                </a:solidFill>
              </a:rPr>
              <a:t>Age, gender, weight</a:t>
            </a:r>
          </a:p>
          <a:p>
            <a:pPr marL="285750" indent="-285750" algn="l">
              <a:buFont typeface="Arial" panose="020B0604020202020204" pitchFamily="34" charset="0"/>
              <a:buChar char="•"/>
            </a:pPr>
            <a:r>
              <a:rPr lang="en-US" sz="2200" dirty="0">
                <a:solidFill>
                  <a:schemeClr val="tx1"/>
                </a:solidFill>
              </a:rPr>
              <a:t>Individual biology </a:t>
            </a:r>
          </a:p>
          <a:p>
            <a:pPr marL="285750" indent="-285750" algn="l">
              <a:buFont typeface="Arial" panose="020B0604020202020204" pitchFamily="34" charset="0"/>
              <a:buChar char="•"/>
            </a:pPr>
            <a:r>
              <a:rPr lang="en-US" sz="2200" dirty="0">
                <a:solidFill>
                  <a:schemeClr val="tx1"/>
                </a:solidFill>
              </a:rPr>
              <a:t>Long-term conditions </a:t>
            </a:r>
          </a:p>
          <a:p>
            <a:pPr marL="285750" indent="-285750" algn="l">
              <a:buFont typeface="Arial" panose="020B0604020202020204" pitchFamily="34" charset="0"/>
              <a:buChar char="•"/>
            </a:pPr>
            <a:r>
              <a:rPr lang="en-US" sz="2200" dirty="0">
                <a:solidFill>
                  <a:schemeClr val="tx1"/>
                </a:solidFill>
              </a:rPr>
              <a:t>Medications taken</a:t>
            </a:r>
          </a:p>
        </p:txBody>
      </p:sp>
    </p:spTree>
    <p:extLst>
      <p:ext uri="{BB962C8B-B14F-4D97-AF65-F5344CB8AC3E}">
        <p14:creationId xmlns:p14="http://schemas.microsoft.com/office/powerpoint/2010/main" val="294737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Physical activity and exercise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Physical activity can be subdivided into:</a:t>
            </a:r>
          </a:p>
          <a:p>
            <a:pPr marL="342900" indent="-342900" algn="l">
              <a:buFont typeface="Arial" panose="020B0604020202020204" pitchFamily="34" charset="0"/>
              <a:buChar char="•"/>
            </a:pPr>
            <a:r>
              <a:rPr lang="en-US" sz="2200" dirty="0">
                <a:solidFill>
                  <a:schemeClr val="tx1"/>
                </a:solidFill>
              </a:rPr>
              <a:t>Non-exercise thermogenesis (NEAT) – all lifestyle movement that isn’t planned or structured </a:t>
            </a:r>
          </a:p>
          <a:p>
            <a:pPr marL="285750" indent="-285750" algn="l">
              <a:buFont typeface="Arial" panose="020B0604020202020204" pitchFamily="34" charset="0"/>
              <a:buChar char="•"/>
            </a:pPr>
            <a:r>
              <a:rPr lang="en-US" sz="2200" dirty="0">
                <a:solidFill>
                  <a:schemeClr val="tx1"/>
                </a:solidFill>
              </a:rPr>
              <a:t>Exercise activity thermogenesis – ‘structured and planned physical activity performed to improve fitness’</a:t>
            </a: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1434496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Schofield calculation</a:t>
            </a:r>
          </a:p>
        </p:txBody>
      </p:sp>
      <p:graphicFrame>
        <p:nvGraphicFramePr>
          <p:cNvPr id="4" name="Content Placeholder 3">
            <a:extLst>
              <a:ext uri="{FF2B5EF4-FFF2-40B4-BE49-F238E27FC236}">
                <a16:creationId xmlns:a16="http://schemas.microsoft.com/office/drawing/2014/main" id="{80CB41AF-AC66-DC40-9D2A-CF8A1F84D72C}"/>
              </a:ext>
            </a:extLst>
          </p:cNvPr>
          <p:cNvGraphicFramePr>
            <a:graphicFrameLocks noGrp="1"/>
          </p:cNvGraphicFramePr>
          <p:nvPr>
            <p:ph sz="quarter" idx="15"/>
            <p:extLst>
              <p:ext uri="{D42A27DB-BD31-4B8C-83A1-F6EECF244321}">
                <p14:modId xmlns:p14="http://schemas.microsoft.com/office/powerpoint/2010/main" val="843846860"/>
              </p:ext>
            </p:extLst>
          </p:nvPr>
        </p:nvGraphicFramePr>
        <p:xfrm>
          <a:off x="712788" y="2090738"/>
          <a:ext cx="10783886" cy="3754120"/>
        </p:xfrm>
        <a:graphic>
          <a:graphicData uri="http://schemas.openxmlformats.org/drawingml/2006/table">
            <a:tbl>
              <a:tblPr firstRow="1" bandRow="1">
                <a:tableStyleId>{BC89EF96-8CEA-46FF-86C4-4CE0E7609802}</a:tableStyleId>
              </a:tblPr>
              <a:tblGrid>
                <a:gridCol w="5391943">
                  <a:extLst>
                    <a:ext uri="{9D8B030D-6E8A-4147-A177-3AD203B41FA5}">
                      <a16:colId xmlns:a16="http://schemas.microsoft.com/office/drawing/2014/main" val="3105920668"/>
                    </a:ext>
                  </a:extLst>
                </a:gridCol>
                <a:gridCol w="5391943">
                  <a:extLst>
                    <a:ext uri="{9D8B030D-6E8A-4147-A177-3AD203B41FA5}">
                      <a16:colId xmlns:a16="http://schemas.microsoft.com/office/drawing/2014/main" val="1949428634"/>
                    </a:ext>
                  </a:extLst>
                </a:gridCol>
              </a:tblGrid>
              <a:tr h="370840">
                <a:tc>
                  <a:txBody>
                    <a:bodyPr/>
                    <a:lstStyle/>
                    <a:p>
                      <a:r>
                        <a:rPr lang="en-US" dirty="0"/>
                        <a:t>Males</a:t>
                      </a:r>
                    </a:p>
                  </a:txBody>
                  <a:tcPr/>
                </a:tc>
                <a:tc>
                  <a:txBody>
                    <a:bodyPr/>
                    <a:lstStyle/>
                    <a:p>
                      <a:r>
                        <a:rPr lang="en-US" dirty="0"/>
                        <a:t>Females </a:t>
                      </a:r>
                    </a:p>
                  </a:txBody>
                  <a:tcPr/>
                </a:tc>
                <a:extLst>
                  <a:ext uri="{0D108BD9-81ED-4DB2-BD59-A6C34878D82A}">
                    <a16:rowId xmlns:a16="http://schemas.microsoft.com/office/drawing/2014/main" val="2020053439"/>
                  </a:ext>
                </a:extLst>
              </a:tr>
              <a:tr h="370840">
                <a:tc>
                  <a:txBody>
                    <a:bodyPr/>
                    <a:lstStyle/>
                    <a:p>
                      <a:r>
                        <a:rPr lang="en-US" dirty="0"/>
                        <a:t>10-17 years </a:t>
                      </a:r>
                    </a:p>
                    <a:p>
                      <a:r>
                        <a:rPr lang="en-US" dirty="0"/>
                        <a:t>BMR – 17.7 x W + 657 </a:t>
                      </a:r>
                    </a:p>
                    <a:p>
                      <a:r>
                        <a:rPr lang="en-US" dirty="0"/>
                        <a:t>SEE = 105 </a:t>
                      </a:r>
                    </a:p>
                  </a:txBody>
                  <a:tcPr/>
                </a:tc>
                <a:tc>
                  <a:txBody>
                    <a:bodyPr/>
                    <a:lstStyle/>
                    <a:p>
                      <a:r>
                        <a:rPr lang="en-US" dirty="0"/>
                        <a:t>10-17 years </a:t>
                      </a:r>
                    </a:p>
                    <a:p>
                      <a:r>
                        <a:rPr lang="en-US" dirty="0"/>
                        <a:t>BMR = 13.4 x W + 392</a:t>
                      </a:r>
                    </a:p>
                    <a:p>
                      <a:r>
                        <a:rPr lang="en-US" dirty="0"/>
                        <a:t>SEE = 112</a:t>
                      </a:r>
                    </a:p>
                  </a:txBody>
                  <a:tcPr/>
                </a:tc>
                <a:extLst>
                  <a:ext uri="{0D108BD9-81ED-4DB2-BD59-A6C34878D82A}">
                    <a16:rowId xmlns:a16="http://schemas.microsoft.com/office/drawing/2014/main" val="691275138"/>
                  </a:ext>
                </a:extLst>
              </a:tr>
              <a:tr h="370840">
                <a:tc>
                  <a:txBody>
                    <a:bodyPr/>
                    <a:lstStyle/>
                    <a:p>
                      <a:r>
                        <a:rPr lang="en-US" dirty="0"/>
                        <a:t>18 – 29 years </a:t>
                      </a:r>
                    </a:p>
                    <a:p>
                      <a:r>
                        <a:rPr lang="en-US" dirty="0"/>
                        <a:t>BMR = 15.1 x W + 692</a:t>
                      </a:r>
                    </a:p>
                    <a:p>
                      <a:r>
                        <a:rPr lang="en-US" dirty="0"/>
                        <a:t>SEE = 156</a:t>
                      </a:r>
                    </a:p>
                  </a:txBody>
                  <a:tcPr/>
                </a:tc>
                <a:tc>
                  <a:txBody>
                    <a:bodyPr/>
                    <a:lstStyle/>
                    <a:p>
                      <a:r>
                        <a:rPr lang="en-US" dirty="0"/>
                        <a:t>18– 29 years </a:t>
                      </a:r>
                    </a:p>
                    <a:p>
                      <a:r>
                        <a:rPr lang="en-US" dirty="0"/>
                        <a:t>BME = 14.8 x W + 487 </a:t>
                      </a:r>
                    </a:p>
                    <a:p>
                      <a:r>
                        <a:rPr lang="en-US" dirty="0"/>
                        <a:t>SEE = 120 </a:t>
                      </a:r>
                    </a:p>
                  </a:txBody>
                  <a:tcPr/>
                </a:tc>
                <a:extLst>
                  <a:ext uri="{0D108BD9-81ED-4DB2-BD59-A6C34878D82A}">
                    <a16:rowId xmlns:a16="http://schemas.microsoft.com/office/drawing/2014/main" val="3236289424"/>
                  </a:ext>
                </a:extLst>
              </a:tr>
              <a:tr h="370840">
                <a:tc>
                  <a:txBody>
                    <a:bodyPr/>
                    <a:lstStyle/>
                    <a:p>
                      <a:r>
                        <a:rPr lang="en-US" dirty="0"/>
                        <a:t>30– 59 years </a:t>
                      </a:r>
                    </a:p>
                    <a:p>
                      <a:r>
                        <a:rPr lang="en-US" dirty="0"/>
                        <a:t>BMR = 11.5 x W + 873</a:t>
                      </a:r>
                    </a:p>
                    <a:p>
                      <a:r>
                        <a:rPr lang="en-US" dirty="0"/>
                        <a:t>SEE = 167</a:t>
                      </a:r>
                    </a:p>
                  </a:txBody>
                  <a:tcPr/>
                </a:tc>
                <a:tc>
                  <a:txBody>
                    <a:bodyPr/>
                    <a:lstStyle/>
                    <a:p>
                      <a:r>
                        <a:rPr lang="en-US" dirty="0"/>
                        <a:t>30 – 59 years </a:t>
                      </a:r>
                    </a:p>
                    <a:p>
                      <a:r>
                        <a:rPr lang="en-US" dirty="0"/>
                        <a:t>BMR = 8.3 x W + 846 </a:t>
                      </a:r>
                    </a:p>
                    <a:p>
                      <a:r>
                        <a:rPr lang="en-US" dirty="0"/>
                        <a:t>SEE = 112 </a:t>
                      </a:r>
                    </a:p>
                  </a:txBody>
                  <a:tcPr/>
                </a:tc>
                <a:extLst>
                  <a:ext uri="{0D108BD9-81ED-4DB2-BD59-A6C34878D82A}">
                    <a16:rowId xmlns:a16="http://schemas.microsoft.com/office/drawing/2014/main" val="756726451"/>
                  </a:ext>
                </a:extLst>
              </a:tr>
              <a:tr h="370840">
                <a:tc gridSpan="2">
                  <a:txBody>
                    <a:bodyPr/>
                    <a:lstStyle/>
                    <a:p>
                      <a:r>
                        <a:rPr lang="en-US" dirty="0"/>
                        <a:t>W – weight in kg </a:t>
                      </a:r>
                    </a:p>
                    <a:p>
                      <a:r>
                        <a:rPr lang="en-US" dirty="0"/>
                        <a:t>SEE = standard error in estimation </a:t>
                      </a:r>
                    </a:p>
                  </a:txBody>
                  <a:tcPr/>
                </a:tc>
                <a:tc hMerge="1">
                  <a:txBody>
                    <a:bodyPr/>
                    <a:lstStyle/>
                    <a:p>
                      <a:endParaRPr lang="en-US" dirty="0"/>
                    </a:p>
                  </a:txBody>
                  <a:tcPr/>
                </a:tc>
                <a:extLst>
                  <a:ext uri="{0D108BD9-81ED-4DB2-BD59-A6C34878D82A}">
                    <a16:rowId xmlns:a16="http://schemas.microsoft.com/office/drawing/2014/main" val="1747234870"/>
                  </a:ext>
                </a:extLst>
              </a:tr>
            </a:tbl>
          </a:graphicData>
        </a:graphic>
      </p:graphicFrame>
    </p:spTree>
    <p:extLst>
      <p:ext uri="{BB962C8B-B14F-4D97-AF65-F5344CB8AC3E}">
        <p14:creationId xmlns:p14="http://schemas.microsoft.com/office/powerpoint/2010/main" val="152321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Physical activity guidance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b="1" dirty="0">
                <a:solidFill>
                  <a:schemeClr val="tx1"/>
                </a:solidFill>
              </a:rPr>
              <a:t>Inactive – </a:t>
            </a:r>
            <a:r>
              <a:rPr lang="en-US" sz="2200" dirty="0">
                <a:solidFill>
                  <a:schemeClr val="tx1"/>
                </a:solidFill>
              </a:rPr>
              <a:t>desk-based job, little or no exercise </a:t>
            </a:r>
          </a:p>
          <a:p>
            <a:pPr marL="342900" indent="-342900" algn="l">
              <a:buFont typeface="Arial" panose="020B0604020202020204" pitchFamily="34" charset="0"/>
              <a:buChar char="•"/>
            </a:pPr>
            <a:r>
              <a:rPr lang="en-US" sz="2200" b="1" dirty="0">
                <a:solidFill>
                  <a:schemeClr val="tx1"/>
                </a:solidFill>
              </a:rPr>
              <a:t>Moderately active </a:t>
            </a:r>
            <a:r>
              <a:rPr lang="en-US" sz="2200" dirty="0">
                <a:solidFill>
                  <a:schemeClr val="tx1"/>
                </a:solidFill>
              </a:rPr>
              <a:t>– more physically demanding job and/or moderate exercise or sport 3-5 times per week </a:t>
            </a:r>
          </a:p>
          <a:p>
            <a:pPr marL="342900" indent="-342900" algn="l">
              <a:buFont typeface="Arial" panose="020B0604020202020204" pitchFamily="34" charset="0"/>
              <a:buChar char="•"/>
            </a:pPr>
            <a:r>
              <a:rPr lang="en-US" sz="2200" b="1" dirty="0">
                <a:solidFill>
                  <a:schemeClr val="tx1"/>
                </a:solidFill>
              </a:rPr>
              <a:t>Very active </a:t>
            </a:r>
            <a:r>
              <a:rPr lang="en-US" sz="2200" dirty="0">
                <a:solidFill>
                  <a:schemeClr val="tx1"/>
                </a:solidFill>
              </a:rPr>
              <a:t>– hard exercise or sport 6-7 times per week, or very physically demanding job and performs some structured exercise </a:t>
            </a:r>
            <a:endParaRPr lang="en-US" sz="2200" b="1" dirty="0">
              <a:solidFill>
                <a:schemeClr val="tx1"/>
              </a:solidFill>
            </a:endParaRPr>
          </a:p>
        </p:txBody>
      </p:sp>
    </p:spTree>
    <p:extLst>
      <p:ext uri="{BB962C8B-B14F-4D97-AF65-F5344CB8AC3E}">
        <p14:creationId xmlns:p14="http://schemas.microsoft.com/office/powerpoint/2010/main" val="36950850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Harris-Benedict equation</a:t>
            </a:r>
          </a:p>
        </p:txBody>
      </p:sp>
      <p:graphicFrame>
        <p:nvGraphicFramePr>
          <p:cNvPr id="4" name="Content Placeholder 3">
            <a:extLst>
              <a:ext uri="{FF2B5EF4-FFF2-40B4-BE49-F238E27FC236}">
                <a16:creationId xmlns:a16="http://schemas.microsoft.com/office/drawing/2014/main" id="{29D472F8-E61B-E409-A1EA-D9D0DD34696F}"/>
              </a:ext>
            </a:extLst>
          </p:cNvPr>
          <p:cNvGraphicFramePr>
            <a:graphicFrameLocks noGrp="1"/>
          </p:cNvGraphicFramePr>
          <p:nvPr>
            <p:ph sz="quarter" idx="15"/>
            <p:extLst>
              <p:ext uri="{D42A27DB-BD31-4B8C-83A1-F6EECF244321}">
                <p14:modId xmlns:p14="http://schemas.microsoft.com/office/powerpoint/2010/main" val="3880263585"/>
              </p:ext>
            </p:extLst>
          </p:nvPr>
        </p:nvGraphicFramePr>
        <p:xfrm>
          <a:off x="712788" y="2090738"/>
          <a:ext cx="10783886" cy="2291080"/>
        </p:xfrm>
        <a:graphic>
          <a:graphicData uri="http://schemas.openxmlformats.org/drawingml/2006/table">
            <a:tbl>
              <a:tblPr firstRow="1" bandRow="1">
                <a:tableStyleId>{BC89EF96-8CEA-46FF-86C4-4CE0E7609802}</a:tableStyleId>
              </a:tblPr>
              <a:tblGrid>
                <a:gridCol w="5391943">
                  <a:extLst>
                    <a:ext uri="{9D8B030D-6E8A-4147-A177-3AD203B41FA5}">
                      <a16:colId xmlns:a16="http://schemas.microsoft.com/office/drawing/2014/main" val="911252748"/>
                    </a:ext>
                  </a:extLst>
                </a:gridCol>
                <a:gridCol w="5391943">
                  <a:extLst>
                    <a:ext uri="{9D8B030D-6E8A-4147-A177-3AD203B41FA5}">
                      <a16:colId xmlns:a16="http://schemas.microsoft.com/office/drawing/2014/main" val="1936836263"/>
                    </a:ext>
                  </a:extLst>
                </a:gridCol>
              </a:tblGrid>
              <a:tr h="370840">
                <a:tc>
                  <a:txBody>
                    <a:bodyPr/>
                    <a:lstStyle/>
                    <a:p>
                      <a:r>
                        <a:rPr lang="en-US" dirty="0"/>
                        <a:t>Males </a:t>
                      </a:r>
                    </a:p>
                  </a:txBody>
                  <a:tcPr/>
                </a:tc>
                <a:tc>
                  <a:txBody>
                    <a:bodyPr/>
                    <a:lstStyle/>
                    <a:p>
                      <a:r>
                        <a:rPr lang="en-US" dirty="0"/>
                        <a:t>Females</a:t>
                      </a:r>
                    </a:p>
                  </a:txBody>
                  <a:tcPr/>
                </a:tc>
                <a:extLst>
                  <a:ext uri="{0D108BD9-81ED-4DB2-BD59-A6C34878D82A}">
                    <a16:rowId xmlns:a16="http://schemas.microsoft.com/office/drawing/2014/main" val="1421284151"/>
                  </a:ext>
                </a:extLst>
              </a:tr>
              <a:tr h="370840">
                <a:tc>
                  <a:txBody>
                    <a:bodyPr/>
                    <a:lstStyle/>
                    <a:p>
                      <a:r>
                        <a:rPr lang="en-US" dirty="0"/>
                        <a:t>Inactive: </a:t>
                      </a:r>
                    </a:p>
                    <a:p>
                      <a:r>
                        <a:rPr lang="en-US" dirty="0"/>
                        <a:t>BMR x 1.4</a:t>
                      </a:r>
                    </a:p>
                  </a:txBody>
                  <a:tcPr/>
                </a:tc>
                <a:tc>
                  <a:txBody>
                    <a:bodyPr/>
                    <a:lstStyle/>
                    <a:p>
                      <a:r>
                        <a:rPr lang="en-US" dirty="0"/>
                        <a:t>Inactive: </a:t>
                      </a:r>
                    </a:p>
                    <a:p>
                      <a:r>
                        <a:rPr lang="en-US" dirty="0"/>
                        <a:t>BMR x 1.5</a:t>
                      </a:r>
                    </a:p>
                  </a:txBody>
                  <a:tcPr/>
                </a:tc>
                <a:extLst>
                  <a:ext uri="{0D108BD9-81ED-4DB2-BD59-A6C34878D82A}">
                    <a16:rowId xmlns:a16="http://schemas.microsoft.com/office/drawing/2014/main" val="3742433284"/>
                  </a:ext>
                </a:extLst>
              </a:tr>
              <a:tr h="370840">
                <a:tc>
                  <a:txBody>
                    <a:bodyPr/>
                    <a:lstStyle/>
                    <a:p>
                      <a:r>
                        <a:rPr lang="en-US" dirty="0"/>
                        <a:t>Moderately active </a:t>
                      </a:r>
                    </a:p>
                    <a:p>
                      <a:r>
                        <a:rPr lang="en-US" dirty="0"/>
                        <a:t>BMR x 1.7</a:t>
                      </a:r>
                    </a:p>
                  </a:txBody>
                  <a:tcPr/>
                </a:tc>
                <a:tc>
                  <a:txBody>
                    <a:bodyPr/>
                    <a:lstStyle/>
                    <a:p>
                      <a:r>
                        <a:rPr lang="en-US" dirty="0"/>
                        <a:t>Moderately active:</a:t>
                      </a:r>
                    </a:p>
                    <a:p>
                      <a:r>
                        <a:rPr lang="en-US" dirty="0"/>
                        <a:t>BMR x 1.6</a:t>
                      </a:r>
                    </a:p>
                  </a:txBody>
                  <a:tcPr/>
                </a:tc>
                <a:extLst>
                  <a:ext uri="{0D108BD9-81ED-4DB2-BD59-A6C34878D82A}">
                    <a16:rowId xmlns:a16="http://schemas.microsoft.com/office/drawing/2014/main" val="3616250524"/>
                  </a:ext>
                </a:extLst>
              </a:tr>
              <a:tr h="370840">
                <a:tc>
                  <a:txBody>
                    <a:bodyPr/>
                    <a:lstStyle/>
                    <a:p>
                      <a:r>
                        <a:rPr lang="en-US" dirty="0"/>
                        <a:t>Very active: </a:t>
                      </a:r>
                    </a:p>
                    <a:p>
                      <a:r>
                        <a:rPr lang="en-US" dirty="0"/>
                        <a:t>BMR x 1.9</a:t>
                      </a:r>
                    </a:p>
                  </a:txBody>
                  <a:tcPr/>
                </a:tc>
                <a:tc>
                  <a:txBody>
                    <a:bodyPr/>
                    <a:lstStyle/>
                    <a:p>
                      <a:r>
                        <a:rPr lang="en-US" dirty="0"/>
                        <a:t>Very active: </a:t>
                      </a:r>
                    </a:p>
                    <a:p>
                      <a:r>
                        <a:rPr lang="en-US" dirty="0"/>
                        <a:t>BMR x 1.9 </a:t>
                      </a:r>
                    </a:p>
                  </a:txBody>
                  <a:tcPr/>
                </a:tc>
                <a:extLst>
                  <a:ext uri="{0D108BD9-81ED-4DB2-BD59-A6C34878D82A}">
                    <a16:rowId xmlns:a16="http://schemas.microsoft.com/office/drawing/2014/main" val="568670851"/>
                  </a:ext>
                </a:extLst>
              </a:tr>
            </a:tbl>
          </a:graphicData>
        </a:graphic>
      </p:graphicFrame>
    </p:spTree>
    <p:extLst>
      <p:ext uri="{BB962C8B-B14F-4D97-AF65-F5344CB8AC3E}">
        <p14:creationId xmlns:p14="http://schemas.microsoft.com/office/powerpoint/2010/main" val="13202286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822959"/>
          </a:xfrm>
          <a:solidFill>
            <a:schemeClr val="bg1">
              <a:lumMod val="95000"/>
            </a:schemeClr>
          </a:solidFill>
        </p:spPr>
        <p:txBody>
          <a:bodyPr tIns="180000"/>
          <a:lstStyle/>
          <a:p>
            <a:r>
              <a:rPr lang="en-GB" sz="2400" dirty="0">
                <a:solidFill>
                  <a:schemeClr val="tx1"/>
                </a:solidFill>
              </a:rPr>
              <a:t>Calculate your own estimated energy requirements</a:t>
            </a:r>
          </a:p>
        </p:txBody>
      </p:sp>
    </p:spTree>
    <p:extLst>
      <p:ext uri="{BB962C8B-B14F-4D97-AF65-F5344CB8AC3E}">
        <p14:creationId xmlns:p14="http://schemas.microsoft.com/office/powerpoint/2010/main" val="4041049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Calorie expenditure</a:t>
            </a:r>
          </a:p>
        </p:txBody>
      </p:sp>
      <p:graphicFrame>
        <p:nvGraphicFramePr>
          <p:cNvPr id="5" name="Content Placeholder 4">
            <a:extLst>
              <a:ext uri="{FF2B5EF4-FFF2-40B4-BE49-F238E27FC236}">
                <a16:creationId xmlns:a16="http://schemas.microsoft.com/office/drawing/2014/main" id="{F66C3C07-58CD-0835-F804-3F673759DAD8}"/>
              </a:ext>
            </a:extLst>
          </p:cNvPr>
          <p:cNvGraphicFramePr>
            <a:graphicFrameLocks noGrp="1"/>
          </p:cNvGraphicFramePr>
          <p:nvPr>
            <p:ph sz="quarter" idx="15"/>
            <p:extLst>
              <p:ext uri="{D42A27DB-BD31-4B8C-83A1-F6EECF244321}">
                <p14:modId xmlns:p14="http://schemas.microsoft.com/office/powerpoint/2010/main" val="3455907918"/>
              </p:ext>
            </p:extLst>
          </p:nvPr>
        </p:nvGraphicFramePr>
        <p:xfrm>
          <a:off x="782362" y="1762747"/>
          <a:ext cx="10783886" cy="4439920"/>
        </p:xfrm>
        <a:graphic>
          <a:graphicData uri="http://schemas.openxmlformats.org/drawingml/2006/table">
            <a:tbl>
              <a:tblPr firstRow="1" bandRow="1">
                <a:tableStyleId>{BC89EF96-8CEA-46FF-86C4-4CE0E7609802}</a:tableStyleId>
              </a:tblPr>
              <a:tblGrid>
                <a:gridCol w="5391943">
                  <a:extLst>
                    <a:ext uri="{9D8B030D-6E8A-4147-A177-3AD203B41FA5}">
                      <a16:colId xmlns:a16="http://schemas.microsoft.com/office/drawing/2014/main" val="1969675654"/>
                    </a:ext>
                  </a:extLst>
                </a:gridCol>
                <a:gridCol w="5391943">
                  <a:extLst>
                    <a:ext uri="{9D8B030D-6E8A-4147-A177-3AD203B41FA5}">
                      <a16:colId xmlns:a16="http://schemas.microsoft.com/office/drawing/2014/main" val="2455874745"/>
                    </a:ext>
                  </a:extLst>
                </a:gridCol>
              </a:tblGrid>
              <a:tr h="185420">
                <a:tc gridSpan="2">
                  <a:txBody>
                    <a:bodyPr/>
                    <a:lstStyle/>
                    <a:p>
                      <a:r>
                        <a:rPr lang="en-US" dirty="0"/>
                        <a:t>Estimated Kcal per minute for different activities </a:t>
                      </a:r>
                    </a:p>
                  </a:txBody>
                  <a:tcPr/>
                </a:tc>
                <a:tc hMerge="1">
                  <a:txBody>
                    <a:bodyPr/>
                    <a:lstStyle/>
                    <a:p>
                      <a:endParaRPr lang="en-US" dirty="0"/>
                    </a:p>
                  </a:txBody>
                  <a:tcPr/>
                </a:tc>
                <a:extLst>
                  <a:ext uri="{0D108BD9-81ED-4DB2-BD59-A6C34878D82A}">
                    <a16:rowId xmlns:a16="http://schemas.microsoft.com/office/drawing/2014/main" val="1130592179"/>
                  </a:ext>
                </a:extLst>
              </a:tr>
              <a:tr h="185420">
                <a:tc>
                  <a:txBody>
                    <a:bodyPr/>
                    <a:lstStyle/>
                    <a:p>
                      <a:r>
                        <a:rPr lang="en-US" b="1" dirty="0"/>
                        <a:t>Activity </a:t>
                      </a:r>
                    </a:p>
                  </a:txBody>
                  <a:tcPr/>
                </a:tc>
                <a:tc>
                  <a:txBody>
                    <a:bodyPr/>
                    <a:lstStyle/>
                    <a:p>
                      <a:r>
                        <a:rPr lang="en-US" b="1" dirty="0"/>
                        <a:t>Kcal/ minute </a:t>
                      </a:r>
                    </a:p>
                  </a:txBody>
                  <a:tcPr/>
                </a:tc>
                <a:extLst>
                  <a:ext uri="{0D108BD9-81ED-4DB2-BD59-A6C34878D82A}">
                    <a16:rowId xmlns:a16="http://schemas.microsoft.com/office/drawing/2014/main" val="755852604"/>
                  </a:ext>
                </a:extLst>
              </a:tr>
              <a:tr h="370840">
                <a:tc>
                  <a:txBody>
                    <a:bodyPr/>
                    <a:lstStyle/>
                    <a:p>
                      <a:r>
                        <a:rPr lang="en-US" dirty="0"/>
                        <a:t>Weightlifting (low/ moderate intensity)</a:t>
                      </a:r>
                    </a:p>
                  </a:txBody>
                  <a:tcPr/>
                </a:tc>
                <a:tc>
                  <a:txBody>
                    <a:bodyPr/>
                    <a:lstStyle/>
                    <a:p>
                      <a:r>
                        <a:rPr lang="en-US" dirty="0"/>
                        <a:t>3.25</a:t>
                      </a:r>
                    </a:p>
                  </a:txBody>
                  <a:tcPr/>
                </a:tc>
                <a:extLst>
                  <a:ext uri="{0D108BD9-81ED-4DB2-BD59-A6C34878D82A}">
                    <a16:rowId xmlns:a16="http://schemas.microsoft.com/office/drawing/2014/main" val="4238329437"/>
                  </a:ext>
                </a:extLst>
              </a:tr>
              <a:tr h="370840">
                <a:tc>
                  <a:txBody>
                    <a:bodyPr/>
                    <a:lstStyle/>
                    <a:p>
                      <a:r>
                        <a:rPr lang="en-US" dirty="0"/>
                        <a:t>Hatha yoga</a:t>
                      </a:r>
                    </a:p>
                  </a:txBody>
                  <a:tcPr/>
                </a:tc>
                <a:tc>
                  <a:txBody>
                    <a:bodyPr/>
                    <a:lstStyle/>
                    <a:p>
                      <a:r>
                        <a:rPr lang="en-US" dirty="0"/>
                        <a:t>4.25</a:t>
                      </a:r>
                    </a:p>
                  </a:txBody>
                  <a:tcPr/>
                </a:tc>
                <a:extLst>
                  <a:ext uri="{0D108BD9-81ED-4DB2-BD59-A6C34878D82A}">
                    <a16:rowId xmlns:a16="http://schemas.microsoft.com/office/drawing/2014/main" val="1653703771"/>
                  </a:ext>
                </a:extLst>
              </a:tr>
              <a:tr h="370840">
                <a:tc>
                  <a:txBody>
                    <a:bodyPr/>
                    <a:lstStyle/>
                    <a:p>
                      <a:r>
                        <a:rPr lang="en-US" dirty="0"/>
                        <a:t>Brisk walking</a:t>
                      </a:r>
                    </a:p>
                  </a:txBody>
                  <a:tcPr/>
                </a:tc>
                <a:tc>
                  <a:txBody>
                    <a:bodyPr/>
                    <a:lstStyle/>
                    <a:p>
                      <a:r>
                        <a:rPr lang="en-US" dirty="0"/>
                        <a:t>6.0</a:t>
                      </a:r>
                    </a:p>
                  </a:txBody>
                  <a:tcPr/>
                </a:tc>
                <a:extLst>
                  <a:ext uri="{0D108BD9-81ED-4DB2-BD59-A6C34878D82A}">
                    <a16:rowId xmlns:a16="http://schemas.microsoft.com/office/drawing/2014/main" val="2823381082"/>
                  </a:ext>
                </a:extLst>
              </a:tr>
              <a:tr h="370840">
                <a:tc>
                  <a:txBody>
                    <a:bodyPr/>
                    <a:lstStyle/>
                    <a:p>
                      <a:r>
                        <a:rPr lang="en-US" dirty="0"/>
                        <a:t>Indoor cycling (low/ moderate intensity)</a:t>
                      </a:r>
                    </a:p>
                  </a:txBody>
                  <a:tcPr/>
                </a:tc>
                <a:tc>
                  <a:txBody>
                    <a:bodyPr/>
                    <a:lstStyle/>
                    <a:p>
                      <a:r>
                        <a:rPr lang="en-US" dirty="0"/>
                        <a:t>6.0</a:t>
                      </a:r>
                    </a:p>
                  </a:txBody>
                  <a:tcPr/>
                </a:tc>
                <a:extLst>
                  <a:ext uri="{0D108BD9-81ED-4DB2-BD59-A6C34878D82A}">
                    <a16:rowId xmlns:a16="http://schemas.microsoft.com/office/drawing/2014/main" val="3796362793"/>
                  </a:ext>
                </a:extLst>
              </a:tr>
              <a:tr h="370840">
                <a:tc>
                  <a:txBody>
                    <a:bodyPr/>
                    <a:lstStyle/>
                    <a:p>
                      <a:r>
                        <a:rPr lang="en-US" dirty="0"/>
                        <a:t>Powerlifting</a:t>
                      </a:r>
                    </a:p>
                  </a:txBody>
                  <a:tcPr/>
                </a:tc>
                <a:tc>
                  <a:txBody>
                    <a:bodyPr/>
                    <a:lstStyle/>
                    <a:p>
                      <a:r>
                        <a:rPr lang="en-US" dirty="0"/>
                        <a:t>6.5</a:t>
                      </a:r>
                    </a:p>
                  </a:txBody>
                  <a:tcPr/>
                </a:tc>
                <a:extLst>
                  <a:ext uri="{0D108BD9-81ED-4DB2-BD59-A6C34878D82A}">
                    <a16:rowId xmlns:a16="http://schemas.microsoft.com/office/drawing/2014/main" val="963670896"/>
                  </a:ext>
                </a:extLst>
              </a:tr>
              <a:tr h="370840">
                <a:tc>
                  <a:txBody>
                    <a:bodyPr/>
                    <a:lstStyle/>
                    <a:p>
                      <a:r>
                        <a:rPr lang="en-US" dirty="0"/>
                        <a:t>High intensity aerobics</a:t>
                      </a:r>
                    </a:p>
                  </a:txBody>
                  <a:tcPr/>
                </a:tc>
                <a:tc>
                  <a:txBody>
                    <a:bodyPr/>
                    <a:lstStyle/>
                    <a:p>
                      <a:r>
                        <a:rPr lang="en-US" dirty="0"/>
                        <a:t>7.5</a:t>
                      </a:r>
                    </a:p>
                  </a:txBody>
                  <a:tcPr/>
                </a:tc>
                <a:extLst>
                  <a:ext uri="{0D108BD9-81ED-4DB2-BD59-A6C34878D82A}">
                    <a16:rowId xmlns:a16="http://schemas.microsoft.com/office/drawing/2014/main" val="915777948"/>
                  </a:ext>
                </a:extLst>
              </a:tr>
              <a:tr h="370840">
                <a:tc>
                  <a:txBody>
                    <a:bodyPr/>
                    <a:lstStyle/>
                    <a:p>
                      <a:r>
                        <a:rPr lang="en-US" dirty="0"/>
                        <a:t>Light jogging</a:t>
                      </a:r>
                    </a:p>
                  </a:txBody>
                  <a:tcPr/>
                </a:tc>
                <a:tc>
                  <a:txBody>
                    <a:bodyPr/>
                    <a:lstStyle/>
                    <a:p>
                      <a:r>
                        <a:rPr lang="en-US" dirty="0"/>
                        <a:t>8.5</a:t>
                      </a:r>
                    </a:p>
                  </a:txBody>
                  <a:tcPr/>
                </a:tc>
                <a:extLst>
                  <a:ext uri="{0D108BD9-81ED-4DB2-BD59-A6C34878D82A}">
                    <a16:rowId xmlns:a16="http://schemas.microsoft.com/office/drawing/2014/main" val="809824581"/>
                  </a:ext>
                </a:extLst>
              </a:tr>
              <a:tr h="370840">
                <a:tc>
                  <a:txBody>
                    <a:bodyPr/>
                    <a:lstStyle/>
                    <a:p>
                      <a:r>
                        <a:rPr lang="en-US" dirty="0"/>
                        <a:t>Running</a:t>
                      </a:r>
                    </a:p>
                  </a:txBody>
                  <a:tcPr/>
                </a:tc>
                <a:tc>
                  <a:txBody>
                    <a:bodyPr/>
                    <a:lstStyle/>
                    <a:p>
                      <a:r>
                        <a:rPr lang="en-US" dirty="0"/>
                        <a:t>10.5</a:t>
                      </a:r>
                    </a:p>
                  </a:txBody>
                  <a:tcPr/>
                </a:tc>
                <a:extLst>
                  <a:ext uri="{0D108BD9-81ED-4DB2-BD59-A6C34878D82A}">
                    <a16:rowId xmlns:a16="http://schemas.microsoft.com/office/drawing/2014/main" val="2239119048"/>
                  </a:ext>
                </a:extLst>
              </a:tr>
              <a:tr h="370840">
                <a:tc>
                  <a:txBody>
                    <a:bodyPr/>
                    <a:lstStyle/>
                    <a:p>
                      <a:r>
                        <a:rPr lang="en-US" dirty="0"/>
                        <a:t>Indoor cycling (high intensity) </a:t>
                      </a:r>
                    </a:p>
                  </a:txBody>
                  <a:tcPr/>
                </a:tc>
                <a:tc>
                  <a:txBody>
                    <a:bodyPr/>
                    <a:lstStyle/>
                    <a:p>
                      <a:r>
                        <a:rPr lang="en-US" dirty="0"/>
                        <a:t>11.00</a:t>
                      </a:r>
                    </a:p>
                  </a:txBody>
                  <a:tcPr/>
                </a:tc>
                <a:extLst>
                  <a:ext uri="{0D108BD9-81ED-4DB2-BD59-A6C34878D82A}">
                    <a16:rowId xmlns:a16="http://schemas.microsoft.com/office/drawing/2014/main" val="2738842453"/>
                  </a:ext>
                </a:extLst>
              </a:tr>
              <a:tr h="370840">
                <a:tc gridSpan="2">
                  <a:txBody>
                    <a:bodyPr/>
                    <a:lstStyle/>
                    <a:p>
                      <a:pPr algn="r"/>
                      <a:r>
                        <a:rPr lang="en-US" i="1" dirty="0"/>
                        <a:t>Manore and Thompson (2002)</a:t>
                      </a:r>
                    </a:p>
                  </a:txBody>
                  <a:tcPr/>
                </a:tc>
                <a:tc hMerge="1">
                  <a:txBody>
                    <a:bodyPr/>
                    <a:lstStyle/>
                    <a:p>
                      <a:endParaRPr lang="en-US" dirty="0"/>
                    </a:p>
                  </a:txBody>
                  <a:tcPr/>
                </a:tc>
                <a:extLst>
                  <a:ext uri="{0D108BD9-81ED-4DB2-BD59-A6C34878D82A}">
                    <a16:rowId xmlns:a16="http://schemas.microsoft.com/office/drawing/2014/main" val="4212836357"/>
                  </a:ext>
                </a:extLst>
              </a:tr>
            </a:tbl>
          </a:graphicData>
        </a:graphic>
      </p:graphicFrame>
    </p:spTree>
    <p:extLst>
      <p:ext uri="{BB962C8B-B14F-4D97-AF65-F5344CB8AC3E}">
        <p14:creationId xmlns:p14="http://schemas.microsoft.com/office/powerpoint/2010/main" val="1743255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Recap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2490082"/>
          </a:xfrm>
          <a:solidFill>
            <a:schemeClr val="bg1">
              <a:lumMod val="95000"/>
            </a:schemeClr>
          </a:solidFill>
        </p:spPr>
        <p:txBody>
          <a:bodyPr tIns="180000"/>
          <a:lstStyle/>
          <a:p>
            <a:r>
              <a:rPr lang="en-GB" sz="2400" dirty="0">
                <a:solidFill>
                  <a:schemeClr val="tx1"/>
                </a:solidFill>
              </a:rPr>
              <a:t>What can you recall about: </a:t>
            </a:r>
          </a:p>
          <a:p>
            <a:pPr marL="342900" indent="-342900">
              <a:buFont typeface="Arial" panose="020B0604020202020204" pitchFamily="34" charset="0"/>
              <a:buChar char="•"/>
            </a:pPr>
            <a:r>
              <a:rPr lang="en-GB" sz="2400" dirty="0">
                <a:solidFill>
                  <a:schemeClr val="tx1"/>
                </a:solidFill>
              </a:rPr>
              <a:t>Nutrition requirements and hydration needs of clients engaged in exercise and physical activity? </a:t>
            </a:r>
          </a:p>
          <a:p>
            <a:pPr marL="342900" indent="-342900">
              <a:buFont typeface="Arial" panose="020B0604020202020204" pitchFamily="34" charset="0"/>
              <a:buChar char="•"/>
            </a:pPr>
            <a:r>
              <a:rPr lang="en-GB" sz="2400" dirty="0">
                <a:solidFill>
                  <a:schemeClr val="tx1"/>
                </a:solidFill>
              </a:rPr>
              <a:t>The effects of different types of training on the production of fuel for exercise? </a:t>
            </a:r>
          </a:p>
        </p:txBody>
      </p:sp>
    </p:spTree>
    <p:extLst>
      <p:ext uri="{BB962C8B-B14F-4D97-AF65-F5344CB8AC3E}">
        <p14:creationId xmlns:p14="http://schemas.microsoft.com/office/powerpoint/2010/main" val="3176827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Nutrition for physical activity and exercise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Individual requirements will depend on the type, intensity and duration of exercise.</a:t>
            </a:r>
          </a:p>
          <a:p>
            <a:pPr algn="l"/>
            <a:r>
              <a:rPr lang="en-US" sz="2200" dirty="0">
                <a:solidFill>
                  <a:schemeClr val="tx1"/>
                </a:solidFill>
              </a:rPr>
              <a:t>General guidelines: </a:t>
            </a:r>
          </a:p>
          <a:p>
            <a:pPr marL="342900" indent="-342900" algn="l">
              <a:buFont typeface="Arial" panose="020B0604020202020204" pitchFamily="34" charset="0"/>
              <a:buChar char="•"/>
            </a:pPr>
            <a:r>
              <a:rPr lang="en-US" sz="2200" b="1" dirty="0">
                <a:solidFill>
                  <a:schemeClr val="tx1"/>
                </a:solidFill>
              </a:rPr>
              <a:t>Pre-exercise</a:t>
            </a:r>
            <a:r>
              <a:rPr lang="en-US" sz="2200" dirty="0">
                <a:solidFill>
                  <a:schemeClr val="tx1"/>
                </a:solidFill>
              </a:rPr>
              <a:t> – consume a balanced meal carbohydrate, protein and small amount of fat 2-3 hours before exercise</a:t>
            </a:r>
          </a:p>
          <a:p>
            <a:pPr marL="342900" indent="-342900" algn="l">
              <a:buFont typeface="Arial" panose="020B0604020202020204" pitchFamily="34" charset="0"/>
              <a:buChar char="•"/>
            </a:pPr>
            <a:r>
              <a:rPr lang="en-US" sz="2200" b="1" dirty="0">
                <a:solidFill>
                  <a:schemeClr val="tx1"/>
                </a:solidFill>
              </a:rPr>
              <a:t>During exercise </a:t>
            </a:r>
            <a:r>
              <a:rPr lang="en-US" sz="2200" dirty="0">
                <a:solidFill>
                  <a:schemeClr val="tx1"/>
                </a:solidFill>
              </a:rPr>
              <a:t>– for prolonged exercise consider consuming easily digestible carbohydrates to maintain blood glucose levels </a:t>
            </a:r>
          </a:p>
          <a:p>
            <a:pPr marL="342900" indent="-342900" algn="l">
              <a:buFont typeface="Arial" panose="020B0604020202020204" pitchFamily="34" charset="0"/>
              <a:buChar char="•"/>
            </a:pPr>
            <a:r>
              <a:rPr lang="en-US" sz="2200" b="1" dirty="0">
                <a:solidFill>
                  <a:schemeClr val="tx1"/>
                </a:solidFill>
              </a:rPr>
              <a:t>Post-exercise </a:t>
            </a:r>
            <a:r>
              <a:rPr lang="en-US" sz="2200" dirty="0">
                <a:solidFill>
                  <a:schemeClr val="tx1"/>
                </a:solidFill>
              </a:rPr>
              <a:t>– consume a combination of carbohydrates and protein within 2 hours of exercise </a:t>
            </a:r>
          </a:p>
          <a:p>
            <a:pPr marL="342900" indent="-342900" algn="l">
              <a:buFont typeface="Arial" panose="020B0604020202020204" pitchFamily="34" charset="0"/>
              <a:buChar char="•"/>
            </a:pPr>
            <a:endParaRPr lang="en-US" sz="2200" dirty="0">
              <a:solidFill>
                <a:schemeClr val="tx1"/>
              </a:solidFill>
            </a:endParaRPr>
          </a:p>
          <a:p>
            <a:pPr algn="l"/>
            <a:r>
              <a:rPr lang="en-US" sz="2200" dirty="0">
                <a:solidFill>
                  <a:schemeClr val="tx1"/>
                </a:solidFill>
              </a:rPr>
              <a:t>Clients required detailed sports fueling advice should be referred to a nutritionist </a:t>
            </a:r>
          </a:p>
        </p:txBody>
      </p:sp>
    </p:spTree>
    <p:extLst>
      <p:ext uri="{BB962C8B-B14F-4D97-AF65-F5344CB8AC3E}">
        <p14:creationId xmlns:p14="http://schemas.microsoft.com/office/powerpoint/2010/main" val="6164677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Fluid requirements for exercise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Pre-exercise or event </a:t>
            </a:r>
            <a:endParaRPr lang="en-US" sz="2200" dirty="0">
              <a:solidFill>
                <a:schemeClr val="tx1"/>
              </a:solidFill>
            </a:endParaRPr>
          </a:p>
          <a:p>
            <a:pPr marL="342900" indent="-342900" algn="l">
              <a:buFont typeface="Arial" panose="020B0604020202020204" pitchFamily="34" charset="0"/>
              <a:buChar char="•"/>
            </a:pPr>
            <a:r>
              <a:rPr lang="en-US" sz="2200" dirty="0">
                <a:solidFill>
                  <a:schemeClr val="tx1"/>
                </a:solidFill>
              </a:rPr>
              <a:t>Aim to drink 5-10ml/kg between 2 and 4 hours before session of event </a:t>
            </a:r>
          </a:p>
          <a:p>
            <a:pPr marL="342900" indent="-342900" algn="l">
              <a:buFont typeface="Arial" panose="020B0604020202020204" pitchFamily="34" charset="0"/>
              <a:buChar char="•"/>
            </a:pPr>
            <a:r>
              <a:rPr lang="en-US" sz="2200" dirty="0">
                <a:solidFill>
                  <a:schemeClr val="tx1"/>
                </a:solidFill>
              </a:rPr>
              <a:t>~300ml-600ml for a 60kg person </a:t>
            </a:r>
          </a:p>
          <a:p>
            <a:pPr marL="342900" indent="-342900" algn="l">
              <a:buFont typeface="Arial" panose="020B0604020202020204" pitchFamily="34" charset="0"/>
              <a:buChar char="•"/>
            </a:pPr>
            <a:endParaRPr lang="en-US" sz="2200" dirty="0">
              <a:solidFill>
                <a:schemeClr val="tx1"/>
              </a:solidFill>
            </a:endParaRPr>
          </a:p>
          <a:p>
            <a:pPr algn="l"/>
            <a:r>
              <a:rPr lang="en-US" sz="2200" b="1" dirty="0">
                <a:solidFill>
                  <a:schemeClr val="tx1"/>
                </a:solidFill>
              </a:rPr>
              <a:t>During event: </a:t>
            </a:r>
          </a:p>
          <a:p>
            <a:pPr marL="342900" indent="-342900" algn="l">
              <a:buFont typeface="Arial" panose="020B0604020202020204" pitchFamily="34" charset="0"/>
              <a:buChar char="•"/>
            </a:pPr>
            <a:r>
              <a:rPr lang="en-US" sz="2200" dirty="0">
                <a:solidFill>
                  <a:schemeClr val="tx1"/>
                </a:solidFill>
              </a:rPr>
              <a:t>Aim to drink 400ml-800ml per hour, divided into equal amounts at around 20-minute intervals</a:t>
            </a:r>
          </a:p>
          <a:p>
            <a:pPr marL="342900" indent="-342900" algn="l">
              <a:buFont typeface="Arial" panose="020B0604020202020204" pitchFamily="34" charset="0"/>
              <a:buChar char="•"/>
            </a:pPr>
            <a:r>
              <a:rPr lang="en-US" sz="2200" dirty="0">
                <a:solidFill>
                  <a:schemeClr val="tx1"/>
                </a:solidFill>
              </a:rPr>
              <a:t>Unlikely to be able to absorb more than 1litre per hour – sweat rates may outstrip fluid absorption leading to dehydration </a:t>
            </a:r>
          </a:p>
        </p:txBody>
      </p:sp>
    </p:spTree>
    <p:extLst>
      <p:ext uri="{BB962C8B-B14F-4D97-AF65-F5344CB8AC3E}">
        <p14:creationId xmlns:p14="http://schemas.microsoft.com/office/powerpoint/2010/main" val="17316525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Fluid requirements for exercise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Post exercise or event: </a:t>
            </a:r>
          </a:p>
          <a:p>
            <a:pPr marL="342900" indent="-342900" algn="l">
              <a:buFont typeface="Arial" panose="020B0604020202020204" pitchFamily="34" charset="0"/>
              <a:buChar char="•"/>
            </a:pPr>
            <a:r>
              <a:rPr lang="en-US" sz="2200" dirty="0">
                <a:solidFill>
                  <a:schemeClr val="tx1"/>
                </a:solidFill>
              </a:rPr>
              <a:t>Aim to replace 1.5 x fluid lost in session within 2-3 hours</a:t>
            </a:r>
          </a:p>
          <a:p>
            <a:pPr marL="342900" indent="-342900" algn="l">
              <a:buFont typeface="Arial" panose="020B0604020202020204" pitchFamily="34" charset="0"/>
              <a:buChar char="•"/>
            </a:pPr>
            <a:r>
              <a:rPr lang="en-US" sz="2200" dirty="0">
                <a:solidFill>
                  <a:schemeClr val="tx1"/>
                </a:solidFill>
              </a:rPr>
              <a:t>1 litre of fluid is equivalent to 1kg body weight</a:t>
            </a:r>
          </a:p>
          <a:p>
            <a:pPr marL="342900" indent="-342900" algn="l">
              <a:buFont typeface="Arial" panose="020B0604020202020204" pitchFamily="34" charset="0"/>
              <a:buChar char="•"/>
            </a:pPr>
            <a:r>
              <a:rPr lang="en-US" sz="2200" dirty="0">
                <a:solidFill>
                  <a:schemeClr val="tx1"/>
                </a:solidFill>
              </a:rPr>
              <a:t>Aim to drink 750ml for every 0.5kg of body weight lost during exercise </a:t>
            </a:r>
          </a:p>
          <a:p>
            <a:pPr marL="342900" indent="-342900" algn="l">
              <a:buFont typeface="Arial" panose="020B0604020202020204" pitchFamily="34" charset="0"/>
              <a:buChar char="•"/>
            </a:pPr>
            <a:r>
              <a:rPr lang="en-US" sz="2200" dirty="0">
                <a:solidFill>
                  <a:schemeClr val="tx1"/>
                </a:solidFill>
              </a:rPr>
              <a:t>If fluid loss is not assessed continue to drink to 400-800ml per hour</a:t>
            </a:r>
          </a:p>
        </p:txBody>
      </p:sp>
    </p:spTree>
    <p:extLst>
      <p:ext uri="{BB962C8B-B14F-4D97-AF65-F5344CB8AC3E}">
        <p14:creationId xmlns:p14="http://schemas.microsoft.com/office/powerpoint/2010/main" val="26200893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Fuel and exercise</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180000"/>
          <a:lstStyle/>
          <a:p>
            <a:pPr algn="l"/>
            <a:r>
              <a:rPr lang="en-GB" sz="2000" dirty="0">
                <a:solidFill>
                  <a:prstClr val="black"/>
                </a:solidFill>
              </a:rPr>
              <a:t>Anaerobic exercise – predominantly carbohydrate</a:t>
            </a:r>
          </a:p>
          <a:p>
            <a:pPr algn="l"/>
            <a:endParaRPr lang="en-GB" sz="2000" dirty="0">
              <a:solidFill>
                <a:prstClr val="black"/>
              </a:solidFill>
            </a:endParaRPr>
          </a:p>
          <a:p>
            <a:pPr algn="l"/>
            <a:r>
              <a:rPr lang="en-GB" sz="2000" dirty="0">
                <a:solidFill>
                  <a:prstClr val="black"/>
                </a:solidFill>
              </a:rPr>
              <a:t>Aerobic exercise - mixtures of fat and carbohydrate depending on intensity</a:t>
            </a:r>
          </a:p>
          <a:p>
            <a:pPr marL="342900" indent="-342900" algn="l">
              <a:buFont typeface="Arial" panose="020B0604020202020204" pitchFamily="34" charset="0"/>
              <a:buChar char="•"/>
            </a:pPr>
            <a:r>
              <a:rPr lang="en-GB" sz="2000" dirty="0">
                <a:solidFill>
                  <a:prstClr val="black"/>
                </a:solidFill>
              </a:rPr>
              <a:t>Fat used in presence of oxygen and alongside carbohydrates</a:t>
            </a:r>
          </a:p>
          <a:p>
            <a:pPr marL="342900" indent="-342900" algn="l">
              <a:buFont typeface="Arial" panose="020B0604020202020204" pitchFamily="34" charset="0"/>
              <a:buChar char="•"/>
            </a:pPr>
            <a:r>
              <a:rPr lang="en-GB" sz="2000" dirty="0">
                <a:solidFill>
                  <a:prstClr val="black"/>
                </a:solidFill>
              </a:rPr>
              <a:t>General rule - higher intensity, lower the fat consumption, even when aerobic</a:t>
            </a:r>
          </a:p>
          <a:p>
            <a:pPr marL="342900" indent="-342900" algn="l">
              <a:buFont typeface="Arial" panose="020B0604020202020204" pitchFamily="34" charset="0"/>
              <a:buChar char="•"/>
            </a:pPr>
            <a:r>
              <a:rPr lang="en-GB" sz="2000" dirty="0">
                <a:solidFill>
                  <a:prstClr val="black"/>
                </a:solidFill>
              </a:rPr>
              <a:t>Implications for fat loss programmes</a:t>
            </a:r>
          </a:p>
          <a:p>
            <a:pPr marL="342900" indent="-342900" algn="l">
              <a:buFont typeface="Arial" panose="020B0604020202020204" pitchFamily="34" charset="0"/>
              <a:buChar char="•"/>
            </a:pPr>
            <a:endParaRPr lang="en-GB" sz="2000" dirty="0">
              <a:solidFill>
                <a:prstClr val="black"/>
              </a:solidFill>
            </a:endParaRPr>
          </a:p>
          <a:p>
            <a:pPr algn="l"/>
            <a:r>
              <a:rPr lang="en-GB" sz="2000" dirty="0">
                <a:solidFill>
                  <a:prstClr val="black"/>
                </a:solidFill>
              </a:rPr>
              <a:t>For most people, </a:t>
            </a:r>
          </a:p>
          <a:p>
            <a:pPr marL="342900" indent="-342900" algn="l">
              <a:buFont typeface="Arial" panose="020B0604020202020204" pitchFamily="34" charset="0"/>
              <a:buChar char="•"/>
            </a:pPr>
            <a:r>
              <a:rPr lang="en-GB" sz="2000" dirty="0">
                <a:solidFill>
                  <a:prstClr val="black"/>
                </a:solidFill>
              </a:rPr>
              <a:t>the ratio of fat to carbohydrate used is about 50:50. </a:t>
            </a:r>
          </a:p>
          <a:p>
            <a:pPr marL="342900" indent="-342900" algn="l">
              <a:buFont typeface="Arial" panose="020B0604020202020204" pitchFamily="34" charset="0"/>
              <a:buChar char="•"/>
            </a:pPr>
            <a:r>
              <a:rPr lang="en-GB" sz="2000" dirty="0">
                <a:solidFill>
                  <a:prstClr val="black"/>
                </a:solidFill>
              </a:rPr>
              <a:t>ratio improves with training and improved fitness</a:t>
            </a:r>
          </a:p>
          <a:p>
            <a:pPr marL="342900" lvl="0" indent="-342900" algn="l">
              <a:buFont typeface="Arial" panose="020B0604020202020204" pitchFamily="34" charset="0"/>
              <a:buChar char="•"/>
            </a:pPr>
            <a:endParaRPr lang="en-GB" sz="20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4138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71828" y="1669039"/>
            <a:ext cx="6052457" cy="1004717"/>
          </a:xfrm>
          <a:solidFill>
            <a:schemeClr val="bg1">
              <a:lumMod val="95000"/>
            </a:schemeClr>
          </a:solidFill>
        </p:spPr>
        <p:txBody>
          <a:bodyPr lIns="180000" tIns="180000" rIns="180000" bIns="180000"/>
          <a:lstStyle/>
          <a:p>
            <a:r>
              <a:rPr lang="en-GB" sz="2400" dirty="0">
                <a:solidFill>
                  <a:schemeClr val="tx1"/>
                </a:solidFill>
              </a:rPr>
              <a:t>Can you recall the energy balance equation?</a:t>
            </a:r>
          </a:p>
        </p:txBody>
      </p:sp>
      <p:pic>
        <p:nvPicPr>
          <p:cNvPr id="4" name="Picture 3">
            <a:extLst>
              <a:ext uri="{FF2B5EF4-FFF2-40B4-BE49-F238E27FC236}">
                <a16:creationId xmlns:a16="http://schemas.microsoft.com/office/drawing/2014/main" id="{7659DAA3-60D2-F9A6-4335-3E13D894F99D}"/>
              </a:ext>
            </a:extLst>
          </p:cNvPr>
          <p:cNvPicPr>
            <a:picLocks noChangeAspect="1"/>
          </p:cNvPicPr>
          <p:nvPr/>
        </p:nvPicPr>
        <p:blipFill>
          <a:blip r:embed="rId2"/>
          <a:stretch>
            <a:fillRect/>
          </a:stretch>
        </p:blipFill>
        <p:spPr>
          <a:xfrm>
            <a:off x="806263" y="3429000"/>
            <a:ext cx="4136745" cy="2897958"/>
          </a:xfrm>
          <a:prstGeom prst="rect">
            <a:avLst/>
          </a:prstGeom>
        </p:spPr>
      </p:pic>
    </p:spTree>
    <p:extLst>
      <p:ext uri="{BB962C8B-B14F-4D97-AF65-F5344CB8AC3E}">
        <p14:creationId xmlns:p14="http://schemas.microsoft.com/office/powerpoint/2010/main" val="3063012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Energy balance equation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lvl="0" algn="l">
              <a:lnSpc>
                <a:spcPct val="150000"/>
              </a:lnSpc>
            </a:pPr>
            <a:r>
              <a:rPr lang="en-GB" sz="2200" dirty="0">
                <a:solidFill>
                  <a:schemeClr val="tx1"/>
                </a:solidFill>
                <a:latin typeface="+mn-lt"/>
              </a:rPr>
              <a:t>Calories (energy) taken in versus calories burned as energy (out)</a:t>
            </a:r>
          </a:p>
          <a:p>
            <a:pPr marL="342900" indent="-342900" algn="l">
              <a:lnSpc>
                <a:spcPct val="150000"/>
              </a:lnSpc>
              <a:buFont typeface="Arial" panose="020B0604020202020204" pitchFamily="34" charset="0"/>
              <a:buChar char="•"/>
            </a:pPr>
            <a:r>
              <a:rPr lang="en-GB" sz="2200" b="1" dirty="0">
                <a:solidFill>
                  <a:schemeClr val="tx1"/>
                </a:solidFill>
                <a:latin typeface="+mn-lt"/>
              </a:rPr>
              <a:t>Neutral energy balance </a:t>
            </a:r>
            <a:r>
              <a:rPr lang="en-GB" sz="2200" dirty="0">
                <a:solidFill>
                  <a:schemeClr val="tx1"/>
                </a:solidFill>
                <a:latin typeface="+mn-lt"/>
              </a:rPr>
              <a:t>- calories in are equal to calories expended</a:t>
            </a:r>
            <a:r>
              <a:rPr lang="en-GB" sz="2200" dirty="0">
                <a:solidFill>
                  <a:schemeClr val="tx1"/>
                </a:solidFill>
              </a:rPr>
              <a:t>.</a:t>
            </a:r>
          </a:p>
          <a:p>
            <a:pPr marL="342900" lvl="0" indent="-342900" algn="l">
              <a:lnSpc>
                <a:spcPct val="150000"/>
              </a:lnSpc>
              <a:buFont typeface="Arial" panose="020B0604020202020204" pitchFamily="34" charset="0"/>
              <a:buChar char="•"/>
            </a:pPr>
            <a:r>
              <a:rPr lang="en-GB" sz="2200" b="1" dirty="0">
                <a:solidFill>
                  <a:schemeClr val="tx1"/>
                </a:solidFill>
                <a:latin typeface="+mn-lt"/>
              </a:rPr>
              <a:t>Positive energy balance </a:t>
            </a:r>
            <a:r>
              <a:rPr lang="en-GB" sz="2200" dirty="0">
                <a:solidFill>
                  <a:schemeClr val="tx1"/>
                </a:solidFill>
                <a:latin typeface="+mn-lt"/>
              </a:rPr>
              <a:t>- more calories are taken in than expended - weight is gained</a:t>
            </a:r>
            <a:r>
              <a:rPr lang="en-GB" sz="2200" dirty="0">
                <a:solidFill>
                  <a:schemeClr val="tx1"/>
                </a:solidFill>
              </a:rPr>
              <a:t>.</a:t>
            </a:r>
            <a:endParaRPr lang="en-GB" sz="2200" dirty="0">
              <a:solidFill>
                <a:schemeClr val="tx1"/>
              </a:solidFill>
              <a:latin typeface="+mn-lt"/>
              <a:cs typeface="Arial"/>
            </a:endParaRPr>
          </a:p>
          <a:p>
            <a:pPr marL="342900" lvl="0" indent="-342900" algn="l">
              <a:lnSpc>
                <a:spcPct val="150000"/>
              </a:lnSpc>
              <a:buFont typeface="Arial" panose="020B0604020202020204" pitchFamily="34" charset="0"/>
              <a:buChar char="•"/>
            </a:pPr>
            <a:r>
              <a:rPr lang="en-GB" sz="2200" b="1" dirty="0">
                <a:solidFill>
                  <a:schemeClr val="tx1"/>
                </a:solidFill>
                <a:latin typeface="+mn-lt"/>
              </a:rPr>
              <a:t>Negative energy balance </a:t>
            </a:r>
            <a:r>
              <a:rPr lang="en-GB" sz="2200" dirty="0">
                <a:solidFill>
                  <a:schemeClr val="tx1"/>
                </a:solidFill>
                <a:latin typeface="+mn-lt"/>
              </a:rPr>
              <a:t>(energy deficit) – consuming fewer calories than the number of calories expended – weight is lost</a:t>
            </a:r>
            <a:r>
              <a:rPr lang="en-GB" sz="2200" dirty="0">
                <a:solidFill>
                  <a:schemeClr val="tx1"/>
                </a:solidFill>
              </a:rPr>
              <a:t>.</a:t>
            </a:r>
            <a:endParaRPr lang="en-GB" sz="2200" dirty="0">
              <a:solidFill>
                <a:schemeClr val="tx1"/>
              </a:solidFill>
              <a:latin typeface="+mn-lt"/>
              <a:cs typeface="Arial"/>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3557177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EA9B9D-F159-44B8-992D-83E0C1AE8AC1}"/>
              </a:ext>
            </a:extLst>
          </p:cNvPr>
          <p:cNvSpPr>
            <a:spLocks noGrp="1"/>
          </p:cNvSpPr>
          <p:nvPr>
            <p:ph type="body" sz="quarter" idx="11"/>
          </p:nvPr>
        </p:nvSpPr>
        <p:spPr/>
        <p:txBody>
          <a:bodyPr/>
          <a:lstStyle/>
          <a:p>
            <a:r>
              <a:rPr lang="en-GB" dirty="0"/>
              <a:t>Energy balance equation </a:t>
            </a:r>
          </a:p>
        </p:txBody>
      </p:sp>
      <p:pic>
        <p:nvPicPr>
          <p:cNvPr id="4" name="Picture 4" descr="Diagram&#10;&#10;Description automatically generated">
            <a:extLst>
              <a:ext uri="{FF2B5EF4-FFF2-40B4-BE49-F238E27FC236}">
                <a16:creationId xmlns:a16="http://schemas.microsoft.com/office/drawing/2014/main" id="{4D8A00CA-8839-4D80-BC6B-392572405EE1}"/>
              </a:ext>
            </a:extLst>
          </p:cNvPr>
          <p:cNvPicPr>
            <a:picLocks noChangeAspect="1"/>
          </p:cNvPicPr>
          <p:nvPr/>
        </p:nvPicPr>
        <p:blipFill>
          <a:blip r:embed="rId4"/>
          <a:stretch>
            <a:fillRect/>
          </a:stretch>
        </p:blipFill>
        <p:spPr>
          <a:xfrm>
            <a:off x="929368" y="1911927"/>
            <a:ext cx="10441107" cy="4045824"/>
          </a:xfrm>
          <a:prstGeom prst="rect">
            <a:avLst/>
          </a:prstGeom>
        </p:spPr>
      </p:pic>
    </p:spTree>
    <p:custDataLst>
      <p:tags r:id="rId1"/>
    </p:custDataLst>
    <p:extLst>
      <p:ext uri="{BB962C8B-B14F-4D97-AF65-F5344CB8AC3E}">
        <p14:creationId xmlns:p14="http://schemas.microsoft.com/office/powerpoint/2010/main" val="33442862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Energy balance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marL="342900" indent="-342900" algn="l">
              <a:lnSpc>
                <a:spcPct val="150000"/>
              </a:lnSpc>
              <a:buFont typeface="Arial" panose="020B0604020202020204" pitchFamily="34" charset="0"/>
              <a:buChar char="•"/>
              <a:defRPr/>
            </a:pPr>
            <a:r>
              <a:rPr lang="en-US" sz="2200" dirty="0">
                <a:solidFill>
                  <a:schemeClr val="tx1"/>
                </a:solidFill>
                <a:latin typeface="+mn-lt"/>
              </a:rPr>
              <a:t>The body will remain the same weight when calorific intake equals calorific expenditure</a:t>
            </a:r>
          </a:p>
          <a:p>
            <a:pPr marL="342900" indent="-342900" algn="l">
              <a:lnSpc>
                <a:spcPct val="150000"/>
              </a:lnSpc>
              <a:buFont typeface="Arial" panose="020B0604020202020204" pitchFamily="34" charset="0"/>
              <a:buChar char="•"/>
              <a:defRPr/>
            </a:pPr>
            <a:r>
              <a:rPr lang="en-US" sz="2200" dirty="0">
                <a:solidFill>
                  <a:schemeClr val="tx1"/>
                </a:solidFill>
                <a:latin typeface="+mn-lt"/>
              </a:rPr>
              <a:t>If intake exceeds output, the excess is stored as fat weight</a:t>
            </a:r>
          </a:p>
          <a:p>
            <a:pPr marL="342900" indent="-342900" algn="l">
              <a:lnSpc>
                <a:spcPct val="150000"/>
              </a:lnSpc>
              <a:buFont typeface="Arial" panose="020B0604020202020204" pitchFamily="34" charset="0"/>
              <a:buChar char="•"/>
              <a:defRPr/>
            </a:pPr>
            <a:r>
              <a:rPr lang="en-US" sz="2200" dirty="0">
                <a:solidFill>
                  <a:schemeClr val="tx1"/>
                </a:solidFill>
                <a:latin typeface="+mn-lt"/>
              </a:rPr>
              <a:t>If output exceeds input the result is weight loss</a:t>
            </a:r>
          </a:p>
          <a:p>
            <a:pPr marL="342900" indent="-342900" algn="l">
              <a:lnSpc>
                <a:spcPct val="150000"/>
              </a:lnSpc>
              <a:buFont typeface="Arial" panose="020B0604020202020204" pitchFamily="34" charset="0"/>
              <a:buChar char="•"/>
              <a:defRPr/>
            </a:pPr>
            <a:endParaRPr lang="en-US" sz="2200" dirty="0">
              <a:solidFill>
                <a:schemeClr val="tx1"/>
              </a:solidFill>
              <a:latin typeface="+mn-lt"/>
            </a:endParaRPr>
          </a:p>
          <a:p>
            <a:pPr marL="342900" indent="-342900" algn="l">
              <a:lnSpc>
                <a:spcPct val="150000"/>
              </a:lnSpc>
              <a:buFont typeface="Arial" panose="020B0604020202020204" pitchFamily="34" charset="0"/>
              <a:buChar char="•"/>
              <a:defRPr/>
            </a:pPr>
            <a:r>
              <a:rPr lang="en-US" sz="2200" dirty="0">
                <a:solidFill>
                  <a:schemeClr val="tx1"/>
                </a:solidFill>
                <a:latin typeface="+mn-lt"/>
              </a:rPr>
              <a:t>Energy in &gt; energy out = </a:t>
            </a:r>
            <a:r>
              <a:rPr lang="en-US" sz="2200" b="1" dirty="0">
                <a:solidFill>
                  <a:schemeClr val="tx1"/>
                </a:solidFill>
                <a:latin typeface="+mn-lt"/>
              </a:rPr>
              <a:t>weight gain</a:t>
            </a:r>
          </a:p>
          <a:p>
            <a:pPr marL="342900" indent="-342900" algn="l">
              <a:lnSpc>
                <a:spcPct val="150000"/>
              </a:lnSpc>
              <a:buFont typeface="Arial" panose="020B0604020202020204" pitchFamily="34" charset="0"/>
              <a:buChar char="•"/>
              <a:defRPr/>
            </a:pPr>
            <a:r>
              <a:rPr lang="en-US" sz="2200" dirty="0">
                <a:solidFill>
                  <a:schemeClr val="tx1"/>
                </a:solidFill>
                <a:latin typeface="+mn-lt"/>
              </a:rPr>
              <a:t>Energy in &lt; energy out = </a:t>
            </a:r>
            <a:r>
              <a:rPr lang="en-US" sz="2200" b="1" dirty="0">
                <a:solidFill>
                  <a:schemeClr val="tx1"/>
                </a:solidFill>
                <a:latin typeface="+mn-lt"/>
              </a:rPr>
              <a:t>weight loss</a:t>
            </a:r>
          </a:p>
          <a:p>
            <a:pPr marL="342900" indent="-342900" algn="l">
              <a:lnSpc>
                <a:spcPct val="150000"/>
              </a:lnSpc>
              <a:buFont typeface="Arial" panose="020B0604020202020204" pitchFamily="34" charset="0"/>
              <a:buChar char="•"/>
              <a:defRPr/>
            </a:pPr>
            <a:r>
              <a:rPr lang="en-US" sz="2200" dirty="0">
                <a:solidFill>
                  <a:schemeClr val="tx1"/>
                </a:solidFill>
                <a:latin typeface="+mn-lt"/>
              </a:rPr>
              <a:t>Energy in = energy out = </a:t>
            </a:r>
            <a:r>
              <a:rPr lang="en-US" sz="2200" b="1" dirty="0">
                <a:solidFill>
                  <a:schemeClr val="tx1"/>
                </a:solidFill>
                <a:latin typeface="+mn-lt"/>
              </a:rPr>
              <a:t>weight maintenance</a:t>
            </a: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14794597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Energy balance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marL="342900" indent="-342900" algn="l">
              <a:lnSpc>
                <a:spcPct val="150000"/>
              </a:lnSpc>
              <a:buFont typeface="Arial" panose="020B0604020202020204" pitchFamily="34" charset="0"/>
              <a:buChar char="•"/>
            </a:pPr>
            <a:r>
              <a:rPr lang="en-GB" sz="2200" dirty="0">
                <a:solidFill>
                  <a:schemeClr val="tx1"/>
                </a:solidFill>
                <a:latin typeface="+mn-lt"/>
              </a:rPr>
              <a:t>To lose fat weight, a deficit must be achieved</a:t>
            </a:r>
            <a:r>
              <a:rPr lang="en-GB" sz="2200" dirty="0">
                <a:solidFill>
                  <a:schemeClr val="tx1"/>
                </a:solidFill>
              </a:rPr>
              <a:t>.</a:t>
            </a:r>
            <a:endParaRPr lang="en-GB" sz="2200" dirty="0">
              <a:solidFill>
                <a:schemeClr val="tx1"/>
              </a:solidFill>
              <a:latin typeface="+mn-lt"/>
            </a:endParaRPr>
          </a:p>
          <a:p>
            <a:pPr marL="342900" indent="-342900" algn="l">
              <a:lnSpc>
                <a:spcPct val="150000"/>
              </a:lnSpc>
              <a:buFont typeface="Arial" panose="020B0604020202020204" pitchFamily="34" charset="0"/>
              <a:buChar char="•"/>
            </a:pPr>
            <a:r>
              <a:rPr lang="en-GB" sz="2200" dirty="0">
                <a:solidFill>
                  <a:schemeClr val="tx1"/>
                </a:solidFill>
                <a:latin typeface="+mn-lt"/>
              </a:rPr>
              <a:t>The recommended strategy is a deficit of 3,500 kcals to lose 1 lb of stored fat</a:t>
            </a:r>
            <a:r>
              <a:rPr lang="en-GB" sz="2200" dirty="0">
                <a:solidFill>
                  <a:schemeClr val="tx1"/>
                </a:solidFill>
              </a:rPr>
              <a:t>.</a:t>
            </a:r>
            <a:endParaRPr lang="en-GB" sz="2200" dirty="0">
              <a:solidFill>
                <a:schemeClr val="tx1"/>
              </a:solidFill>
              <a:latin typeface="+mn-lt"/>
              <a:cs typeface="Arial"/>
            </a:endParaRPr>
          </a:p>
          <a:p>
            <a:pPr marL="342900" indent="-342900" algn="l">
              <a:lnSpc>
                <a:spcPct val="150000"/>
              </a:lnSpc>
              <a:buFont typeface="Arial" panose="020B0604020202020204" pitchFamily="34" charset="0"/>
              <a:buChar char="•"/>
            </a:pPr>
            <a:r>
              <a:rPr lang="en-GB" sz="2200" dirty="0">
                <a:solidFill>
                  <a:schemeClr val="tx1"/>
                </a:solidFill>
              </a:rPr>
              <a:t>G</a:t>
            </a:r>
            <a:r>
              <a:rPr lang="en-GB" sz="2200" dirty="0">
                <a:solidFill>
                  <a:schemeClr val="tx1"/>
                </a:solidFill>
                <a:latin typeface="+mn-lt"/>
              </a:rPr>
              <a:t>enerally, best achieved through increased physical activity and a reduction in daily consumption of calories</a:t>
            </a:r>
            <a:r>
              <a:rPr lang="en-GB" sz="2000" dirty="0">
                <a:solidFill>
                  <a:schemeClr val="tx1"/>
                </a:solidFill>
              </a:rPr>
              <a:t>.</a:t>
            </a:r>
            <a:endParaRPr lang="en-GB" sz="2000" dirty="0">
              <a:solidFill>
                <a:schemeClr val="tx1"/>
              </a:solidFill>
              <a:latin typeface="+mn-lt"/>
              <a:cs typeface="Arial"/>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7648996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Guidance for weight loss and weight gain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Weight loss </a:t>
            </a:r>
          </a:p>
          <a:p>
            <a:pPr marL="342900" indent="-342900" algn="l">
              <a:buFont typeface="Arial" panose="020B0604020202020204" pitchFamily="34" charset="0"/>
              <a:buChar char="•"/>
            </a:pPr>
            <a:r>
              <a:rPr lang="en-US" sz="2200" dirty="0">
                <a:solidFill>
                  <a:schemeClr val="tx1"/>
                </a:solidFill>
              </a:rPr>
              <a:t>calorie intake should be reduced by 15% </a:t>
            </a:r>
          </a:p>
          <a:p>
            <a:pPr marL="342900" indent="-342900" algn="l">
              <a:buFont typeface="Arial" panose="020B0604020202020204" pitchFamily="34" charset="0"/>
              <a:buChar char="•"/>
            </a:pPr>
            <a:r>
              <a:rPr lang="en-US" sz="2200" dirty="0">
                <a:solidFill>
                  <a:schemeClr val="tx1"/>
                </a:solidFill>
              </a:rPr>
              <a:t>(BMR x PAL) x 0.85 </a:t>
            </a:r>
          </a:p>
          <a:p>
            <a:pPr marL="342900" indent="-342900" algn="l">
              <a:buFont typeface="Arial" panose="020B0604020202020204" pitchFamily="34" charset="0"/>
              <a:buChar char="•"/>
            </a:pPr>
            <a:r>
              <a:rPr lang="en-US" sz="2200" dirty="0">
                <a:solidFill>
                  <a:schemeClr val="tx1"/>
                </a:solidFill>
              </a:rPr>
              <a:t>A calorie deficit of ~500Kcal per day should achieve a weight loss of ~0.5kg per week </a:t>
            </a:r>
          </a:p>
          <a:p>
            <a:pPr algn="l"/>
            <a:r>
              <a:rPr lang="en-US" sz="2200" b="1" dirty="0">
                <a:solidFill>
                  <a:schemeClr val="tx1"/>
                </a:solidFill>
              </a:rPr>
              <a:t>Weight gain </a:t>
            </a:r>
          </a:p>
          <a:p>
            <a:pPr marL="342900" indent="-342900" algn="l">
              <a:buFont typeface="Arial" panose="020B0604020202020204" pitchFamily="34" charset="0"/>
              <a:buChar char="•"/>
            </a:pPr>
            <a:r>
              <a:rPr lang="en-US" sz="2200" dirty="0">
                <a:solidFill>
                  <a:schemeClr val="tx1"/>
                </a:solidFill>
              </a:rPr>
              <a:t>Calorie intake should be increased by 20%</a:t>
            </a:r>
          </a:p>
          <a:p>
            <a:pPr marL="342900" indent="-342900" algn="l">
              <a:buFont typeface="Arial" panose="020B0604020202020204" pitchFamily="34" charset="0"/>
              <a:buChar char="•"/>
            </a:pPr>
            <a:r>
              <a:rPr lang="en-US" sz="2200" dirty="0">
                <a:solidFill>
                  <a:schemeClr val="tx1"/>
                </a:solidFill>
              </a:rPr>
              <a:t>(BMR x PAL) x 1.2 </a:t>
            </a:r>
          </a:p>
          <a:p>
            <a:pPr marL="342900" indent="-342900" algn="l">
              <a:buFont typeface="Arial" panose="020B0604020202020204" pitchFamily="34" charset="0"/>
              <a:buChar char="•"/>
            </a:pPr>
            <a:r>
              <a:rPr lang="en-US" sz="2200" dirty="0">
                <a:solidFill>
                  <a:schemeClr val="tx1"/>
                </a:solidFill>
              </a:rPr>
              <a:t>Combined with progressive resistance programme an increase of 0.25 - 0.5kg lean muscle is realistic. Surplus weight gain is likely to be as fat. </a:t>
            </a:r>
          </a:p>
        </p:txBody>
      </p:sp>
    </p:spTree>
    <p:extLst>
      <p:ext uri="{BB962C8B-B14F-4D97-AF65-F5344CB8AC3E}">
        <p14:creationId xmlns:p14="http://schemas.microsoft.com/office/powerpoint/2010/main" val="15274429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1848881"/>
          </a:xfrm>
          <a:solidFill>
            <a:schemeClr val="bg1">
              <a:lumMod val="95000"/>
            </a:schemeClr>
          </a:solidFill>
        </p:spPr>
        <p:txBody>
          <a:bodyPr tIns="180000"/>
          <a:lstStyle/>
          <a:p>
            <a:r>
              <a:rPr lang="en-GB" sz="2400" dirty="0">
                <a:solidFill>
                  <a:schemeClr val="tx1"/>
                </a:solidFill>
              </a:rPr>
              <a:t>Calculate your own estimated calorie requirement if you goal was: </a:t>
            </a:r>
          </a:p>
          <a:p>
            <a:pPr marL="342900" indent="-342900">
              <a:buFont typeface="Arial" panose="020B0604020202020204" pitchFamily="34" charset="0"/>
              <a:buChar char="•"/>
            </a:pPr>
            <a:r>
              <a:rPr lang="en-GB" sz="2400" dirty="0">
                <a:solidFill>
                  <a:schemeClr val="tx1"/>
                </a:solidFill>
              </a:rPr>
              <a:t>Weight loss </a:t>
            </a:r>
            <a:r>
              <a:rPr lang="en-US" sz="2400" dirty="0">
                <a:solidFill>
                  <a:schemeClr val="tx1"/>
                </a:solidFill>
              </a:rPr>
              <a:t>(BMR x PAL) x 0.85 </a:t>
            </a:r>
          </a:p>
          <a:p>
            <a:pPr marL="342900" indent="-342900">
              <a:buFont typeface="Arial" panose="020B0604020202020204" pitchFamily="34" charset="0"/>
              <a:buChar char="•"/>
            </a:pPr>
            <a:r>
              <a:rPr lang="en-GB" sz="2400" dirty="0">
                <a:solidFill>
                  <a:schemeClr val="tx1"/>
                </a:solidFill>
              </a:rPr>
              <a:t>Weight gain </a:t>
            </a:r>
            <a:r>
              <a:rPr lang="en-US" sz="2400" dirty="0">
                <a:solidFill>
                  <a:schemeClr val="tx1"/>
                </a:solidFill>
              </a:rPr>
              <a:t>(BMR x PAL) x 1.2 </a:t>
            </a:r>
          </a:p>
        </p:txBody>
      </p:sp>
    </p:spTree>
    <p:extLst>
      <p:ext uri="{BB962C8B-B14F-4D97-AF65-F5344CB8AC3E}">
        <p14:creationId xmlns:p14="http://schemas.microsoft.com/office/powerpoint/2010/main" val="5699590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Importance of maintaining a balanced diet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When increasing or decreasing total kcal intake for a body composition goal, it is important to maintain a balanced diet to: </a:t>
            </a:r>
          </a:p>
          <a:p>
            <a:pPr marL="342900" indent="-342900" algn="l">
              <a:buFont typeface="Arial" panose="020B0604020202020204" pitchFamily="34" charset="0"/>
              <a:buChar char="•"/>
            </a:pPr>
            <a:r>
              <a:rPr lang="en-US" sz="2200" dirty="0">
                <a:solidFill>
                  <a:schemeClr val="tx1"/>
                </a:solidFill>
              </a:rPr>
              <a:t>Ensure adequate nutrient intake </a:t>
            </a:r>
          </a:p>
          <a:p>
            <a:pPr marL="342900" indent="-342900" algn="l">
              <a:buFont typeface="Arial" panose="020B0604020202020204" pitchFamily="34" charset="0"/>
              <a:buChar char="•"/>
            </a:pPr>
            <a:r>
              <a:rPr lang="en-US" sz="2200" dirty="0">
                <a:solidFill>
                  <a:schemeClr val="tx1"/>
                </a:solidFill>
              </a:rPr>
              <a:t>Maintain energy levels </a:t>
            </a:r>
          </a:p>
          <a:p>
            <a:pPr marL="342900" indent="-342900" algn="l">
              <a:buFont typeface="Arial" panose="020B0604020202020204" pitchFamily="34" charset="0"/>
              <a:buChar char="•"/>
            </a:pPr>
            <a:r>
              <a:rPr lang="en-US" sz="2200" dirty="0">
                <a:solidFill>
                  <a:schemeClr val="tx1"/>
                </a:solidFill>
              </a:rPr>
              <a:t>Prevent disease </a:t>
            </a:r>
          </a:p>
          <a:p>
            <a:pPr marL="342900" indent="-342900" algn="l">
              <a:buFont typeface="Arial" panose="020B0604020202020204" pitchFamily="34" charset="0"/>
              <a:buChar char="•"/>
            </a:pPr>
            <a:r>
              <a:rPr lang="en-US" sz="2200" dirty="0">
                <a:solidFill>
                  <a:schemeClr val="tx1"/>
                </a:solidFill>
              </a:rPr>
              <a:t>Ensure digestive health</a:t>
            </a:r>
          </a:p>
          <a:p>
            <a:pPr marL="342900" indent="-342900" algn="l">
              <a:buFont typeface="Arial" panose="020B0604020202020204" pitchFamily="34" charset="0"/>
              <a:buChar char="•"/>
            </a:pPr>
            <a:r>
              <a:rPr lang="en-US" sz="2200" dirty="0">
                <a:solidFill>
                  <a:schemeClr val="tx1"/>
                </a:solidFill>
              </a:rPr>
              <a:t>To promote overall health and wellbeing </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14016610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a:t>
            </a:r>
          </a:p>
          <a:p>
            <a:pPr marL="285750" indent="-285750" algn="l">
              <a:buFont typeface="Arial" panose="020B0604020202020204" pitchFamily="34" charset="0"/>
              <a:buChar char="•"/>
            </a:pPr>
            <a:r>
              <a:rPr lang="en-US" sz="2200" dirty="0">
                <a:solidFill>
                  <a:schemeClr val="tx1"/>
                </a:solidFill>
              </a:rPr>
              <a:t>Calculate individual energy requirements</a:t>
            </a:r>
          </a:p>
          <a:p>
            <a:pPr marL="285750" indent="-285750" algn="l">
              <a:buFont typeface="Arial" panose="020B0604020202020204" pitchFamily="34" charset="0"/>
              <a:buChar char="•"/>
            </a:pPr>
            <a:r>
              <a:rPr lang="en-US" sz="2200" dirty="0">
                <a:solidFill>
                  <a:schemeClr val="tx1"/>
                </a:solidFill>
              </a:rPr>
              <a:t>Explain energy balance and how to adjust total calorie intake to achieve weight loss or weight gain </a:t>
            </a:r>
          </a:p>
          <a:p>
            <a:pPr marL="285750" indent="-285750" algn="l">
              <a:buFont typeface="Arial" panose="020B0604020202020204" pitchFamily="34" charset="0"/>
              <a:buChar char="•"/>
            </a:pPr>
            <a:r>
              <a:rPr lang="en-US" sz="2200" dirty="0">
                <a:solidFill>
                  <a:schemeClr val="tx1"/>
                </a:solidFill>
              </a:rPr>
              <a:t>Explain the importance of maintaining a balanced diet</a:t>
            </a:r>
          </a:p>
        </p:txBody>
      </p:sp>
    </p:spTree>
    <p:extLst>
      <p:ext uri="{BB962C8B-B14F-4D97-AF65-F5344CB8AC3E}">
        <p14:creationId xmlns:p14="http://schemas.microsoft.com/office/powerpoint/2010/main" val="37679732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GB" dirty="0"/>
              <a:t>Nutrition for physical activity and exercise</a:t>
            </a:r>
          </a:p>
          <a:p>
            <a:endParaRPr lang="en-GB" dirty="0"/>
          </a:p>
          <a:p>
            <a:r>
              <a:rPr lang="en-GB" dirty="0"/>
              <a:t>Collecting and interpreting client information</a:t>
            </a:r>
          </a:p>
        </p:txBody>
      </p:sp>
    </p:spTree>
    <p:extLst>
      <p:ext uri="{BB962C8B-B14F-4D97-AF65-F5344CB8AC3E}">
        <p14:creationId xmlns:p14="http://schemas.microsoft.com/office/powerpoint/2010/main" val="23179966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Methods of collecting nutritional information </a:t>
            </a:r>
          </a:p>
          <a:p>
            <a:pPr marL="285750" indent="-285750" algn="l">
              <a:buFont typeface="Arial" panose="020B0604020202020204" pitchFamily="34" charset="0"/>
              <a:buChar char="•"/>
            </a:pPr>
            <a:r>
              <a:rPr lang="en-US" sz="2200" dirty="0">
                <a:solidFill>
                  <a:schemeClr val="tx1"/>
                </a:solidFill>
              </a:rPr>
              <a:t>How to measure body composition </a:t>
            </a:r>
          </a:p>
          <a:p>
            <a:pPr algn="l"/>
            <a:endParaRPr lang="en-US" sz="2200" dirty="0">
              <a:solidFill>
                <a:schemeClr val="tx1"/>
              </a:solidFill>
            </a:endParaRPr>
          </a:p>
        </p:txBody>
      </p:sp>
    </p:spTree>
    <p:extLst>
      <p:ext uri="{BB962C8B-B14F-4D97-AF65-F5344CB8AC3E}">
        <p14:creationId xmlns:p14="http://schemas.microsoft.com/office/powerpoint/2010/main" val="19244129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822959"/>
          </a:xfrm>
          <a:solidFill>
            <a:schemeClr val="bg1">
              <a:lumMod val="95000"/>
            </a:schemeClr>
          </a:solidFill>
        </p:spPr>
        <p:txBody>
          <a:bodyPr tIns="180000"/>
          <a:lstStyle/>
          <a:p>
            <a:r>
              <a:rPr lang="en-GB" sz="2400" dirty="0">
                <a:solidFill>
                  <a:schemeClr val="tx1"/>
                </a:solidFill>
              </a:rPr>
              <a:t>What are some methods you could use to collect nutritional information from clients? </a:t>
            </a:r>
          </a:p>
        </p:txBody>
      </p:sp>
    </p:spTree>
    <p:extLst>
      <p:ext uri="{BB962C8B-B14F-4D97-AF65-F5344CB8AC3E}">
        <p14:creationId xmlns:p14="http://schemas.microsoft.com/office/powerpoint/2010/main" val="29115850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Methods of collecting nutritional information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5383213" cy="4218608"/>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Food diary </a:t>
            </a:r>
          </a:p>
          <a:p>
            <a:pPr marL="342900" indent="-342900" algn="l">
              <a:buFont typeface="Arial" panose="020B0604020202020204" pitchFamily="34" charset="0"/>
              <a:buChar char="•"/>
            </a:pPr>
            <a:r>
              <a:rPr lang="en-US" sz="2200" dirty="0">
                <a:solidFill>
                  <a:schemeClr val="tx1"/>
                </a:solidFill>
              </a:rPr>
              <a:t>24 hour food recall </a:t>
            </a:r>
          </a:p>
          <a:p>
            <a:pPr marL="342900" indent="-342900" algn="l">
              <a:buFont typeface="Arial" panose="020B0604020202020204" pitchFamily="34" charset="0"/>
              <a:buChar char="•"/>
            </a:pPr>
            <a:r>
              <a:rPr lang="en-US" sz="2200" dirty="0">
                <a:solidFill>
                  <a:schemeClr val="tx1"/>
                </a:solidFill>
              </a:rPr>
              <a:t>Food frequency questionnaire </a:t>
            </a:r>
          </a:p>
          <a:p>
            <a:pPr marL="342900" indent="-342900" algn="l">
              <a:buFont typeface="Arial" panose="020B0604020202020204" pitchFamily="34" charset="0"/>
              <a:buChar char="•"/>
            </a:pPr>
            <a:endParaRPr lang="en-US" sz="2200" dirty="0">
              <a:solidFill>
                <a:schemeClr val="tx1"/>
              </a:solidFill>
            </a:endParaRPr>
          </a:p>
        </p:txBody>
      </p:sp>
      <p:pic>
        <p:nvPicPr>
          <p:cNvPr id="7" name="Picture 6">
            <a:extLst>
              <a:ext uri="{FF2B5EF4-FFF2-40B4-BE49-F238E27FC236}">
                <a16:creationId xmlns:a16="http://schemas.microsoft.com/office/drawing/2014/main" id="{7CEE82F5-3EE4-604D-F73D-60F60169740E}"/>
              </a:ext>
            </a:extLst>
          </p:cNvPr>
          <p:cNvPicPr>
            <a:picLocks noChangeAspect="1"/>
          </p:cNvPicPr>
          <p:nvPr/>
        </p:nvPicPr>
        <p:blipFill>
          <a:blip r:embed="rId2"/>
          <a:stretch>
            <a:fillRect/>
          </a:stretch>
        </p:blipFill>
        <p:spPr>
          <a:xfrm>
            <a:off x="7358365" y="1412313"/>
            <a:ext cx="3532781" cy="5057502"/>
          </a:xfrm>
          <a:prstGeom prst="rect">
            <a:avLst/>
          </a:prstGeom>
        </p:spPr>
      </p:pic>
    </p:spTree>
    <p:extLst>
      <p:ext uri="{BB962C8B-B14F-4D97-AF65-F5344CB8AC3E}">
        <p14:creationId xmlns:p14="http://schemas.microsoft.com/office/powerpoint/2010/main" val="41270972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2874803"/>
          </a:xfrm>
          <a:solidFill>
            <a:schemeClr val="bg1">
              <a:lumMod val="95000"/>
            </a:schemeClr>
          </a:solidFill>
        </p:spPr>
        <p:txBody>
          <a:bodyPr tIns="180000"/>
          <a:lstStyle/>
          <a:p>
            <a:r>
              <a:rPr lang="en-GB" sz="2400" b="1" dirty="0">
                <a:solidFill>
                  <a:schemeClr val="tx1"/>
                </a:solidFill>
              </a:rPr>
              <a:t>Pair task: </a:t>
            </a:r>
          </a:p>
          <a:p>
            <a:r>
              <a:rPr lang="en-GB" sz="2400" dirty="0">
                <a:solidFill>
                  <a:schemeClr val="tx1"/>
                </a:solidFill>
              </a:rPr>
              <a:t>Discuss the advantages and disadvantages of each method: </a:t>
            </a:r>
          </a:p>
          <a:p>
            <a:pPr marL="342900" indent="-342900">
              <a:buFont typeface="Arial" panose="020B0604020202020204" pitchFamily="34" charset="0"/>
              <a:buChar char="•"/>
            </a:pPr>
            <a:r>
              <a:rPr lang="en-GB" sz="2400" dirty="0">
                <a:solidFill>
                  <a:schemeClr val="tx1"/>
                </a:solidFill>
              </a:rPr>
              <a:t>Food diary </a:t>
            </a:r>
          </a:p>
          <a:p>
            <a:pPr marL="342900" indent="-342900">
              <a:buFont typeface="Arial" panose="020B0604020202020204" pitchFamily="34" charset="0"/>
              <a:buChar char="•"/>
            </a:pPr>
            <a:r>
              <a:rPr lang="en-GB" sz="2400" dirty="0">
                <a:solidFill>
                  <a:schemeClr val="tx1"/>
                </a:solidFill>
              </a:rPr>
              <a:t>24 hour recall </a:t>
            </a:r>
          </a:p>
          <a:p>
            <a:pPr marL="342900" indent="-342900">
              <a:buFont typeface="Arial" panose="020B0604020202020204" pitchFamily="34" charset="0"/>
              <a:buChar char="•"/>
            </a:pPr>
            <a:r>
              <a:rPr lang="en-GB" sz="2400" dirty="0">
                <a:solidFill>
                  <a:schemeClr val="tx1"/>
                </a:solidFill>
              </a:rPr>
              <a:t>Food frequency questionnaire </a:t>
            </a:r>
          </a:p>
        </p:txBody>
      </p:sp>
    </p:spTree>
    <p:extLst>
      <p:ext uri="{BB962C8B-B14F-4D97-AF65-F5344CB8AC3E}">
        <p14:creationId xmlns:p14="http://schemas.microsoft.com/office/powerpoint/2010/main" val="41424450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diary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Completed by the client</a:t>
            </a:r>
          </a:p>
          <a:p>
            <a:pPr marL="342900" indent="-342900" algn="l">
              <a:buFont typeface="Arial" panose="020B0604020202020204" pitchFamily="34" charset="0"/>
              <a:buChar char="•"/>
            </a:pPr>
            <a:r>
              <a:rPr lang="en-US" sz="2200" dirty="0">
                <a:solidFill>
                  <a:schemeClr val="tx1"/>
                </a:solidFill>
              </a:rPr>
              <a:t>Usually for a minimum of 3 days, aiming to include 1 weekend day</a:t>
            </a:r>
          </a:p>
          <a:p>
            <a:pPr marL="342900" indent="-342900" algn="l">
              <a:buFont typeface="Arial" panose="020B0604020202020204" pitchFamily="34" charset="0"/>
              <a:buChar char="•"/>
            </a:pPr>
            <a:r>
              <a:rPr lang="en-US" sz="2200" dirty="0">
                <a:solidFill>
                  <a:schemeClr val="tx1"/>
                </a:solidFill>
              </a:rPr>
              <a:t>7 days recommended to give a realistic indication of clients’ ‘normal’ eating habits</a:t>
            </a:r>
          </a:p>
        </p:txBody>
      </p:sp>
    </p:spTree>
    <p:extLst>
      <p:ext uri="{BB962C8B-B14F-4D97-AF65-F5344CB8AC3E}">
        <p14:creationId xmlns:p14="http://schemas.microsoft.com/office/powerpoint/2010/main" val="1087317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diary – information to be included</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Timing of meals and snacks and any condiments used </a:t>
            </a:r>
          </a:p>
          <a:p>
            <a:pPr marL="342900" indent="-342900" algn="l">
              <a:buFont typeface="Arial" panose="020B0604020202020204" pitchFamily="34" charset="0"/>
              <a:buChar char="•"/>
            </a:pPr>
            <a:r>
              <a:rPr lang="en-US" sz="2200" dirty="0">
                <a:solidFill>
                  <a:schemeClr val="tx1"/>
                </a:solidFill>
              </a:rPr>
              <a:t>Type of food and drink consumed</a:t>
            </a:r>
          </a:p>
          <a:p>
            <a:pPr marL="342900" indent="-342900" algn="l">
              <a:buFont typeface="Arial" panose="020B0604020202020204" pitchFamily="34" charset="0"/>
              <a:buChar char="•"/>
            </a:pPr>
            <a:r>
              <a:rPr lang="en-US" sz="2200" dirty="0">
                <a:solidFill>
                  <a:schemeClr val="tx1"/>
                </a:solidFill>
              </a:rPr>
              <a:t>Portion sizes </a:t>
            </a:r>
          </a:p>
          <a:p>
            <a:pPr marL="342900" indent="-342900" algn="l">
              <a:buFont typeface="Arial" panose="020B0604020202020204" pitchFamily="34" charset="0"/>
              <a:buChar char="•"/>
            </a:pPr>
            <a:r>
              <a:rPr lang="en-US" sz="2200" dirty="0">
                <a:solidFill>
                  <a:schemeClr val="tx1"/>
                </a:solidFill>
              </a:rPr>
              <a:t>Reason for eating (if desired) </a:t>
            </a:r>
          </a:p>
        </p:txBody>
      </p:sp>
    </p:spTree>
    <p:extLst>
      <p:ext uri="{BB962C8B-B14F-4D97-AF65-F5344CB8AC3E}">
        <p14:creationId xmlns:p14="http://schemas.microsoft.com/office/powerpoint/2010/main" val="3603908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diary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Advantages: </a:t>
            </a:r>
          </a:p>
          <a:p>
            <a:pPr marL="342900" indent="-342900" algn="l">
              <a:buFont typeface="Arial" panose="020B0604020202020204" pitchFamily="34" charset="0"/>
              <a:buChar char="•"/>
            </a:pPr>
            <a:r>
              <a:rPr lang="en-US" sz="2200" dirty="0">
                <a:solidFill>
                  <a:schemeClr val="tx1"/>
                </a:solidFill>
              </a:rPr>
              <a:t>Increase clients’ awareness of food intake </a:t>
            </a:r>
          </a:p>
          <a:p>
            <a:pPr marL="342900" indent="-342900" algn="l">
              <a:buFont typeface="Arial" panose="020B0604020202020204" pitchFamily="34" charset="0"/>
              <a:buChar char="•"/>
            </a:pPr>
            <a:r>
              <a:rPr lang="en-US" sz="2200" dirty="0">
                <a:solidFill>
                  <a:schemeClr val="tx1"/>
                </a:solidFill>
              </a:rPr>
              <a:t>Help identify patterns in unhelpful eating behaviours </a:t>
            </a:r>
          </a:p>
          <a:p>
            <a:pPr marL="342900" indent="-342900" algn="l">
              <a:buFont typeface="Arial" panose="020B0604020202020204" pitchFamily="34" charset="0"/>
              <a:buChar char="•"/>
            </a:pPr>
            <a:r>
              <a:rPr lang="en-US" sz="2200" dirty="0">
                <a:solidFill>
                  <a:schemeClr val="tx1"/>
                </a:solidFill>
              </a:rPr>
              <a:t>Give a good picture of clients eating habits </a:t>
            </a:r>
          </a:p>
          <a:p>
            <a:pPr algn="l"/>
            <a:r>
              <a:rPr lang="en-US" sz="2200" dirty="0">
                <a:solidFill>
                  <a:schemeClr val="tx1"/>
                </a:solidFill>
              </a:rPr>
              <a:t>Disadvantages: </a:t>
            </a:r>
          </a:p>
          <a:p>
            <a:pPr marL="342900" indent="-342900" algn="l">
              <a:buFont typeface="Arial" panose="020B0604020202020204" pitchFamily="34" charset="0"/>
              <a:buChar char="•"/>
            </a:pPr>
            <a:r>
              <a:rPr lang="en-US" sz="2200" dirty="0">
                <a:solidFill>
                  <a:schemeClr val="tx1"/>
                </a:solidFill>
              </a:rPr>
              <a:t>Subjectivity – relies on clients honesty and accuracy</a:t>
            </a:r>
          </a:p>
          <a:p>
            <a:pPr marL="342900" indent="-342900" algn="l">
              <a:buFont typeface="Arial" panose="020B0604020202020204" pitchFamily="34" charset="0"/>
              <a:buChar char="•"/>
            </a:pPr>
            <a:r>
              <a:rPr lang="en-US" sz="2200" dirty="0">
                <a:solidFill>
                  <a:schemeClr val="tx1"/>
                </a:solidFill>
              </a:rPr>
              <a:t>Requires client to have a good understanding of portion sizes  </a:t>
            </a:r>
          </a:p>
          <a:p>
            <a:pPr marL="342900" indent="-342900" algn="l">
              <a:buFont typeface="Arial" panose="020B0604020202020204" pitchFamily="34" charset="0"/>
              <a:buChar char="•"/>
            </a:pPr>
            <a:r>
              <a:rPr lang="en-US" sz="2200" dirty="0">
                <a:solidFill>
                  <a:schemeClr val="tx1"/>
                </a:solidFill>
              </a:rPr>
              <a:t>Time consuming </a:t>
            </a:r>
          </a:p>
          <a:p>
            <a:pPr marL="342900" indent="-342900" algn="l">
              <a:buFont typeface="Arial" panose="020B0604020202020204" pitchFamily="34" charset="0"/>
              <a:buChar char="•"/>
            </a:pPr>
            <a:r>
              <a:rPr lang="en-US" sz="2200" dirty="0">
                <a:solidFill>
                  <a:schemeClr val="tx1"/>
                </a:solidFill>
              </a:rPr>
              <a:t>Client may feel self-conscious – both reporting food and tracking in social situations</a:t>
            </a:r>
          </a:p>
        </p:txBody>
      </p:sp>
    </p:spTree>
    <p:extLst>
      <p:ext uri="{BB962C8B-B14F-4D97-AF65-F5344CB8AC3E}">
        <p14:creationId xmlns:p14="http://schemas.microsoft.com/office/powerpoint/2010/main" val="26155059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diary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Information from food diary: </a:t>
            </a:r>
          </a:p>
          <a:p>
            <a:pPr marL="342900" indent="-342900" algn="l">
              <a:buFont typeface="Arial" panose="020B0604020202020204" pitchFamily="34" charset="0"/>
              <a:buChar char="•"/>
            </a:pPr>
            <a:r>
              <a:rPr lang="en-US" sz="2200" dirty="0">
                <a:solidFill>
                  <a:schemeClr val="tx1"/>
                </a:solidFill>
              </a:rPr>
              <a:t>Food likes and dislikes </a:t>
            </a:r>
          </a:p>
          <a:p>
            <a:pPr marL="342900" indent="-342900" algn="l">
              <a:buFont typeface="Arial" panose="020B0604020202020204" pitchFamily="34" charset="0"/>
              <a:buChar char="•"/>
            </a:pPr>
            <a:r>
              <a:rPr lang="en-US" sz="2200" dirty="0">
                <a:solidFill>
                  <a:schemeClr val="tx1"/>
                </a:solidFill>
              </a:rPr>
              <a:t>Eating habits e.g. snacking/ rituals/eating times and mood </a:t>
            </a:r>
          </a:p>
          <a:p>
            <a:pPr marL="342900" indent="-342900" algn="l">
              <a:buFont typeface="Arial" panose="020B0604020202020204" pitchFamily="34" charset="0"/>
              <a:buChar char="•"/>
            </a:pPr>
            <a:r>
              <a:rPr lang="en-US" sz="2200" dirty="0">
                <a:solidFill>
                  <a:schemeClr val="tx1"/>
                </a:solidFill>
              </a:rPr>
              <a:t>Social life and eating habits e/g restaurants, pub food, takeaways </a:t>
            </a:r>
          </a:p>
          <a:p>
            <a:pPr marL="342900" indent="-342900" algn="l">
              <a:buFont typeface="Arial" panose="020B0604020202020204" pitchFamily="34" charset="0"/>
              <a:buChar char="•"/>
            </a:pPr>
            <a:r>
              <a:rPr lang="en-US" sz="2200" dirty="0">
                <a:solidFill>
                  <a:schemeClr val="tx1"/>
                </a:solidFill>
              </a:rPr>
              <a:t>Indication of total calorie intake </a:t>
            </a:r>
          </a:p>
          <a:p>
            <a:pPr marL="342900" indent="-342900" algn="l">
              <a:buFont typeface="Arial" panose="020B0604020202020204" pitchFamily="34" charset="0"/>
              <a:buChar char="•"/>
            </a:pPr>
            <a:r>
              <a:rPr lang="en-US" sz="2200" dirty="0">
                <a:solidFill>
                  <a:schemeClr val="tx1"/>
                </a:solidFill>
              </a:rPr>
              <a:t>Quantity and quality of food choices </a:t>
            </a:r>
          </a:p>
          <a:p>
            <a:pPr marL="342900" indent="-342900" algn="l">
              <a:buFont typeface="Arial" panose="020B0604020202020204" pitchFamily="34" charset="0"/>
              <a:buChar char="•"/>
            </a:pPr>
            <a:r>
              <a:rPr lang="en-US" sz="2200" dirty="0">
                <a:solidFill>
                  <a:schemeClr val="tx1"/>
                </a:solidFill>
              </a:rPr>
              <a:t>Portion size for different food groups </a:t>
            </a:r>
          </a:p>
          <a:p>
            <a:pPr marL="342900" indent="-342900" algn="l">
              <a:buFont typeface="Arial" panose="020B0604020202020204" pitchFamily="34" charset="0"/>
              <a:buChar char="•"/>
            </a:pPr>
            <a:r>
              <a:rPr lang="en-US" sz="2200" dirty="0">
                <a:solidFill>
                  <a:schemeClr val="tx1"/>
                </a:solidFill>
              </a:rPr>
              <a:t>Fluid intake </a:t>
            </a:r>
          </a:p>
          <a:p>
            <a:pPr marL="342900" indent="-342900" algn="l">
              <a:buFont typeface="Arial" panose="020B0604020202020204" pitchFamily="34" charset="0"/>
              <a:buChar char="•"/>
            </a:pPr>
            <a:r>
              <a:rPr lang="en-US" sz="2200" dirty="0">
                <a:solidFill>
                  <a:schemeClr val="tx1"/>
                </a:solidFill>
              </a:rPr>
              <a:t>Alcohol intake </a:t>
            </a:r>
          </a:p>
          <a:p>
            <a:pPr marL="342900" indent="-342900" algn="l">
              <a:buFont typeface="Arial" panose="020B0604020202020204" pitchFamily="34" charset="0"/>
              <a:buChar char="•"/>
            </a:pPr>
            <a:r>
              <a:rPr lang="en-US" sz="2200" dirty="0">
                <a:solidFill>
                  <a:schemeClr val="tx1"/>
                </a:solidFill>
              </a:rPr>
              <a:t>Variation in food and drink intake at weekends or during holidays </a:t>
            </a:r>
          </a:p>
        </p:txBody>
      </p:sp>
    </p:spTree>
    <p:extLst>
      <p:ext uri="{BB962C8B-B14F-4D97-AF65-F5344CB8AC3E}">
        <p14:creationId xmlns:p14="http://schemas.microsoft.com/office/powerpoint/2010/main" val="27497807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24-hour recall</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Requires client to recall all the food and drink they have consumed over the previous 24-hour period </a:t>
            </a:r>
          </a:p>
        </p:txBody>
      </p:sp>
    </p:spTree>
    <p:extLst>
      <p:ext uri="{BB962C8B-B14F-4D97-AF65-F5344CB8AC3E}">
        <p14:creationId xmlns:p14="http://schemas.microsoft.com/office/powerpoint/2010/main" val="28263173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24-hour recall</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Advantages: </a:t>
            </a:r>
          </a:p>
          <a:p>
            <a:pPr marL="342900" indent="-342900" algn="l">
              <a:buFont typeface="Arial" panose="020B0604020202020204" pitchFamily="34" charset="0"/>
              <a:buChar char="•"/>
            </a:pPr>
            <a:r>
              <a:rPr lang="en-US" sz="2200" dirty="0">
                <a:solidFill>
                  <a:schemeClr val="tx1"/>
                </a:solidFill>
              </a:rPr>
              <a:t>Quick and easy</a:t>
            </a:r>
          </a:p>
          <a:p>
            <a:pPr marL="342900" indent="-342900" algn="l">
              <a:buFont typeface="Arial" panose="020B0604020202020204" pitchFamily="34" charset="0"/>
              <a:buChar char="•"/>
            </a:pPr>
            <a:r>
              <a:rPr lang="en-US" sz="2200" dirty="0">
                <a:solidFill>
                  <a:schemeClr val="tx1"/>
                </a:solidFill>
              </a:rPr>
              <a:t>Recent memory</a:t>
            </a:r>
          </a:p>
          <a:p>
            <a:pPr marL="342900" indent="-342900" algn="l">
              <a:buFont typeface="Arial" panose="020B0604020202020204" pitchFamily="34" charset="0"/>
              <a:buChar char="•"/>
            </a:pPr>
            <a:r>
              <a:rPr lang="en-US" sz="2200" dirty="0">
                <a:solidFill>
                  <a:schemeClr val="tx1"/>
                </a:solidFill>
              </a:rPr>
              <a:t>Minimal burden on clients </a:t>
            </a:r>
          </a:p>
          <a:p>
            <a:pPr algn="l"/>
            <a:r>
              <a:rPr lang="en-US" sz="2200" dirty="0">
                <a:solidFill>
                  <a:schemeClr val="tx1"/>
                </a:solidFill>
              </a:rPr>
              <a:t>Disadvantages: </a:t>
            </a:r>
          </a:p>
          <a:p>
            <a:pPr marL="342900" indent="-342900" algn="l">
              <a:buFont typeface="Arial" panose="020B0604020202020204" pitchFamily="34" charset="0"/>
              <a:buChar char="•"/>
            </a:pPr>
            <a:r>
              <a:rPr lang="en-US" sz="2200" dirty="0">
                <a:solidFill>
                  <a:schemeClr val="tx1"/>
                </a:solidFill>
              </a:rPr>
              <a:t>May lack accuracy due to individuals' inability to remember </a:t>
            </a:r>
          </a:p>
          <a:p>
            <a:pPr marL="342900" indent="-342900" algn="l">
              <a:buFont typeface="Arial" panose="020B0604020202020204" pitchFamily="34" charset="0"/>
              <a:buChar char="•"/>
            </a:pPr>
            <a:r>
              <a:rPr lang="en-US" sz="2200" dirty="0">
                <a:solidFill>
                  <a:schemeClr val="tx1"/>
                </a:solidFill>
              </a:rPr>
              <a:t>Only valid for one 24-hour period which may not reflect true eating habits </a:t>
            </a:r>
          </a:p>
          <a:p>
            <a:pPr marL="342900" indent="-342900" algn="l">
              <a:buFont typeface="Arial" panose="020B0604020202020204" pitchFamily="34" charset="0"/>
              <a:buChar char="•"/>
            </a:pPr>
            <a:r>
              <a:rPr lang="en-US" sz="2200" dirty="0">
                <a:solidFill>
                  <a:schemeClr val="tx1"/>
                </a:solidFill>
              </a:rPr>
              <a:t>Difficult to quantify portion size, especially if client not used to use of portion sizes</a:t>
            </a:r>
          </a:p>
          <a:p>
            <a:pPr marL="342900" indent="-342900" algn="l">
              <a:buFont typeface="Arial" panose="020B0604020202020204" pitchFamily="34" charset="0"/>
              <a:buChar char="•"/>
            </a:pPr>
            <a:r>
              <a:rPr lang="en-US" sz="2200" dirty="0">
                <a:solidFill>
                  <a:schemeClr val="tx1"/>
                </a:solidFill>
              </a:rPr>
              <a:t>Clients may alter report to providing responses they believe are more acceptable and desirable</a:t>
            </a:r>
          </a:p>
        </p:txBody>
      </p:sp>
    </p:spTree>
    <p:extLst>
      <p:ext uri="{BB962C8B-B14F-4D97-AF65-F5344CB8AC3E}">
        <p14:creationId xmlns:p14="http://schemas.microsoft.com/office/powerpoint/2010/main" val="13072972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89454" y="1212104"/>
            <a:ext cx="6052457" cy="5108404"/>
          </a:xfrm>
          <a:solidFill>
            <a:schemeClr val="bg1">
              <a:lumMod val="95000"/>
            </a:schemeClr>
          </a:solidFill>
        </p:spPr>
        <p:txBody>
          <a:bodyPr lIns="180000" tIns="180000" rIns="180000" bIns="180000"/>
          <a:lstStyle/>
          <a:p>
            <a:r>
              <a:rPr lang="en-GB" sz="2400" dirty="0">
                <a:solidFill>
                  <a:schemeClr val="tx1"/>
                </a:solidFill>
              </a:rPr>
              <a:t>Recall all the food and drink you consumed yesterday. </a:t>
            </a:r>
          </a:p>
          <a:p>
            <a:pPr marL="342900" indent="-342900">
              <a:buFont typeface="Arial" panose="020B0604020202020204" pitchFamily="34" charset="0"/>
              <a:buChar char="•"/>
            </a:pPr>
            <a:r>
              <a:rPr lang="en-GB" sz="2400" dirty="0">
                <a:solidFill>
                  <a:schemeClr val="tx1"/>
                </a:solidFill>
              </a:rPr>
              <a:t>Breakfast </a:t>
            </a:r>
          </a:p>
          <a:p>
            <a:pPr marL="342900" indent="-342900">
              <a:buFont typeface="Arial" panose="020B0604020202020204" pitchFamily="34" charset="0"/>
              <a:buChar char="•"/>
            </a:pPr>
            <a:r>
              <a:rPr lang="en-GB" sz="2400" dirty="0">
                <a:solidFill>
                  <a:schemeClr val="tx1"/>
                </a:solidFill>
              </a:rPr>
              <a:t>Mid-morning</a:t>
            </a:r>
          </a:p>
          <a:p>
            <a:pPr marL="342900" indent="-342900">
              <a:buFont typeface="Arial" panose="020B0604020202020204" pitchFamily="34" charset="0"/>
              <a:buChar char="•"/>
            </a:pPr>
            <a:r>
              <a:rPr lang="en-GB" sz="2400" dirty="0">
                <a:solidFill>
                  <a:schemeClr val="tx1"/>
                </a:solidFill>
              </a:rPr>
              <a:t>Lunch </a:t>
            </a:r>
          </a:p>
          <a:p>
            <a:pPr marL="342900" indent="-342900">
              <a:buFont typeface="Arial" panose="020B0604020202020204" pitchFamily="34" charset="0"/>
              <a:buChar char="•"/>
            </a:pPr>
            <a:r>
              <a:rPr lang="en-GB" sz="2400" dirty="0">
                <a:solidFill>
                  <a:schemeClr val="tx1"/>
                </a:solidFill>
              </a:rPr>
              <a:t>Mid afternoon </a:t>
            </a:r>
          </a:p>
          <a:p>
            <a:pPr marL="342900" indent="-342900">
              <a:buFont typeface="Arial" panose="020B0604020202020204" pitchFamily="34" charset="0"/>
              <a:buChar char="•"/>
            </a:pPr>
            <a:r>
              <a:rPr lang="en-GB" sz="2400" dirty="0">
                <a:solidFill>
                  <a:schemeClr val="tx1"/>
                </a:solidFill>
              </a:rPr>
              <a:t>Dinner </a:t>
            </a:r>
          </a:p>
          <a:p>
            <a:pPr marL="342900" indent="-342900">
              <a:buFont typeface="Arial" panose="020B0604020202020204" pitchFamily="34" charset="0"/>
              <a:buChar char="•"/>
            </a:pPr>
            <a:r>
              <a:rPr lang="en-GB" sz="2400" dirty="0">
                <a:solidFill>
                  <a:schemeClr val="tx1"/>
                </a:solidFill>
              </a:rPr>
              <a:t>Evening</a:t>
            </a:r>
          </a:p>
          <a:p>
            <a:pPr marL="342900" indent="-342900">
              <a:buFont typeface="Arial" panose="020B0604020202020204" pitchFamily="34" charset="0"/>
              <a:buChar char="•"/>
            </a:pPr>
            <a:r>
              <a:rPr lang="en-GB" sz="2400" dirty="0">
                <a:solidFill>
                  <a:schemeClr val="tx1"/>
                </a:solidFill>
              </a:rPr>
              <a:t>Other snacks </a:t>
            </a:r>
          </a:p>
          <a:p>
            <a:pPr marL="342900" indent="-342900">
              <a:buFont typeface="Arial" panose="020B0604020202020204" pitchFamily="34" charset="0"/>
              <a:buChar char="•"/>
            </a:pPr>
            <a:r>
              <a:rPr lang="en-GB" sz="2400" dirty="0">
                <a:solidFill>
                  <a:schemeClr val="tx1"/>
                </a:solidFill>
              </a:rPr>
              <a:t>Other drinks </a:t>
            </a:r>
          </a:p>
        </p:txBody>
      </p:sp>
    </p:spTree>
    <p:extLst>
      <p:ext uri="{BB962C8B-B14F-4D97-AF65-F5344CB8AC3E}">
        <p14:creationId xmlns:p14="http://schemas.microsoft.com/office/powerpoint/2010/main" val="30523677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frequency questionnaire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 food frequency questionnaire (FFQ) is a dietary assessment tool used to gather information about clients long-term eating habits which ask clients to report the frequency a portion size of various food and drinks</a:t>
            </a:r>
          </a:p>
        </p:txBody>
      </p:sp>
    </p:spTree>
    <p:extLst>
      <p:ext uri="{BB962C8B-B14F-4D97-AF65-F5344CB8AC3E}">
        <p14:creationId xmlns:p14="http://schemas.microsoft.com/office/powerpoint/2010/main" val="32921245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frequency questionnaire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Advantages:</a:t>
            </a:r>
          </a:p>
          <a:p>
            <a:pPr marL="342900" indent="-342900" algn="l">
              <a:buFont typeface="Arial" panose="020B0604020202020204" pitchFamily="34" charset="0"/>
              <a:buChar char="•"/>
            </a:pPr>
            <a:r>
              <a:rPr lang="en-US" sz="2200" dirty="0">
                <a:solidFill>
                  <a:schemeClr val="tx1"/>
                </a:solidFill>
              </a:rPr>
              <a:t>Can capture long-term eating habits </a:t>
            </a:r>
          </a:p>
          <a:p>
            <a:pPr marL="342900" indent="-342900" algn="l">
              <a:buFont typeface="Arial" panose="020B0604020202020204" pitchFamily="34" charset="0"/>
              <a:buChar char="•"/>
            </a:pPr>
            <a:r>
              <a:rPr lang="en-US" sz="2200" dirty="0">
                <a:solidFill>
                  <a:schemeClr val="tx1"/>
                </a:solidFill>
              </a:rPr>
              <a:t>Easy to administer </a:t>
            </a:r>
          </a:p>
          <a:p>
            <a:pPr marL="342900" indent="-342900" algn="l">
              <a:buFont typeface="Arial" panose="020B0604020202020204" pitchFamily="34" charset="0"/>
              <a:buChar char="•"/>
            </a:pPr>
            <a:r>
              <a:rPr lang="en-US" sz="2200" dirty="0">
                <a:solidFill>
                  <a:schemeClr val="tx1"/>
                </a:solidFill>
              </a:rPr>
              <a:t>Easy for clients to complete</a:t>
            </a:r>
          </a:p>
          <a:p>
            <a:pPr algn="l"/>
            <a:r>
              <a:rPr lang="en-US" sz="2200" dirty="0">
                <a:solidFill>
                  <a:schemeClr val="tx1"/>
                </a:solidFill>
              </a:rPr>
              <a:t>Disadvantages:</a:t>
            </a:r>
          </a:p>
          <a:p>
            <a:pPr marL="342900" indent="-342900" algn="l">
              <a:buFont typeface="Arial" panose="020B0604020202020204" pitchFamily="34" charset="0"/>
              <a:buChar char="•"/>
            </a:pPr>
            <a:r>
              <a:rPr lang="en-US" sz="2200" dirty="0">
                <a:solidFill>
                  <a:schemeClr val="tx1"/>
                </a:solidFill>
              </a:rPr>
              <a:t>Memory and recall bias </a:t>
            </a:r>
          </a:p>
          <a:p>
            <a:pPr marL="342900" indent="-342900" algn="l">
              <a:buFont typeface="Arial" panose="020B0604020202020204" pitchFamily="34" charset="0"/>
              <a:buChar char="•"/>
            </a:pPr>
            <a:r>
              <a:rPr lang="en-US" sz="2200" dirty="0">
                <a:solidFill>
                  <a:schemeClr val="tx1"/>
                </a:solidFill>
              </a:rPr>
              <a:t>Portion sizes are based on estimates and could potentially vary significantly </a:t>
            </a:r>
          </a:p>
          <a:p>
            <a:pPr marL="342900" indent="-342900" algn="l">
              <a:buFont typeface="Arial" panose="020B0604020202020204" pitchFamily="34" charset="0"/>
              <a:buChar char="•"/>
            </a:pPr>
            <a:r>
              <a:rPr lang="en-US" sz="2200" dirty="0">
                <a:solidFill>
                  <a:schemeClr val="tx1"/>
                </a:solidFill>
              </a:rPr>
              <a:t>Lacks detail on eating times and food preparation methods</a:t>
            </a:r>
          </a:p>
          <a:p>
            <a:pPr marL="342900" indent="-342900" algn="l">
              <a:buFont typeface="Arial" panose="020B0604020202020204" pitchFamily="34" charset="0"/>
              <a:buChar char="•"/>
            </a:pPr>
            <a:r>
              <a:rPr lang="en-US" sz="2200" dirty="0">
                <a:solidFill>
                  <a:schemeClr val="tx1"/>
                </a:solidFill>
              </a:rPr>
              <a:t>Not able to estimate daily calorie intake</a:t>
            </a:r>
          </a:p>
        </p:txBody>
      </p:sp>
    </p:spTree>
    <p:extLst>
      <p:ext uri="{BB962C8B-B14F-4D97-AF65-F5344CB8AC3E}">
        <p14:creationId xmlns:p14="http://schemas.microsoft.com/office/powerpoint/2010/main" val="3659682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How to analyse a client's nutritional intake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Compare the client's food diary with healthy eating guidelines</a:t>
            </a:r>
          </a:p>
          <a:p>
            <a:pPr algn="l"/>
            <a:r>
              <a:rPr lang="en-US" sz="2200" b="1" dirty="0">
                <a:solidFill>
                  <a:schemeClr val="tx1"/>
                </a:solidFill>
              </a:rPr>
              <a:t>Quantity: </a:t>
            </a:r>
          </a:p>
          <a:p>
            <a:pPr marL="1085850" lvl="1" indent="-342900">
              <a:buFont typeface="Arial" panose="020B0604020202020204" pitchFamily="34" charset="0"/>
              <a:buChar char="•"/>
            </a:pPr>
            <a:r>
              <a:rPr lang="en-US" sz="2200" dirty="0">
                <a:solidFill>
                  <a:schemeClr val="tx1"/>
                </a:solidFill>
              </a:rPr>
              <a:t>How many portions of each food group </a:t>
            </a:r>
            <a:r>
              <a:rPr lang="en-US" sz="2200" dirty="0"/>
              <a:t>is the client consuming? </a:t>
            </a:r>
          </a:p>
          <a:p>
            <a:pPr marL="1085850" lvl="1" indent="-342900">
              <a:buFont typeface="Arial" panose="020B0604020202020204" pitchFamily="34" charset="0"/>
              <a:buChar char="•"/>
            </a:pPr>
            <a:r>
              <a:rPr lang="en-US" sz="2200" dirty="0"/>
              <a:t>Should they increase, decrease or stay the same</a:t>
            </a:r>
          </a:p>
          <a:p>
            <a:pPr algn="l"/>
            <a:r>
              <a:rPr lang="en-US" sz="2200" b="1" dirty="0">
                <a:solidFill>
                  <a:schemeClr val="tx1"/>
                </a:solidFill>
              </a:rPr>
              <a:t>Quality</a:t>
            </a:r>
          </a:p>
          <a:p>
            <a:pPr marL="1085850" lvl="1" indent="-342900">
              <a:buFont typeface="Arial" panose="020B0604020202020204" pitchFamily="34" charset="0"/>
              <a:buChar char="•"/>
            </a:pPr>
            <a:r>
              <a:rPr lang="en-US" sz="2200" dirty="0"/>
              <a:t>Are the clients food choices good quality? </a:t>
            </a:r>
          </a:p>
          <a:p>
            <a:pPr marL="1085850" lvl="1" indent="-342900">
              <a:buFont typeface="Arial" panose="020B0604020202020204" pitchFamily="34" charset="0"/>
              <a:buChar char="•"/>
            </a:pPr>
            <a:r>
              <a:rPr lang="en-US" sz="2200" dirty="0">
                <a:solidFill>
                  <a:schemeClr val="tx1"/>
                </a:solidFill>
              </a:rPr>
              <a:t>Identify good quality, nutrient dense sources from each food group.</a:t>
            </a:r>
          </a:p>
          <a:p>
            <a:pPr marL="1085850" lvl="1" indent="-342900">
              <a:buFont typeface="Arial" panose="020B0604020202020204" pitchFamily="34" charset="0"/>
              <a:buChar char="•"/>
            </a:pPr>
            <a:r>
              <a:rPr lang="en-US" sz="2200" dirty="0"/>
              <a:t>Identify less-good quality sources from each food group and recommend an alternative e.g. swap whole milk for skimmed, swap white bread for wholegrain</a:t>
            </a:r>
            <a:endParaRPr lang="en-US" sz="2200" dirty="0">
              <a:solidFill>
                <a:schemeClr val="tx1"/>
              </a:solidFill>
            </a:endParaRPr>
          </a:p>
        </p:txBody>
      </p:sp>
    </p:spTree>
    <p:custDataLst>
      <p:tags r:id="rId1"/>
    </p:custDataLst>
    <p:extLst>
      <p:ext uri="{BB962C8B-B14F-4D97-AF65-F5344CB8AC3E}">
        <p14:creationId xmlns:p14="http://schemas.microsoft.com/office/powerpoint/2010/main" val="37060636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524169" y="1061857"/>
            <a:ext cx="6052457" cy="4734286"/>
          </a:xfrm>
          <a:solidFill>
            <a:schemeClr val="bg1">
              <a:lumMod val="95000"/>
            </a:schemeClr>
          </a:solidFill>
        </p:spPr>
        <p:txBody>
          <a:bodyPr tIns="180000"/>
          <a:lstStyle/>
          <a:p>
            <a:r>
              <a:rPr lang="en-GB" sz="2400" dirty="0">
                <a:solidFill>
                  <a:schemeClr val="tx1"/>
                </a:solidFill>
              </a:rPr>
              <a:t>Analyse your own 24-hour food recall </a:t>
            </a:r>
          </a:p>
          <a:p>
            <a:r>
              <a:rPr lang="en-GB" sz="2400" dirty="0">
                <a:solidFill>
                  <a:schemeClr val="tx1"/>
                </a:solidFill>
              </a:rPr>
              <a:t>Identify the number of portions, good quality food sources and recommend swaps for less-good sources of each food group: </a:t>
            </a:r>
          </a:p>
          <a:p>
            <a:pPr marL="342900" indent="-342900">
              <a:buFont typeface="Arial" panose="020B0604020202020204" pitchFamily="34" charset="0"/>
              <a:buChar char="•"/>
            </a:pPr>
            <a:r>
              <a:rPr lang="en-GB" sz="2400" dirty="0">
                <a:solidFill>
                  <a:schemeClr val="tx1"/>
                </a:solidFill>
              </a:rPr>
              <a:t>Starches</a:t>
            </a:r>
          </a:p>
          <a:p>
            <a:pPr marL="342900" indent="-342900">
              <a:buFont typeface="Arial" panose="020B0604020202020204" pitchFamily="34" charset="0"/>
              <a:buChar char="•"/>
            </a:pPr>
            <a:r>
              <a:rPr lang="en-GB" sz="2400" dirty="0">
                <a:solidFill>
                  <a:schemeClr val="tx1"/>
                </a:solidFill>
              </a:rPr>
              <a:t>Fruit and veg</a:t>
            </a:r>
          </a:p>
          <a:p>
            <a:pPr marL="342900" indent="-342900">
              <a:buFont typeface="Arial" panose="020B0604020202020204" pitchFamily="34" charset="0"/>
              <a:buChar char="•"/>
            </a:pPr>
            <a:r>
              <a:rPr lang="en-GB" sz="2400" dirty="0">
                <a:solidFill>
                  <a:schemeClr val="tx1"/>
                </a:solidFill>
              </a:rPr>
              <a:t>Proteins </a:t>
            </a:r>
          </a:p>
          <a:p>
            <a:pPr marL="342900" indent="-342900">
              <a:buFont typeface="Arial" panose="020B0604020202020204" pitchFamily="34" charset="0"/>
              <a:buChar char="•"/>
            </a:pPr>
            <a:r>
              <a:rPr lang="en-GB" sz="2400" dirty="0">
                <a:solidFill>
                  <a:schemeClr val="tx1"/>
                </a:solidFill>
              </a:rPr>
              <a:t>Dairy and dairy alternatives</a:t>
            </a:r>
          </a:p>
          <a:p>
            <a:pPr marL="342900" indent="-342900">
              <a:buFont typeface="Arial" panose="020B0604020202020204" pitchFamily="34" charset="0"/>
              <a:buChar char="•"/>
            </a:pPr>
            <a:r>
              <a:rPr lang="en-GB" sz="2400" dirty="0">
                <a:solidFill>
                  <a:schemeClr val="tx1"/>
                </a:solidFill>
              </a:rPr>
              <a:t>Fats </a:t>
            </a:r>
          </a:p>
          <a:p>
            <a:pPr marL="342900" indent="-342900">
              <a:buFont typeface="Arial" panose="020B0604020202020204" pitchFamily="34" charset="0"/>
              <a:buChar char="•"/>
            </a:pPr>
            <a:r>
              <a:rPr lang="en-GB" sz="2400" dirty="0">
                <a:solidFill>
                  <a:schemeClr val="tx1"/>
                </a:solidFill>
              </a:rPr>
              <a:t>(Food high in fat, salt and sugar) </a:t>
            </a:r>
          </a:p>
        </p:txBody>
      </p:sp>
    </p:spTree>
    <p:extLst>
      <p:ext uri="{BB962C8B-B14F-4D97-AF65-F5344CB8AC3E}">
        <p14:creationId xmlns:p14="http://schemas.microsoft.com/office/powerpoint/2010/main" val="24902536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1656521"/>
          </a:xfrm>
          <a:solidFill>
            <a:schemeClr val="bg1">
              <a:lumMod val="95000"/>
            </a:schemeClr>
          </a:solidFill>
        </p:spPr>
        <p:txBody>
          <a:bodyPr tIns="180000"/>
          <a:lstStyle/>
          <a:p>
            <a:r>
              <a:rPr lang="en-GB" sz="2400" dirty="0">
                <a:solidFill>
                  <a:schemeClr val="tx1"/>
                </a:solidFill>
              </a:rPr>
              <a:t>What are some methods you could use to measure clients body composition? </a:t>
            </a:r>
          </a:p>
          <a:p>
            <a:r>
              <a:rPr lang="en-GB" sz="2400" dirty="0">
                <a:solidFill>
                  <a:schemeClr val="tx1"/>
                </a:solidFill>
              </a:rPr>
              <a:t>What are some factors that may affect the accuracy of measurements?</a:t>
            </a:r>
          </a:p>
        </p:txBody>
      </p:sp>
    </p:spTree>
    <p:extLst>
      <p:ext uri="{BB962C8B-B14F-4D97-AF65-F5344CB8AC3E}">
        <p14:creationId xmlns:p14="http://schemas.microsoft.com/office/powerpoint/2010/main" val="38540022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Methods to assess body composition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Bioelectrical impedance analysis (BIA)</a:t>
            </a:r>
          </a:p>
          <a:p>
            <a:pPr marL="342900" indent="-342900" algn="l">
              <a:buFont typeface="Arial" panose="020B0604020202020204" pitchFamily="34" charset="0"/>
              <a:buChar char="•"/>
            </a:pPr>
            <a:r>
              <a:rPr lang="en-US" sz="2200" dirty="0">
                <a:solidFill>
                  <a:schemeClr val="tx1"/>
                </a:solidFill>
              </a:rPr>
              <a:t>Skinfold calipers and analysis </a:t>
            </a:r>
          </a:p>
          <a:p>
            <a:pPr marL="342900" indent="-342900" algn="l">
              <a:buFont typeface="Arial" panose="020B0604020202020204" pitchFamily="34" charset="0"/>
              <a:buChar char="•"/>
            </a:pPr>
            <a:r>
              <a:rPr lang="en-US" sz="2200" dirty="0">
                <a:solidFill>
                  <a:schemeClr val="tx1"/>
                </a:solidFill>
              </a:rPr>
              <a:t>Underwater weighing </a:t>
            </a:r>
          </a:p>
          <a:p>
            <a:pPr marL="342900" indent="-342900" algn="l">
              <a:buFont typeface="Arial" panose="020B0604020202020204" pitchFamily="34" charset="0"/>
              <a:buChar char="•"/>
            </a:pPr>
            <a:r>
              <a:rPr lang="en-US" sz="2200" dirty="0">
                <a:solidFill>
                  <a:schemeClr val="tx1"/>
                </a:solidFill>
              </a:rPr>
              <a:t>DEXA scan </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US" sz="2200" dirty="0">
                <a:solidFill>
                  <a:schemeClr val="tx1"/>
                </a:solidFill>
              </a:rPr>
              <a:t>BMI </a:t>
            </a:r>
          </a:p>
          <a:p>
            <a:pPr marL="342900" indent="-342900" algn="l">
              <a:buFont typeface="Arial" panose="020B0604020202020204" pitchFamily="34" charset="0"/>
              <a:buChar char="•"/>
            </a:pPr>
            <a:r>
              <a:rPr lang="en-US" sz="2200" dirty="0">
                <a:solidFill>
                  <a:schemeClr val="tx1"/>
                </a:solidFill>
              </a:rPr>
              <a:t>Waist circumference</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38657178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Accuracy of different assessments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Multiple variables can impact the reliability of information gathered, including:</a:t>
            </a:r>
          </a:p>
          <a:p>
            <a:pPr marL="342900" indent="-342900" algn="l">
              <a:buFont typeface="Arial" panose="020B0604020202020204" pitchFamily="34" charset="0"/>
              <a:buChar char="•"/>
            </a:pPr>
            <a:r>
              <a:rPr lang="en-US" sz="2200" dirty="0">
                <a:solidFill>
                  <a:schemeClr val="tx1"/>
                </a:solidFill>
              </a:rPr>
              <a:t>Time of day measurement is taken </a:t>
            </a:r>
          </a:p>
          <a:p>
            <a:pPr marL="342900" indent="-342900" algn="l">
              <a:buFont typeface="Arial" panose="020B0604020202020204" pitchFamily="34" charset="0"/>
              <a:buChar char="•"/>
            </a:pPr>
            <a:r>
              <a:rPr lang="en-US" sz="2200" dirty="0">
                <a:solidFill>
                  <a:schemeClr val="tx1"/>
                </a:solidFill>
              </a:rPr>
              <a:t>Competence of the person taking measurement (human error)</a:t>
            </a:r>
          </a:p>
          <a:p>
            <a:pPr marL="342900" indent="-342900" algn="l">
              <a:buFont typeface="Arial" panose="020B0604020202020204" pitchFamily="34" charset="0"/>
              <a:buChar char="•"/>
            </a:pPr>
            <a:r>
              <a:rPr lang="en-US" sz="2200" dirty="0">
                <a:solidFill>
                  <a:schemeClr val="tx1"/>
                </a:solidFill>
              </a:rPr>
              <a:t>Accuracy of calculations</a:t>
            </a:r>
          </a:p>
          <a:p>
            <a:pPr marL="342900" indent="-342900" algn="l">
              <a:buFont typeface="Arial" panose="020B0604020202020204" pitchFamily="34" charset="0"/>
              <a:buChar char="•"/>
            </a:pPr>
            <a:r>
              <a:rPr lang="en-US" sz="2200" dirty="0">
                <a:solidFill>
                  <a:schemeClr val="tx1"/>
                </a:solidFill>
              </a:rPr>
              <a:t>Quality of the equipment </a:t>
            </a:r>
          </a:p>
          <a:p>
            <a:pPr marL="342900" indent="-342900" algn="l">
              <a:buFont typeface="Arial" panose="020B0604020202020204" pitchFamily="34" charset="0"/>
              <a:buChar char="•"/>
            </a:pPr>
            <a:r>
              <a:rPr lang="en-US" sz="2200" dirty="0">
                <a:solidFill>
                  <a:schemeClr val="tx1"/>
                </a:solidFill>
              </a:rPr>
              <a:t>Calibration of equipment </a:t>
            </a:r>
          </a:p>
        </p:txBody>
      </p:sp>
    </p:spTree>
    <p:extLst>
      <p:ext uri="{BB962C8B-B14F-4D97-AF65-F5344CB8AC3E}">
        <p14:creationId xmlns:p14="http://schemas.microsoft.com/office/powerpoint/2010/main" val="40358435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Bioelectrical impedance analysis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BIA is commonly used in fitness settings for assessing body composition </a:t>
            </a:r>
          </a:p>
          <a:p>
            <a:pPr marL="342900" indent="-342900" algn="l">
              <a:buFont typeface="Arial" panose="020B0604020202020204" pitchFamily="34" charset="0"/>
              <a:buChar char="•"/>
            </a:pPr>
            <a:r>
              <a:rPr lang="en-US" sz="2200" dirty="0">
                <a:solidFill>
                  <a:schemeClr val="tx1"/>
                </a:solidFill>
              </a:rPr>
              <a:t>BIA measures the impedance (resistance) of electrical flow through body tissues and uses this to estimate the distribution of different components such as fat and lean tissue  </a:t>
            </a:r>
          </a:p>
          <a:p>
            <a:pPr marL="342900" indent="-342900" algn="l">
              <a:buFont typeface="Arial" panose="020B0604020202020204" pitchFamily="34" charset="0"/>
              <a:buChar char="•"/>
            </a:pPr>
            <a:r>
              <a:rPr lang="en-US" sz="2200" dirty="0">
                <a:solidFill>
                  <a:schemeClr val="tx1"/>
                </a:solidFill>
              </a:rPr>
              <a:t>BIA is convenient and non-evasive method of measuring body composition and tracking changes</a:t>
            </a:r>
          </a:p>
          <a:p>
            <a:pPr marL="342900" indent="-342900" algn="l">
              <a:buFont typeface="Arial" panose="020B0604020202020204" pitchFamily="34" charset="0"/>
              <a:buChar char="•"/>
            </a:pPr>
            <a:r>
              <a:rPr lang="en-US" sz="2200" dirty="0">
                <a:solidFill>
                  <a:schemeClr val="tx1"/>
                </a:solidFill>
              </a:rPr>
              <a:t>Hydration levels, food intake a skin temperature can affect the accuracy of the measurements</a:t>
            </a:r>
          </a:p>
        </p:txBody>
      </p:sp>
    </p:spTree>
    <p:extLst>
      <p:ext uri="{BB962C8B-B14F-4D97-AF65-F5344CB8AC3E}">
        <p14:creationId xmlns:p14="http://schemas.microsoft.com/office/powerpoint/2010/main" val="15854017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Skinfold calipers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6334189" cy="4218608"/>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Skinfold calipers are used to measure skinfold thickness to estimate subcutaneous fat </a:t>
            </a:r>
          </a:p>
          <a:p>
            <a:pPr marL="342900" indent="-342900" algn="l">
              <a:buFont typeface="Arial" panose="020B0604020202020204" pitchFamily="34" charset="0"/>
              <a:buChar char="•"/>
            </a:pPr>
            <a:r>
              <a:rPr lang="en-US" sz="2200" dirty="0">
                <a:solidFill>
                  <a:schemeClr val="tx1"/>
                </a:solidFill>
              </a:rPr>
              <a:t>Skinfold calipers are a cost-effective, ,mildly-invasive and portable method of estimating body fat </a:t>
            </a:r>
          </a:p>
          <a:p>
            <a:pPr marL="342900" indent="-342900" algn="l">
              <a:buFont typeface="Arial" panose="020B0604020202020204" pitchFamily="34" charset="0"/>
              <a:buChar char="•"/>
            </a:pPr>
            <a:r>
              <a:rPr lang="en-US" sz="2200" dirty="0">
                <a:solidFill>
                  <a:schemeClr val="tx1"/>
                </a:solidFill>
              </a:rPr>
              <a:t>There is a high level of skill required to take accurate measurements </a:t>
            </a:r>
          </a:p>
          <a:p>
            <a:pPr marL="342900" indent="-342900" algn="l">
              <a:buFont typeface="Arial" panose="020B0604020202020204" pitchFamily="34" charset="0"/>
              <a:buChar char="•"/>
            </a:pPr>
            <a:r>
              <a:rPr lang="en-US" sz="2200" dirty="0">
                <a:solidFill>
                  <a:schemeClr val="tx1"/>
                </a:solidFill>
              </a:rPr>
              <a:t>The accuracy of this method reduce with higher levels of body fat, therefore it is more suitable for athletes than the general population </a:t>
            </a:r>
          </a:p>
        </p:txBody>
      </p:sp>
      <p:pic>
        <p:nvPicPr>
          <p:cNvPr id="4" name="Picture 3">
            <a:extLst>
              <a:ext uri="{FF2B5EF4-FFF2-40B4-BE49-F238E27FC236}">
                <a16:creationId xmlns:a16="http://schemas.microsoft.com/office/drawing/2014/main" id="{C3FCFB46-3F2F-E704-6DE6-DE85C9000738}"/>
              </a:ext>
            </a:extLst>
          </p:cNvPr>
          <p:cNvPicPr>
            <a:picLocks noChangeAspect="1"/>
          </p:cNvPicPr>
          <p:nvPr/>
        </p:nvPicPr>
        <p:blipFill>
          <a:blip r:embed="rId2"/>
          <a:stretch>
            <a:fillRect/>
          </a:stretch>
        </p:blipFill>
        <p:spPr>
          <a:xfrm>
            <a:off x="7415785" y="2576278"/>
            <a:ext cx="4447032" cy="2831328"/>
          </a:xfrm>
          <a:prstGeom prst="rect">
            <a:avLst/>
          </a:prstGeom>
        </p:spPr>
      </p:pic>
    </p:spTree>
    <p:extLst>
      <p:ext uri="{BB962C8B-B14F-4D97-AF65-F5344CB8AC3E}">
        <p14:creationId xmlns:p14="http://schemas.microsoft.com/office/powerpoint/2010/main" val="42089310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Underwater weighing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Underwater weighing is considered one of the most accurate methods for assessing body composition</a:t>
            </a:r>
          </a:p>
          <a:p>
            <a:pPr marL="342900" indent="-342900" algn="l">
              <a:buFont typeface="Arial" panose="020B0604020202020204" pitchFamily="34" charset="0"/>
              <a:buChar char="•"/>
            </a:pPr>
            <a:r>
              <a:rPr lang="en-US" sz="2200" dirty="0">
                <a:solidFill>
                  <a:schemeClr val="tx1"/>
                </a:solidFill>
              </a:rPr>
              <a:t>It provides separate measures of fat and fat free mass</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US" sz="2200" dirty="0">
                <a:solidFill>
                  <a:schemeClr val="tx1"/>
                </a:solidFill>
              </a:rPr>
              <a:t>This equipment is typically found at sports and medical research facilities</a:t>
            </a:r>
          </a:p>
          <a:p>
            <a:pPr marL="342900" indent="-342900" algn="l">
              <a:buFont typeface="Arial" panose="020B0604020202020204" pitchFamily="34" charset="0"/>
              <a:buChar char="•"/>
            </a:pPr>
            <a:r>
              <a:rPr lang="en-US" sz="2200" dirty="0">
                <a:solidFill>
                  <a:schemeClr val="tx1"/>
                </a:solidFill>
              </a:rPr>
              <a:t>Not widely use as equipment is large and expensive, and the procedure itself is stressful  </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39722027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DEXA scan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Only available in healthcare settings </a:t>
            </a:r>
          </a:p>
          <a:p>
            <a:pPr marL="342900" indent="-342900" algn="l">
              <a:buFont typeface="Arial" panose="020B0604020202020204" pitchFamily="34" charset="0"/>
              <a:buChar char="•"/>
            </a:pPr>
            <a:r>
              <a:rPr lang="en-US" sz="2200" dirty="0">
                <a:solidFill>
                  <a:schemeClr val="tx1"/>
                </a:solidFill>
              </a:rPr>
              <a:t>Have replaced underwater weighing in scientific research </a:t>
            </a:r>
          </a:p>
          <a:p>
            <a:pPr marL="342900" indent="-342900" algn="l">
              <a:buFont typeface="Arial" panose="020B0604020202020204" pitchFamily="34" charset="0"/>
              <a:buChar char="•"/>
            </a:pPr>
            <a:r>
              <a:rPr lang="en-US" sz="2200" dirty="0">
                <a:solidFill>
                  <a:schemeClr val="tx1"/>
                </a:solidFill>
              </a:rPr>
              <a:t>High accuracy </a:t>
            </a:r>
          </a:p>
          <a:p>
            <a:pPr marL="342900" indent="-342900" algn="l">
              <a:buFont typeface="Arial" panose="020B0604020202020204" pitchFamily="34" charset="0"/>
              <a:buChar char="•"/>
            </a:pPr>
            <a:r>
              <a:rPr lang="en-US" sz="2200" dirty="0">
                <a:solidFill>
                  <a:schemeClr val="tx1"/>
                </a:solidFill>
              </a:rPr>
              <a:t>Due to expense, not commonly used in general population fitness </a:t>
            </a:r>
          </a:p>
        </p:txBody>
      </p:sp>
    </p:spTree>
    <p:extLst>
      <p:ext uri="{BB962C8B-B14F-4D97-AF65-F5344CB8AC3E}">
        <p14:creationId xmlns:p14="http://schemas.microsoft.com/office/powerpoint/2010/main" val="37837495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Body fat – normative data</a:t>
            </a:r>
          </a:p>
        </p:txBody>
      </p:sp>
      <p:graphicFrame>
        <p:nvGraphicFramePr>
          <p:cNvPr id="4" name="Content Placeholder 3">
            <a:extLst>
              <a:ext uri="{FF2B5EF4-FFF2-40B4-BE49-F238E27FC236}">
                <a16:creationId xmlns:a16="http://schemas.microsoft.com/office/drawing/2014/main" id="{96F35EAD-448E-9B2D-D17A-880CDA3ED9B1}"/>
              </a:ext>
            </a:extLst>
          </p:cNvPr>
          <p:cNvGraphicFramePr>
            <a:graphicFrameLocks noGrp="1"/>
          </p:cNvGraphicFramePr>
          <p:nvPr>
            <p:ph sz="quarter" idx="15"/>
            <p:extLst>
              <p:ext uri="{D42A27DB-BD31-4B8C-83A1-F6EECF244321}">
                <p14:modId xmlns:p14="http://schemas.microsoft.com/office/powerpoint/2010/main" val="4268691452"/>
              </p:ext>
            </p:extLst>
          </p:nvPr>
        </p:nvGraphicFramePr>
        <p:xfrm>
          <a:off x="712788" y="2090738"/>
          <a:ext cx="10783885" cy="1854200"/>
        </p:xfrm>
        <a:graphic>
          <a:graphicData uri="http://schemas.openxmlformats.org/drawingml/2006/table">
            <a:tbl>
              <a:tblPr firstRow="1" bandRow="1">
                <a:tableStyleId>{BC89EF96-8CEA-46FF-86C4-4CE0E7609802}</a:tableStyleId>
              </a:tblPr>
              <a:tblGrid>
                <a:gridCol w="1540555">
                  <a:extLst>
                    <a:ext uri="{9D8B030D-6E8A-4147-A177-3AD203B41FA5}">
                      <a16:colId xmlns:a16="http://schemas.microsoft.com/office/drawing/2014/main" val="1462252727"/>
                    </a:ext>
                  </a:extLst>
                </a:gridCol>
                <a:gridCol w="1540555">
                  <a:extLst>
                    <a:ext uri="{9D8B030D-6E8A-4147-A177-3AD203B41FA5}">
                      <a16:colId xmlns:a16="http://schemas.microsoft.com/office/drawing/2014/main" val="3784198513"/>
                    </a:ext>
                  </a:extLst>
                </a:gridCol>
                <a:gridCol w="1540555">
                  <a:extLst>
                    <a:ext uri="{9D8B030D-6E8A-4147-A177-3AD203B41FA5}">
                      <a16:colId xmlns:a16="http://schemas.microsoft.com/office/drawing/2014/main" val="2639260622"/>
                    </a:ext>
                  </a:extLst>
                </a:gridCol>
                <a:gridCol w="1540555">
                  <a:extLst>
                    <a:ext uri="{9D8B030D-6E8A-4147-A177-3AD203B41FA5}">
                      <a16:colId xmlns:a16="http://schemas.microsoft.com/office/drawing/2014/main" val="424635722"/>
                    </a:ext>
                  </a:extLst>
                </a:gridCol>
                <a:gridCol w="1540555">
                  <a:extLst>
                    <a:ext uri="{9D8B030D-6E8A-4147-A177-3AD203B41FA5}">
                      <a16:colId xmlns:a16="http://schemas.microsoft.com/office/drawing/2014/main" val="3604634393"/>
                    </a:ext>
                  </a:extLst>
                </a:gridCol>
                <a:gridCol w="1540555">
                  <a:extLst>
                    <a:ext uri="{9D8B030D-6E8A-4147-A177-3AD203B41FA5}">
                      <a16:colId xmlns:a16="http://schemas.microsoft.com/office/drawing/2014/main" val="195172878"/>
                    </a:ext>
                  </a:extLst>
                </a:gridCol>
                <a:gridCol w="1540555">
                  <a:extLst>
                    <a:ext uri="{9D8B030D-6E8A-4147-A177-3AD203B41FA5}">
                      <a16:colId xmlns:a16="http://schemas.microsoft.com/office/drawing/2014/main" val="2392137895"/>
                    </a:ext>
                  </a:extLst>
                </a:gridCol>
              </a:tblGrid>
              <a:tr h="370840">
                <a:tc rowSpan="2">
                  <a:txBody>
                    <a:bodyPr/>
                    <a:lstStyle/>
                    <a:p>
                      <a:pPr algn="l"/>
                      <a:r>
                        <a:rPr lang="en-US" dirty="0"/>
                        <a:t>Gender</a:t>
                      </a:r>
                    </a:p>
                  </a:txBody>
                  <a:tcPr/>
                </a:tc>
                <a:tc gridSpan="6">
                  <a:txBody>
                    <a:bodyPr/>
                    <a:lstStyle/>
                    <a:p>
                      <a:pPr algn="ctr"/>
                      <a:r>
                        <a:rPr lang="en-US" dirty="0"/>
                        <a:t>Age (year)</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44249156"/>
                  </a:ext>
                </a:extLst>
              </a:tr>
              <a:tr h="370840">
                <a:tc vMerge="1">
                  <a:txBody>
                    <a:bodyPr/>
                    <a:lstStyle/>
                    <a:p>
                      <a:endParaRPr lang="en-US" dirty="0"/>
                    </a:p>
                  </a:txBody>
                  <a:tcPr/>
                </a:tc>
                <a:tc>
                  <a:txBody>
                    <a:bodyPr/>
                    <a:lstStyle/>
                    <a:p>
                      <a:r>
                        <a:rPr lang="en-US" dirty="0"/>
                        <a:t>Essential </a:t>
                      </a:r>
                    </a:p>
                  </a:txBody>
                  <a:tcPr/>
                </a:tc>
                <a:tc>
                  <a:txBody>
                    <a:bodyPr/>
                    <a:lstStyle/>
                    <a:p>
                      <a:r>
                        <a:rPr lang="en-US" dirty="0"/>
                        <a:t>Minimal </a:t>
                      </a:r>
                    </a:p>
                  </a:txBody>
                  <a:tcPr/>
                </a:tc>
                <a:tc>
                  <a:txBody>
                    <a:bodyPr/>
                    <a:lstStyle/>
                    <a:p>
                      <a:r>
                        <a:rPr lang="en-US" dirty="0"/>
                        <a:t>Athletic</a:t>
                      </a:r>
                    </a:p>
                  </a:txBody>
                  <a:tcPr/>
                </a:tc>
                <a:tc>
                  <a:txBody>
                    <a:bodyPr/>
                    <a:lstStyle/>
                    <a:p>
                      <a:r>
                        <a:rPr lang="en-US" dirty="0"/>
                        <a:t>&lt;34 years </a:t>
                      </a:r>
                    </a:p>
                  </a:txBody>
                  <a:tcPr/>
                </a:tc>
                <a:tc>
                  <a:txBody>
                    <a:bodyPr/>
                    <a:lstStyle/>
                    <a:p>
                      <a:r>
                        <a:rPr lang="en-US" dirty="0"/>
                        <a:t>35-55 years</a:t>
                      </a:r>
                    </a:p>
                  </a:txBody>
                  <a:tcPr/>
                </a:tc>
                <a:tc>
                  <a:txBody>
                    <a:bodyPr/>
                    <a:lstStyle/>
                    <a:p>
                      <a:r>
                        <a:rPr lang="en-US" dirty="0"/>
                        <a:t>&gt;56 years</a:t>
                      </a:r>
                    </a:p>
                  </a:txBody>
                  <a:tcPr/>
                </a:tc>
                <a:extLst>
                  <a:ext uri="{0D108BD9-81ED-4DB2-BD59-A6C34878D82A}">
                    <a16:rowId xmlns:a16="http://schemas.microsoft.com/office/drawing/2014/main" val="1199164682"/>
                  </a:ext>
                </a:extLst>
              </a:tr>
              <a:tr h="370840">
                <a:tc>
                  <a:txBody>
                    <a:bodyPr/>
                    <a:lstStyle/>
                    <a:p>
                      <a:r>
                        <a:rPr lang="en-US" dirty="0"/>
                        <a:t>Male</a:t>
                      </a:r>
                    </a:p>
                  </a:txBody>
                  <a:tcPr/>
                </a:tc>
                <a:tc>
                  <a:txBody>
                    <a:bodyPr/>
                    <a:lstStyle/>
                    <a:p>
                      <a:r>
                        <a:rPr lang="en-US" dirty="0"/>
                        <a:t>3-5</a:t>
                      </a:r>
                    </a:p>
                  </a:txBody>
                  <a:tcPr/>
                </a:tc>
                <a:tc>
                  <a:txBody>
                    <a:bodyPr/>
                    <a:lstStyle/>
                    <a:p>
                      <a:r>
                        <a:rPr lang="en-US" dirty="0"/>
                        <a:t>5 </a:t>
                      </a:r>
                    </a:p>
                  </a:txBody>
                  <a:tcPr/>
                </a:tc>
                <a:tc>
                  <a:txBody>
                    <a:bodyPr/>
                    <a:lstStyle/>
                    <a:p>
                      <a:r>
                        <a:rPr lang="en-US" dirty="0"/>
                        <a:t>5-13</a:t>
                      </a:r>
                    </a:p>
                  </a:txBody>
                  <a:tcPr/>
                </a:tc>
                <a:tc>
                  <a:txBody>
                    <a:bodyPr/>
                    <a:lstStyle/>
                    <a:p>
                      <a:r>
                        <a:rPr lang="en-US" dirty="0"/>
                        <a:t>8-22</a:t>
                      </a:r>
                    </a:p>
                  </a:txBody>
                  <a:tcPr/>
                </a:tc>
                <a:tc>
                  <a:txBody>
                    <a:bodyPr/>
                    <a:lstStyle/>
                    <a:p>
                      <a:r>
                        <a:rPr lang="en-US" dirty="0"/>
                        <a:t>10-25</a:t>
                      </a:r>
                    </a:p>
                  </a:txBody>
                  <a:tcPr/>
                </a:tc>
                <a:tc>
                  <a:txBody>
                    <a:bodyPr/>
                    <a:lstStyle/>
                    <a:p>
                      <a:r>
                        <a:rPr lang="en-US" dirty="0"/>
                        <a:t>10-25</a:t>
                      </a:r>
                    </a:p>
                  </a:txBody>
                  <a:tcPr/>
                </a:tc>
                <a:extLst>
                  <a:ext uri="{0D108BD9-81ED-4DB2-BD59-A6C34878D82A}">
                    <a16:rowId xmlns:a16="http://schemas.microsoft.com/office/drawing/2014/main" val="882678534"/>
                  </a:ext>
                </a:extLst>
              </a:tr>
              <a:tr h="370840">
                <a:tc>
                  <a:txBody>
                    <a:bodyPr/>
                    <a:lstStyle/>
                    <a:p>
                      <a:r>
                        <a:rPr lang="en-US" dirty="0"/>
                        <a:t>Female</a:t>
                      </a:r>
                    </a:p>
                  </a:txBody>
                  <a:tcPr/>
                </a:tc>
                <a:tc>
                  <a:txBody>
                    <a:bodyPr/>
                    <a:lstStyle/>
                    <a:p>
                      <a:r>
                        <a:rPr lang="en-US" dirty="0"/>
                        <a:t>8-12</a:t>
                      </a:r>
                    </a:p>
                  </a:txBody>
                  <a:tcPr/>
                </a:tc>
                <a:tc>
                  <a:txBody>
                    <a:bodyPr/>
                    <a:lstStyle/>
                    <a:p>
                      <a:r>
                        <a:rPr lang="en-US" dirty="0"/>
                        <a:t>8-12</a:t>
                      </a:r>
                    </a:p>
                  </a:txBody>
                  <a:tcPr/>
                </a:tc>
                <a:tc>
                  <a:txBody>
                    <a:bodyPr/>
                    <a:lstStyle/>
                    <a:p>
                      <a:r>
                        <a:rPr lang="en-US" dirty="0"/>
                        <a:t>12-22</a:t>
                      </a:r>
                    </a:p>
                  </a:txBody>
                  <a:tcPr/>
                </a:tc>
                <a:tc>
                  <a:txBody>
                    <a:bodyPr/>
                    <a:lstStyle/>
                    <a:p>
                      <a:r>
                        <a:rPr lang="en-US" dirty="0"/>
                        <a:t>20-35</a:t>
                      </a:r>
                    </a:p>
                  </a:txBody>
                  <a:tcPr/>
                </a:tc>
                <a:tc>
                  <a:txBody>
                    <a:bodyPr/>
                    <a:lstStyle/>
                    <a:p>
                      <a:r>
                        <a:rPr lang="en-US" dirty="0"/>
                        <a:t>23-38</a:t>
                      </a:r>
                    </a:p>
                  </a:txBody>
                  <a:tcPr/>
                </a:tc>
                <a:tc>
                  <a:txBody>
                    <a:bodyPr/>
                    <a:lstStyle/>
                    <a:p>
                      <a:r>
                        <a:rPr lang="en-US" dirty="0"/>
                        <a:t>25-38</a:t>
                      </a:r>
                    </a:p>
                  </a:txBody>
                  <a:tcPr/>
                </a:tc>
                <a:extLst>
                  <a:ext uri="{0D108BD9-81ED-4DB2-BD59-A6C34878D82A}">
                    <a16:rowId xmlns:a16="http://schemas.microsoft.com/office/drawing/2014/main" val="1156746282"/>
                  </a:ext>
                </a:extLst>
              </a:tr>
              <a:tr h="370840">
                <a:tc gridSpan="7">
                  <a:txBody>
                    <a:bodyPr/>
                    <a:lstStyle/>
                    <a:p>
                      <a:pPr algn="r"/>
                      <a:r>
                        <a:rPr lang="en-US" dirty="0"/>
                        <a:t>(ACSM 2014)</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850327385"/>
                  </a:ext>
                </a:extLst>
              </a:tr>
            </a:tbl>
          </a:graphicData>
        </a:graphic>
      </p:graphicFrame>
    </p:spTree>
    <p:extLst>
      <p:ext uri="{BB962C8B-B14F-4D97-AF65-F5344CB8AC3E}">
        <p14:creationId xmlns:p14="http://schemas.microsoft.com/office/powerpoint/2010/main" val="10488946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BMI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Used to identify if someone is within a suitable weight range </a:t>
            </a:r>
          </a:p>
          <a:p>
            <a:pPr marL="342900" indent="-342900" algn="l">
              <a:buFont typeface="Arial" panose="020B0604020202020204" pitchFamily="34" charset="0"/>
              <a:buChar char="•"/>
            </a:pPr>
            <a:r>
              <a:rPr lang="en-US" sz="2200" dirty="0">
                <a:solidFill>
                  <a:schemeClr val="tx1"/>
                </a:solidFill>
              </a:rPr>
              <a:t>Originally intended to assess population health, not individuals </a:t>
            </a:r>
          </a:p>
          <a:p>
            <a:pPr marL="342900" indent="-342900" algn="l">
              <a:buFont typeface="Arial" panose="020B0604020202020204" pitchFamily="34" charset="0"/>
              <a:buChar char="•"/>
            </a:pPr>
            <a:r>
              <a:rPr lang="en-US" sz="2200" dirty="0">
                <a:solidFill>
                  <a:schemeClr val="tx1"/>
                </a:solidFill>
              </a:rPr>
              <a:t>Does not account for body composition </a:t>
            </a:r>
          </a:p>
        </p:txBody>
      </p:sp>
    </p:spTree>
    <p:extLst>
      <p:ext uri="{BB962C8B-B14F-4D97-AF65-F5344CB8AC3E}">
        <p14:creationId xmlns:p14="http://schemas.microsoft.com/office/powerpoint/2010/main" val="14904695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a:xfrm>
            <a:off x="701749" y="900249"/>
            <a:ext cx="8285497" cy="790327"/>
          </a:xfrm>
        </p:spPr>
        <p:txBody>
          <a:bodyPr>
            <a:normAutofit/>
          </a:bodyPr>
          <a:lstStyle/>
          <a:p>
            <a:r>
              <a:rPr lang="en-US" dirty="0"/>
              <a:t>BMI- normative data  </a:t>
            </a:r>
          </a:p>
        </p:txBody>
      </p:sp>
      <p:graphicFrame>
        <p:nvGraphicFramePr>
          <p:cNvPr id="4" name="Content Placeholder 3">
            <a:extLst>
              <a:ext uri="{FF2B5EF4-FFF2-40B4-BE49-F238E27FC236}">
                <a16:creationId xmlns:a16="http://schemas.microsoft.com/office/drawing/2014/main" id="{1AF6AFE5-F503-8DFC-6119-DF80B6567EAF}"/>
              </a:ext>
            </a:extLst>
          </p:cNvPr>
          <p:cNvGraphicFramePr>
            <a:graphicFrameLocks noGrp="1"/>
          </p:cNvGraphicFramePr>
          <p:nvPr>
            <p:ph sz="quarter" idx="15"/>
            <p:extLst>
              <p:ext uri="{D42A27DB-BD31-4B8C-83A1-F6EECF244321}">
                <p14:modId xmlns:p14="http://schemas.microsoft.com/office/powerpoint/2010/main" val="2421402781"/>
              </p:ext>
            </p:extLst>
          </p:nvPr>
        </p:nvGraphicFramePr>
        <p:xfrm>
          <a:off x="1692828" y="2305871"/>
          <a:ext cx="8823804" cy="3787103"/>
        </p:xfrm>
        <a:graphic>
          <a:graphicData uri="http://schemas.openxmlformats.org/drawingml/2006/table">
            <a:tbl>
              <a:tblPr firstRow="1" firstCol="1" bandRow="1">
                <a:tableStyleId>{BC89EF96-8CEA-46FF-86C4-4CE0E7609802}</a:tableStyleId>
              </a:tblPr>
              <a:tblGrid>
                <a:gridCol w="3119677">
                  <a:extLst>
                    <a:ext uri="{9D8B030D-6E8A-4147-A177-3AD203B41FA5}">
                      <a16:colId xmlns:a16="http://schemas.microsoft.com/office/drawing/2014/main" val="567289141"/>
                    </a:ext>
                  </a:extLst>
                </a:gridCol>
                <a:gridCol w="5704127">
                  <a:extLst>
                    <a:ext uri="{9D8B030D-6E8A-4147-A177-3AD203B41FA5}">
                      <a16:colId xmlns:a16="http://schemas.microsoft.com/office/drawing/2014/main" val="838327760"/>
                    </a:ext>
                  </a:extLst>
                </a:gridCol>
              </a:tblGrid>
              <a:tr h="641749">
                <a:tc>
                  <a:txBody>
                    <a:bodyPr/>
                    <a:lstStyle/>
                    <a:p>
                      <a:pPr>
                        <a:lnSpc>
                          <a:spcPct val="115000"/>
                        </a:lnSpc>
                        <a:spcBef>
                          <a:spcPts val="600"/>
                        </a:spcBef>
                        <a:spcAft>
                          <a:spcPts val="600"/>
                        </a:spcAft>
                      </a:pPr>
                      <a:r>
                        <a:rPr lang="en-GB" sz="3300" dirty="0">
                          <a:effectLst/>
                        </a:rPr>
                        <a:t>Classification</a:t>
                      </a:r>
                      <a:endParaRPr lang="en-GB" sz="33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8595" marR="188595" marT="0" marB="0"/>
                </a:tc>
                <a:tc>
                  <a:txBody>
                    <a:bodyPr/>
                    <a:lstStyle/>
                    <a:p>
                      <a:pPr>
                        <a:lnSpc>
                          <a:spcPct val="115000"/>
                        </a:lnSpc>
                        <a:spcBef>
                          <a:spcPts val="600"/>
                        </a:spcBef>
                        <a:spcAft>
                          <a:spcPts val="600"/>
                        </a:spcAft>
                      </a:pPr>
                      <a:r>
                        <a:rPr lang="en-GB" sz="3300" dirty="0">
                          <a:effectLst/>
                        </a:rPr>
                        <a:t>BMI</a:t>
                      </a:r>
                      <a:endParaRPr lang="en-GB" sz="33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8595" marR="188595" marT="0" marB="0"/>
                </a:tc>
                <a:extLst>
                  <a:ext uri="{0D108BD9-81ED-4DB2-BD59-A6C34878D82A}">
                    <a16:rowId xmlns:a16="http://schemas.microsoft.com/office/drawing/2014/main" val="3849916753"/>
                  </a:ext>
                </a:extLst>
              </a:tr>
              <a:tr h="641749">
                <a:tc>
                  <a:txBody>
                    <a:bodyPr/>
                    <a:lstStyle/>
                    <a:p>
                      <a:pPr>
                        <a:lnSpc>
                          <a:spcPct val="115000"/>
                        </a:lnSpc>
                        <a:spcBef>
                          <a:spcPts val="600"/>
                        </a:spcBef>
                        <a:spcAft>
                          <a:spcPts val="800"/>
                        </a:spcAft>
                      </a:pPr>
                      <a:r>
                        <a:rPr lang="en-GB" sz="3300" b="0" dirty="0">
                          <a:effectLst/>
                        </a:rPr>
                        <a:t>Overweight</a:t>
                      </a:r>
                      <a:endParaRPr lang="en-GB" sz="3000" b="0" dirty="0">
                        <a:effectLst/>
                        <a:latin typeface="Calibri" panose="020F0502020204030204" pitchFamily="34" charset="0"/>
                        <a:ea typeface="Calibri" panose="020F0502020204030204" pitchFamily="34" charset="0"/>
                        <a:cs typeface="Times New Roman" panose="02020603050405020304" pitchFamily="18" charset="0"/>
                      </a:endParaRPr>
                    </a:p>
                  </a:txBody>
                  <a:tcPr marL="188595" marR="188595" marT="0" marB="0"/>
                </a:tc>
                <a:tc>
                  <a:txBody>
                    <a:bodyPr/>
                    <a:lstStyle/>
                    <a:p>
                      <a:pPr>
                        <a:lnSpc>
                          <a:spcPct val="115000"/>
                        </a:lnSpc>
                        <a:spcBef>
                          <a:spcPts val="600"/>
                        </a:spcBef>
                        <a:spcAft>
                          <a:spcPts val="800"/>
                        </a:spcAft>
                      </a:pPr>
                      <a:r>
                        <a:rPr lang="en-GB" sz="3300" dirty="0">
                          <a:effectLst/>
                        </a:rPr>
                        <a:t>25–29.9 kg/m</a:t>
                      </a:r>
                      <a:r>
                        <a:rPr lang="en-GB" sz="3300" baseline="30000" dirty="0">
                          <a:effectLst/>
                        </a:rPr>
                        <a:t>2</a:t>
                      </a:r>
                      <a:endParaRPr lang="en-GB" sz="3000" dirty="0">
                        <a:effectLst/>
                        <a:latin typeface="Calibri" panose="020F0502020204030204" pitchFamily="34" charset="0"/>
                        <a:ea typeface="Calibri" panose="020F0502020204030204" pitchFamily="34" charset="0"/>
                        <a:cs typeface="Times New Roman" panose="02020603050405020304" pitchFamily="18" charset="0"/>
                      </a:endParaRPr>
                    </a:p>
                  </a:txBody>
                  <a:tcPr marL="188595" marR="188595" marT="0" marB="0"/>
                </a:tc>
                <a:extLst>
                  <a:ext uri="{0D108BD9-81ED-4DB2-BD59-A6C34878D82A}">
                    <a16:rowId xmlns:a16="http://schemas.microsoft.com/office/drawing/2014/main" val="1641574241"/>
                  </a:ext>
                </a:extLst>
              </a:tr>
              <a:tr h="641749">
                <a:tc>
                  <a:txBody>
                    <a:bodyPr/>
                    <a:lstStyle/>
                    <a:p>
                      <a:pPr>
                        <a:lnSpc>
                          <a:spcPct val="115000"/>
                        </a:lnSpc>
                        <a:spcBef>
                          <a:spcPts val="600"/>
                        </a:spcBef>
                        <a:spcAft>
                          <a:spcPts val="800"/>
                        </a:spcAft>
                      </a:pPr>
                      <a:r>
                        <a:rPr lang="en-GB" sz="3300" b="0" dirty="0">
                          <a:effectLst/>
                        </a:rPr>
                        <a:t>Obesity l</a:t>
                      </a:r>
                      <a:endParaRPr lang="en-GB" sz="3000" b="0" dirty="0">
                        <a:effectLst/>
                        <a:latin typeface="Calibri" panose="020F0502020204030204" pitchFamily="34" charset="0"/>
                        <a:ea typeface="Calibri" panose="020F0502020204030204" pitchFamily="34" charset="0"/>
                        <a:cs typeface="Times New Roman" panose="02020603050405020304" pitchFamily="18" charset="0"/>
                      </a:endParaRPr>
                    </a:p>
                  </a:txBody>
                  <a:tcPr marL="188595" marR="188595" marT="0" marB="0"/>
                </a:tc>
                <a:tc>
                  <a:txBody>
                    <a:bodyPr/>
                    <a:lstStyle/>
                    <a:p>
                      <a:pPr>
                        <a:lnSpc>
                          <a:spcPct val="115000"/>
                        </a:lnSpc>
                        <a:spcBef>
                          <a:spcPts val="600"/>
                        </a:spcBef>
                        <a:spcAft>
                          <a:spcPts val="800"/>
                        </a:spcAft>
                      </a:pPr>
                      <a:r>
                        <a:rPr lang="en-GB" sz="3300" dirty="0">
                          <a:effectLst/>
                        </a:rPr>
                        <a:t>30–34.9 kg/m</a:t>
                      </a:r>
                      <a:r>
                        <a:rPr lang="en-GB" sz="3300" baseline="30000" dirty="0">
                          <a:effectLst/>
                        </a:rPr>
                        <a:t>2</a:t>
                      </a:r>
                      <a:endParaRPr lang="en-GB" sz="3000" dirty="0">
                        <a:effectLst/>
                        <a:latin typeface="Calibri" panose="020F0502020204030204" pitchFamily="34" charset="0"/>
                        <a:ea typeface="Calibri" panose="020F0502020204030204" pitchFamily="34" charset="0"/>
                        <a:cs typeface="Times New Roman" panose="02020603050405020304" pitchFamily="18" charset="0"/>
                      </a:endParaRPr>
                    </a:p>
                  </a:txBody>
                  <a:tcPr marL="188595" marR="188595" marT="0" marB="0"/>
                </a:tc>
                <a:extLst>
                  <a:ext uri="{0D108BD9-81ED-4DB2-BD59-A6C34878D82A}">
                    <a16:rowId xmlns:a16="http://schemas.microsoft.com/office/drawing/2014/main" val="767888652"/>
                  </a:ext>
                </a:extLst>
              </a:tr>
              <a:tr h="641749">
                <a:tc>
                  <a:txBody>
                    <a:bodyPr/>
                    <a:lstStyle/>
                    <a:p>
                      <a:pPr>
                        <a:lnSpc>
                          <a:spcPct val="115000"/>
                        </a:lnSpc>
                        <a:spcBef>
                          <a:spcPts val="600"/>
                        </a:spcBef>
                        <a:spcAft>
                          <a:spcPts val="800"/>
                        </a:spcAft>
                      </a:pPr>
                      <a:r>
                        <a:rPr lang="en-GB" sz="3300" b="0" dirty="0">
                          <a:effectLst/>
                        </a:rPr>
                        <a:t>Obesity ll</a:t>
                      </a:r>
                      <a:endParaRPr lang="en-GB" sz="3000" b="0" dirty="0">
                        <a:effectLst/>
                        <a:latin typeface="Calibri" panose="020F0502020204030204" pitchFamily="34" charset="0"/>
                        <a:ea typeface="Calibri" panose="020F0502020204030204" pitchFamily="34" charset="0"/>
                        <a:cs typeface="Times New Roman" panose="02020603050405020304" pitchFamily="18" charset="0"/>
                      </a:endParaRPr>
                    </a:p>
                  </a:txBody>
                  <a:tcPr marL="188595" marR="188595" marT="0" marB="0"/>
                </a:tc>
                <a:tc>
                  <a:txBody>
                    <a:bodyPr/>
                    <a:lstStyle/>
                    <a:p>
                      <a:pPr>
                        <a:lnSpc>
                          <a:spcPct val="115000"/>
                        </a:lnSpc>
                        <a:spcBef>
                          <a:spcPts val="600"/>
                        </a:spcBef>
                        <a:spcAft>
                          <a:spcPts val="800"/>
                        </a:spcAft>
                      </a:pPr>
                      <a:r>
                        <a:rPr lang="en-GB" sz="3300" dirty="0">
                          <a:effectLst/>
                        </a:rPr>
                        <a:t>35–39.9 kg/m</a:t>
                      </a:r>
                      <a:r>
                        <a:rPr lang="en-GB" sz="3300" baseline="30000" dirty="0">
                          <a:effectLst/>
                        </a:rPr>
                        <a:t>2</a:t>
                      </a:r>
                      <a:endParaRPr lang="en-GB" sz="3000" dirty="0">
                        <a:effectLst/>
                        <a:latin typeface="Calibri" panose="020F0502020204030204" pitchFamily="34" charset="0"/>
                        <a:ea typeface="Calibri" panose="020F0502020204030204" pitchFamily="34" charset="0"/>
                        <a:cs typeface="Times New Roman" panose="02020603050405020304" pitchFamily="18" charset="0"/>
                      </a:endParaRPr>
                    </a:p>
                  </a:txBody>
                  <a:tcPr marL="188595" marR="188595" marT="0" marB="0"/>
                </a:tc>
                <a:extLst>
                  <a:ext uri="{0D108BD9-81ED-4DB2-BD59-A6C34878D82A}">
                    <a16:rowId xmlns:a16="http://schemas.microsoft.com/office/drawing/2014/main" val="406925729"/>
                  </a:ext>
                </a:extLst>
              </a:tr>
              <a:tr h="1220107">
                <a:tc>
                  <a:txBody>
                    <a:bodyPr/>
                    <a:lstStyle/>
                    <a:p>
                      <a:pPr>
                        <a:lnSpc>
                          <a:spcPct val="115000"/>
                        </a:lnSpc>
                        <a:spcBef>
                          <a:spcPts val="600"/>
                        </a:spcBef>
                        <a:spcAft>
                          <a:spcPts val="800"/>
                        </a:spcAft>
                      </a:pPr>
                      <a:r>
                        <a:rPr lang="en-GB" sz="3300" b="0" dirty="0">
                          <a:effectLst/>
                        </a:rPr>
                        <a:t>Obesity lll</a:t>
                      </a:r>
                      <a:endParaRPr lang="en-GB" sz="3000" b="0" dirty="0">
                        <a:effectLst/>
                        <a:latin typeface="Calibri" panose="020F0502020204030204" pitchFamily="34" charset="0"/>
                        <a:ea typeface="Calibri" panose="020F0502020204030204" pitchFamily="34" charset="0"/>
                        <a:cs typeface="Times New Roman" panose="02020603050405020304" pitchFamily="18" charset="0"/>
                      </a:endParaRPr>
                    </a:p>
                  </a:txBody>
                  <a:tcPr marL="188595" marR="188595" marT="0" marB="0"/>
                </a:tc>
                <a:tc>
                  <a:txBody>
                    <a:bodyPr/>
                    <a:lstStyle/>
                    <a:p>
                      <a:pPr>
                        <a:lnSpc>
                          <a:spcPct val="115000"/>
                        </a:lnSpc>
                        <a:spcBef>
                          <a:spcPts val="600"/>
                        </a:spcBef>
                        <a:spcAft>
                          <a:spcPts val="800"/>
                        </a:spcAft>
                      </a:pPr>
                      <a:r>
                        <a:rPr lang="en-GB" sz="3300" dirty="0">
                          <a:effectLst/>
                        </a:rPr>
                        <a:t>Greater than or equal to 40 kg/m</a:t>
                      </a:r>
                      <a:r>
                        <a:rPr lang="en-GB" sz="3300" baseline="30000" dirty="0">
                          <a:effectLst/>
                        </a:rPr>
                        <a:t>2</a:t>
                      </a:r>
                      <a:endParaRPr lang="en-GB" sz="3000" dirty="0">
                        <a:effectLst/>
                        <a:latin typeface="Calibri" panose="020F0502020204030204" pitchFamily="34" charset="0"/>
                        <a:ea typeface="Calibri" panose="020F0502020204030204" pitchFamily="34" charset="0"/>
                        <a:cs typeface="Times New Roman" panose="02020603050405020304" pitchFamily="18" charset="0"/>
                      </a:endParaRPr>
                    </a:p>
                  </a:txBody>
                  <a:tcPr marL="188595" marR="188595" marT="0" marB="0"/>
                </a:tc>
                <a:extLst>
                  <a:ext uri="{0D108BD9-81ED-4DB2-BD59-A6C34878D82A}">
                    <a16:rowId xmlns:a16="http://schemas.microsoft.com/office/drawing/2014/main" val="2989162051"/>
                  </a:ext>
                </a:extLst>
              </a:tr>
            </a:tbl>
          </a:graphicData>
        </a:graphic>
      </p:graphicFrame>
    </p:spTree>
    <p:custDataLst>
      <p:tags r:id="rId1"/>
    </p:custDataLst>
    <p:extLst>
      <p:ext uri="{BB962C8B-B14F-4D97-AF65-F5344CB8AC3E}">
        <p14:creationId xmlns:p14="http://schemas.microsoft.com/office/powerpoint/2010/main" val="22563539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Waist circumference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The National Institute for Health and Care Excellence (NICE) guidance is to keep waist measurement to less that half our height measurement</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US" sz="2200" dirty="0">
                <a:solidFill>
                  <a:schemeClr val="tx1"/>
                </a:solidFill>
              </a:rPr>
              <a:t>Guidance from ACSM (2018) recommended: </a:t>
            </a:r>
          </a:p>
          <a:p>
            <a:pPr marL="1085850" lvl="1" indent="-342900">
              <a:buFont typeface="Arial" panose="020B0604020202020204" pitchFamily="34" charset="0"/>
              <a:buChar char="•"/>
            </a:pPr>
            <a:r>
              <a:rPr lang="en-US" sz="2200" dirty="0">
                <a:solidFill>
                  <a:schemeClr val="tx1"/>
                </a:solidFill>
              </a:rPr>
              <a:t>Men &lt; 102cm </a:t>
            </a:r>
          </a:p>
          <a:p>
            <a:pPr marL="1085850" lvl="1" indent="-342900">
              <a:buFont typeface="Arial" panose="020B0604020202020204" pitchFamily="34" charset="0"/>
              <a:buChar char="•"/>
            </a:pPr>
            <a:r>
              <a:rPr lang="en-US" sz="2200" dirty="0"/>
              <a:t>Women &lt;88cm</a:t>
            </a:r>
            <a:endParaRPr lang="en-US" sz="2200" dirty="0">
              <a:solidFill>
                <a:schemeClr val="tx1"/>
              </a:solidFill>
            </a:endParaRPr>
          </a:p>
        </p:txBody>
      </p:sp>
    </p:spTree>
    <p:extLst>
      <p:ext uri="{BB962C8B-B14F-4D97-AF65-F5344CB8AC3E}">
        <p14:creationId xmlns:p14="http://schemas.microsoft.com/office/powerpoint/2010/main" val="40608889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Communicating results with clients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lvl="0" algn="l">
              <a:lnSpc>
                <a:spcPct val="115000"/>
              </a:lnSpc>
              <a:spcBef>
                <a:spcPts val="600"/>
              </a:spcBef>
              <a:spcAft>
                <a:spcPts val="600"/>
              </a:spcAft>
            </a:pPr>
            <a:r>
              <a:rPr lang="en-GB" sz="2200" dirty="0">
                <a:solidFill>
                  <a:schemeClr val="tx1"/>
                </a:solidFill>
                <a:latin typeface="Arial" panose="020B0604020202020204" pitchFamily="34" charset="0"/>
                <a:ea typeface="Calibri" panose="020F0502020204030204" pitchFamily="34" charset="0"/>
                <a:cs typeface="Times New Roman" panose="02020603050405020304" pitchFamily="18" charset="0"/>
              </a:rPr>
              <a:t>It is important to employ sensitivity and diplomacy when communicating about eating behaviours and body composition to client. Make sure you:</a:t>
            </a:r>
            <a:endParaRPr lang="en-GB" sz="2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l">
              <a:lnSpc>
                <a:spcPct val="115000"/>
              </a:lnSpc>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support all analysis with data from recognised charts, where available </a:t>
            </a:r>
          </a:p>
          <a:p>
            <a:pPr marL="342900" lvl="0" indent="-342900" algn="l">
              <a:lnSpc>
                <a:spcPct val="115000"/>
              </a:lnSpc>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ensure privacy with just the client in earshot of any assessment results</a:t>
            </a:r>
          </a:p>
          <a:p>
            <a:pPr marL="342900" lvl="0" indent="-342900" algn="l">
              <a:lnSpc>
                <a:spcPct val="115000"/>
              </a:lnSpc>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prepare an action plan for positive changes where necessary</a:t>
            </a:r>
          </a:p>
          <a:p>
            <a:pPr marL="342900" lvl="0" indent="-342900" algn="l">
              <a:lnSpc>
                <a:spcPct val="115000"/>
              </a:lnSpc>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allow sufficient time for understanding and questioning by the client</a:t>
            </a:r>
          </a:p>
          <a:p>
            <a:pPr marL="342900" lvl="0" indent="-342900" algn="l">
              <a:lnSpc>
                <a:spcPct val="115000"/>
              </a:lnSpc>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provide no personal judgement – focus only on facts.</a:t>
            </a:r>
          </a:p>
          <a:p>
            <a:pPr algn="l"/>
            <a:r>
              <a:rPr lang="en-US" sz="2200" dirty="0">
                <a:solidFill>
                  <a:schemeClr val="tx1"/>
                </a:solidFill>
              </a:rPr>
              <a:t> </a:t>
            </a:r>
          </a:p>
        </p:txBody>
      </p:sp>
    </p:spTree>
    <p:extLst>
      <p:ext uri="{BB962C8B-B14F-4D97-AF65-F5344CB8AC3E}">
        <p14:creationId xmlns:p14="http://schemas.microsoft.com/office/powerpoint/2010/main" val="29345460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285750" indent="-285750" algn="l">
              <a:buFont typeface="Arial" panose="020B0604020202020204" pitchFamily="34" charset="0"/>
              <a:buChar char="•"/>
            </a:pPr>
            <a:r>
              <a:rPr lang="en-US" sz="2200" dirty="0">
                <a:solidFill>
                  <a:schemeClr val="tx1"/>
                </a:solidFill>
              </a:rPr>
              <a:t>Identify different methods of collecting nutritional information </a:t>
            </a:r>
          </a:p>
          <a:p>
            <a:pPr marL="285750" indent="-285750" algn="l">
              <a:buFont typeface="Arial" panose="020B0604020202020204" pitchFamily="34" charset="0"/>
              <a:buChar char="•"/>
            </a:pPr>
            <a:r>
              <a:rPr lang="en-US" sz="2200" dirty="0">
                <a:solidFill>
                  <a:schemeClr val="tx1"/>
                </a:solidFill>
              </a:rPr>
              <a:t>Evaluate the strengths and limitations of different methods </a:t>
            </a:r>
          </a:p>
          <a:p>
            <a:pPr marL="285750" indent="-285750" algn="l">
              <a:buFont typeface="Arial" panose="020B0604020202020204" pitchFamily="34" charset="0"/>
              <a:buChar char="•"/>
            </a:pPr>
            <a:r>
              <a:rPr lang="en-US" sz="2200" dirty="0">
                <a:solidFill>
                  <a:schemeClr val="tx1"/>
                </a:solidFill>
              </a:rPr>
              <a:t>Identify different methods to measure body composition </a:t>
            </a:r>
          </a:p>
          <a:p>
            <a:pPr marL="285750" indent="-285750" algn="l">
              <a:buFont typeface="Arial" panose="020B0604020202020204" pitchFamily="34" charset="0"/>
              <a:buChar char="•"/>
            </a:pPr>
            <a:r>
              <a:rPr lang="en-US" sz="2200" dirty="0">
                <a:solidFill>
                  <a:schemeClr val="tx1"/>
                </a:solidFill>
              </a:rPr>
              <a:t>Evaluate the strengths and limitations of different body composition measurements</a:t>
            </a:r>
          </a:p>
          <a:p>
            <a:pPr algn="l"/>
            <a:endParaRPr lang="en-US" sz="2200" dirty="0">
              <a:solidFill>
                <a:schemeClr val="tx1"/>
              </a:solidFill>
            </a:endParaRPr>
          </a:p>
        </p:txBody>
      </p:sp>
    </p:spTree>
    <p:extLst>
      <p:ext uri="{BB962C8B-B14F-4D97-AF65-F5344CB8AC3E}">
        <p14:creationId xmlns:p14="http://schemas.microsoft.com/office/powerpoint/2010/main" val="21186897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GB" dirty="0"/>
              <a:t>Nutrition for physical activity and exercise</a:t>
            </a:r>
          </a:p>
          <a:p>
            <a:endParaRPr lang="en-GB" dirty="0"/>
          </a:p>
          <a:p>
            <a:r>
              <a:rPr lang="en-GB" dirty="0"/>
              <a:t>Behaviour change</a:t>
            </a:r>
          </a:p>
        </p:txBody>
      </p:sp>
    </p:spTree>
    <p:extLst>
      <p:ext uri="{BB962C8B-B14F-4D97-AF65-F5344CB8AC3E}">
        <p14:creationId xmlns:p14="http://schemas.microsoft.com/office/powerpoint/2010/main" val="41184753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Transtheoretical model of behaviour change</a:t>
            </a:r>
          </a:p>
          <a:p>
            <a:pPr marL="285750" indent="-285750" algn="l">
              <a:buFont typeface="Arial" panose="020B0604020202020204" pitchFamily="34" charset="0"/>
              <a:buChar char="•"/>
            </a:pPr>
            <a:r>
              <a:rPr lang="en-US" sz="2200" dirty="0">
                <a:solidFill>
                  <a:schemeClr val="tx1"/>
                </a:solidFill>
              </a:rPr>
              <a:t>Strategies to support behaviour change</a:t>
            </a:r>
          </a:p>
        </p:txBody>
      </p:sp>
    </p:spTree>
    <p:extLst>
      <p:ext uri="{BB962C8B-B14F-4D97-AF65-F5344CB8AC3E}">
        <p14:creationId xmlns:p14="http://schemas.microsoft.com/office/powerpoint/2010/main" val="27972609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684116"/>
          </a:xfrm>
          <a:solidFill>
            <a:schemeClr val="bg1">
              <a:lumMod val="95000"/>
            </a:schemeClr>
          </a:solidFill>
        </p:spPr>
        <p:txBody>
          <a:bodyPr lIns="180000" tIns="180000" rIns="180000" bIns="180000"/>
          <a:lstStyle/>
          <a:p>
            <a:r>
              <a:rPr lang="en-GB" sz="2400" dirty="0">
                <a:solidFill>
                  <a:schemeClr val="tx1"/>
                </a:solidFill>
              </a:rPr>
              <a:t>What is behaviour change?</a:t>
            </a:r>
          </a:p>
        </p:txBody>
      </p:sp>
    </p:spTree>
    <p:extLst>
      <p:ext uri="{BB962C8B-B14F-4D97-AF65-F5344CB8AC3E}">
        <p14:creationId xmlns:p14="http://schemas.microsoft.com/office/powerpoint/2010/main" val="31016524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Behaviour change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Behaviour change </a:t>
            </a:r>
            <a:r>
              <a:rPr lang="en-US" sz="2200" dirty="0">
                <a:solidFill>
                  <a:schemeClr val="tx1"/>
                </a:solidFill>
              </a:rPr>
              <a:t>is the process and strategies individuals use to intentionally change their habits. </a:t>
            </a:r>
          </a:p>
          <a:p>
            <a:pPr algn="l"/>
            <a:endParaRPr lang="en-US" sz="2200" dirty="0">
              <a:solidFill>
                <a:schemeClr val="tx1"/>
              </a:solidFill>
            </a:endParaRPr>
          </a:p>
          <a:p>
            <a:pPr algn="l"/>
            <a:r>
              <a:rPr lang="en-US" sz="2200" dirty="0">
                <a:solidFill>
                  <a:schemeClr val="tx1"/>
                </a:solidFill>
              </a:rPr>
              <a:t>Key components include: </a:t>
            </a:r>
          </a:p>
          <a:p>
            <a:pPr marL="342900" indent="-342900" algn="l">
              <a:buFont typeface="Arial" panose="020B0604020202020204" pitchFamily="34" charset="0"/>
              <a:buChar char="•"/>
            </a:pPr>
            <a:r>
              <a:rPr lang="en-US" sz="2200" dirty="0">
                <a:solidFill>
                  <a:schemeClr val="tx1"/>
                </a:solidFill>
              </a:rPr>
              <a:t>Awareness – recognising the need for change </a:t>
            </a:r>
          </a:p>
          <a:p>
            <a:pPr marL="342900" indent="-342900" algn="l">
              <a:buFont typeface="Arial" panose="020B0604020202020204" pitchFamily="34" charset="0"/>
              <a:buChar char="•"/>
            </a:pPr>
            <a:r>
              <a:rPr lang="en-US" sz="2200" dirty="0">
                <a:solidFill>
                  <a:schemeClr val="tx1"/>
                </a:solidFill>
              </a:rPr>
              <a:t>Motivation – finding internal and external motivation to change</a:t>
            </a:r>
          </a:p>
          <a:p>
            <a:pPr marL="342900" indent="-342900" algn="l">
              <a:buFont typeface="Arial" panose="020B0604020202020204" pitchFamily="34" charset="0"/>
              <a:buChar char="•"/>
            </a:pPr>
            <a:r>
              <a:rPr lang="en-US" sz="2200" dirty="0">
                <a:solidFill>
                  <a:schemeClr val="tx1"/>
                </a:solidFill>
              </a:rPr>
              <a:t>Action - taking steps to introduce new behaviours or modify existing ones </a:t>
            </a:r>
          </a:p>
          <a:p>
            <a:pPr marL="342900" indent="-342900" algn="l">
              <a:buFont typeface="Arial" panose="020B0604020202020204" pitchFamily="34" charset="0"/>
              <a:buChar char="•"/>
            </a:pPr>
            <a:r>
              <a:rPr lang="en-US" sz="2200" dirty="0">
                <a:solidFill>
                  <a:schemeClr val="tx1"/>
                </a:solidFill>
              </a:rPr>
              <a:t>Consistency – maintaining the change over time </a:t>
            </a:r>
          </a:p>
          <a:p>
            <a:pPr algn="l"/>
            <a:endParaRPr lang="en-US" sz="2200" dirty="0">
              <a:solidFill>
                <a:schemeClr val="tx1"/>
              </a:solidFill>
            </a:endParaRPr>
          </a:p>
        </p:txBody>
      </p:sp>
    </p:spTree>
    <p:extLst>
      <p:ext uri="{BB962C8B-B14F-4D97-AF65-F5344CB8AC3E}">
        <p14:creationId xmlns:p14="http://schemas.microsoft.com/office/powerpoint/2010/main" val="2222893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Transtheoretical model (TTM)</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lnSpc>
                <a:spcPct val="150000"/>
              </a:lnSpc>
            </a:pPr>
            <a:r>
              <a:rPr lang="en-GB" sz="2200" dirty="0">
                <a:solidFill>
                  <a:prstClr val="black"/>
                </a:solidFill>
              </a:rPr>
              <a:t>Prochaska and DiClemente (1983)</a:t>
            </a:r>
          </a:p>
          <a:p>
            <a:pPr algn="l">
              <a:lnSpc>
                <a:spcPct val="150000"/>
              </a:lnSpc>
            </a:pPr>
            <a:r>
              <a:rPr lang="en-GB" sz="2200" dirty="0">
                <a:solidFill>
                  <a:prstClr val="black"/>
                </a:solidFill>
              </a:rPr>
              <a:t>Originally developed to assist in smoking cessation programmes</a:t>
            </a:r>
          </a:p>
          <a:p>
            <a:pPr algn="l">
              <a:lnSpc>
                <a:spcPct val="150000"/>
              </a:lnSpc>
            </a:pPr>
            <a:r>
              <a:rPr lang="en-GB" sz="2200" dirty="0">
                <a:solidFill>
                  <a:prstClr val="black"/>
                </a:solidFill>
              </a:rPr>
              <a:t>The stages of change model comprise three elements:</a:t>
            </a:r>
          </a:p>
          <a:p>
            <a:pPr marL="457200" indent="-457200" algn="l">
              <a:lnSpc>
                <a:spcPct val="150000"/>
              </a:lnSpc>
              <a:buFont typeface="+mj-lt"/>
              <a:buAutoNum type="arabicPeriod"/>
            </a:pPr>
            <a:r>
              <a:rPr lang="en-GB" sz="2200" dirty="0">
                <a:solidFill>
                  <a:prstClr val="black"/>
                </a:solidFill>
              </a:rPr>
              <a:t>Stages of change</a:t>
            </a:r>
          </a:p>
          <a:p>
            <a:pPr marL="457200" indent="-457200" algn="l">
              <a:lnSpc>
                <a:spcPct val="150000"/>
              </a:lnSpc>
              <a:buFont typeface="+mj-lt"/>
              <a:buAutoNum type="arabicPeriod"/>
            </a:pPr>
            <a:r>
              <a:rPr lang="en-GB" sz="2200" dirty="0">
                <a:solidFill>
                  <a:prstClr val="black"/>
                </a:solidFill>
              </a:rPr>
              <a:t>Process of change</a:t>
            </a:r>
          </a:p>
          <a:p>
            <a:pPr marL="457200" indent="-457200" algn="l">
              <a:lnSpc>
                <a:spcPct val="150000"/>
              </a:lnSpc>
              <a:buFont typeface="+mj-lt"/>
              <a:buAutoNum type="arabicPeriod"/>
            </a:pPr>
            <a:r>
              <a:rPr lang="en-GB" sz="2200" dirty="0">
                <a:solidFill>
                  <a:prstClr val="black"/>
                </a:solidFill>
              </a:rPr>
              <a:t>Self-efficacy </a:t>
            </a:r>
          </a:p>
          <a:p>
            <a:pPr algn="l"/>
            <a:endParaRPr lang="en-US" sz="2200" dirty="0">
              <a:solidFill>
                <a:schemeClr val="tx1"/>
              </a:solidFill>
            </a:endParaRPr>
          </a:p>
        </p:txBody>
      </p:sp>
    </p:spTree>
    <p:extLst>
      <p:ext uri="{BB962C8B-B14F-4D97-AF65-F5344CB8AC3E}">
        <p14:creationId xmlns:p14="http://schemas.microsoft.com/office/powerpoint/2010/main" val="7061429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Transtheoretical model (TTM)</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8" y="2090117"/>
            <a:ext cx="3759822" cy="4218608"/>
          </a:xfrm>
          <a:solidFill>
            <a:schemeClr val="bg1">
              <a:lumMod val="95000"/>
            </a:schemeClr>
          </a:solidFill>
        </p:spPr>
        <p:txBody>
          <a:bodyPr tIns="180000"/>
          <a:lstStyle/>
          <a:p>
            <a:pPr marL="342900" indent="-342900" algn="l">
              <a:lnSpc>
                <a:spcPct val="150000"/>
              </a:lnSpc>
              <a:buFont typeface="Arial" panose="020B0604020202020204" pitchFamily="34" charset="0"/>
              <a:buChar char="•"/>
            </a:pPr>
            <a:r>
              <a:rPr lang="en-GB" sz="2200" dirty="0">
                <a:solidFill>
                  <a:prstClr val="black"/>
                </a:solidFill>
              </a:rPr>
              <a:t>Pre-contemplation</a:t>
            </a:r>
          </a:p>
          <a:p>
            <a:pPr marL="342900" indent="-342900" algn="l">
              <a:lnSpc>
                <a:spcPct val="150000"/>
              </a:lnSpc>
              <a:buFont typeface="Arial" panose="020B0604020202020204" pitchFamily="34" charset="0"/>
              <a:buChar char="•"/>
            </a:pPr>
            <a:r>
              <a:rPr lang="en-GB" sz="2200" dirty="0">
                <a:solidFill>
                  <a:prstClr val="black"/>
                </a:solidFill>
              </a:rPr>
              <a:t>Contemplation</a:t>
            </a:r>
          </a:p>
          <a:p>
            <a:pPr marL="342900" indent="-342900" algn="l">
              <a:lnSpc>
                <a:spcPct val="150000"/>
              </a:lnSpc>
              <a:buFont typeface="Arial" panose="020B0604020202020204" pitchFamily="34" charset="0"/>
              <a:buChar char="•"/>
            </a:pPr>
            <a:r>
              <a:rPr lang="en-GB" sz="2200" dirty="0">
                <a:solidFill>
                  <a:prstClr val="black"/>
                </a:solidFill>
              </a:rPr>
              <a:t>Preparation</a:t>
            </a:r>
          </a:p>
          <a:p>
            <a:pPr marL="342900" indent="-342900" algn="l">
              <a:lnSpc>
                <a:spcPct val="150000"/>
              </a:lnSpc>
              <a:buFont typeface="Arial" panose="020B0604020202020204" pitchFamily="34" charset="0"/>
              <a:buChar char="•"/>
            </a:pPr>
            <a:r>
              <a:rPr lang="en-GB" sz="2200" dirty="0">
                <a:solidFill>
                  <a:prstClr val="black"/>
                </a:solidFill>
              </a:rPr>
              <a:t>Action</a:t>
            </a:r>
          </a:p>
          <a:p>
            <a:pPr marL="342900" indent="-342900" algn="l">
              <a:lnSpc>
                <a:spcPct val="150000"/>
              </a:lnSpc>
              <a:buFont typeface="Arial" panose="020B0604020202020204" pitchFamily="34" charset="0"/>
              <a:buChar char="•"/>
            </a:pPr>
            <a:r>
              <a:rPr lang="en-GB" sz="2200" dirty="0">
                <a:solidFill>
                  <a:prstClr val="black"/>
                </a:solidFill>
              </a:rPr>
              <a:t>Maintenance </a:t>
            </a:r>
          </a:p>
          <a:p>
            <a:pPr marL="342900" indent="-342900" algn="l">
              <a:lnSpc>
                <a:spcPct val="150000"/>
              </a:lnSpc>
              <a:buFont typeface="Arial" panose="020B0604020202020204" pitchFamily="34" charset="0"/>
              <a:buChar char="•"/>
            </a:pPr>
            <a:r>
              <a:rPr lang="en-GB" sz="2200" dirty="0">
                <a:solidFill>
                  <a:prstClr val="black"/>
                </a:solidFill>
              </a:rPr>
              <a:t>Termination</a:t>
            </a:r>
          </a:p>
          <a:p>
            <a:pPr marL="342900" indent="-342900" algn="l">
              <a:lnSpc>
                <a:spcPct val="150000"/>
              </a:lnSpc>
              <a:buFont typeface="Arial" panose="020B0604020202020204" pitchFamily="34" charset="0"/>
              <a:buChar char="•"/>
            </a:pPr>
            <a:r>
              <a:rPr lang="en-GB" sz="2200" dirty="0">
                <a:solidFill>
                  <a:prstClr val="black"/>
                </a:solidFill>
              </a:rPr>
              <a:t>Relapse</a:t>
            </a:r>
          </a:p>
        </p:txBody>
      </p:sp>
      <p:pic>
        <p:nvPicPr>
          <p:cNvPr id="4" name="Content Placeholder 3">
            <a:extLst>
              <a:ext uri="{FF2B5EF4-FFF2-40B4-BE49-F238E27FC236}">
                <a16:creationId xmlns:a16="http://schemas.microsoft.com/office/drawing/2014/main" id="{40EB00E6-AECC-1928-C509-3B188D76C0B9}"/>
              </a:ext>
            </a:extLst>
          </p:cNvPr>
          <p:cNvPicPr>
            <a:picLocks/>
          </p:cNvPicPr>
          <p:nvPr/>
        </p:nvPicPr>
        <p:blipFill rotWithShape="1">
          <a:blip r:embed="rId2" cstate="print">
            <a:extLst>
              <a:ext uri="{28A0092B-C50C-407E-A947-70E740481C1C}">
                <a14:useLocalDpi xmlns:a14="http://schemas.microsoft.com/office/drawing/2010/main" val="0"/>
              </a:ext>
            </a:extLst>
          </a:blip>
          <a:srcRect l="12505" t="18182" r="10700" b="23569"/>
          <a:stretch/>
        </p:blipFill>
        <p:spPr bwMode="auto">
          <a:xfrm>
            <a:off x="5090585" y="2267719"/>
            <a:ext cx="6577159" cy="338936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517468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Stages of change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spcBef>
                <a:spcPts val="600"/>
              </a:spcBef>
              <a:spcAft>
                <a:spcPts val="600"/>
              </a:spcAft>
              <a:buFont typeface="Arial" panose="020B0604020202020204" pitchFamily="34" charset="0"/>
              <a:buChar char="•"/>
            </a:pPr>
            <a:r>
              <a:rPr lang="en-GB" sz="2200" b="1" dirty="0">
                <a:solidFill>
                  <a:schemeClr val="tx1"/>
                </a:solidFill>
                <a:effectLst/>
                <a:ea typeface="Calibri" panose="020F0502020204030204" pitchFamily="34" charset="0"/>
                <a:cs typeface="Times New Roman"/>
              </a:rPr>
              <a:t>Pre-contemplation:</a:t>
            </a:r>
            <a:r>
              <a:rPr lang="en-GB" sz="2200" dirty="0">
                <a:solidFill>
                  <a:schemeClr val="tx1"/>
                </a:solidFill>
                <a:effectLst/>
                <a:ea typeface="Calibri" panose="020F0502020204030204" pitchFamily="34" charset="0"/>
                <a:cs typeface="Times New Roman"/>
              </a:rPr>
              <a:t> </a:t>
            </a:r>
            <a:r>
              <a:rPr lang="en-GB" sz="2200" dirty="0">
                <a:solidFill>
                  <a:schemeClr val="tx1"/>
                </a:solidFill>
                <a:ea typeface="Calibri" panose="020F0502020204030204" pitchFamily="34" charset="0"/>
                <a:cs typeface="Times New Roman"/>
              </a:rPr>
              <a:t>N</a:t>
            </a:r>
            <a:r>
              <a:rPr lang="en-GB" sz="2200" dirty="0">
                <a:solidFill>
                  <a:schemeClr val="tx1"/>
                </a:solidFill>
                <a:effectLst/>
                <a:ea typeface="Calibri" panose="020F0502020204030204" pitchFamily="34" charset="0"/>
                <a:cs typeface="Times New Roman"/>
              </a:rPr>
              <a:t>ot considering becoming active within the next six months.</a:t>
            </a:r>
            <a:endParaRPr lang="en-US" sz="2200" dirty="0">
              <a:solidFill>
                <a:schemeClr val="tx1"/>
              </a:solidFill>
            </a:endParaRPr>
          </a:p>
          <a:p>
            <a:pPr marL="342900" indent="-342900" algn="l">
              <a:spcBef>
                <a:spcPts val="600"/>
              </a:spcBef>
              <a:spcAft>
                <a:spcPts val="600"/>
              </a:spcAft>
              <a:buFont typeface="Arial" panose="020B0604020202020204" pitchFamily="34" charset="0"/>
              <a:buChar char="•"/>
            </a:pPr>
            <a:r>
              <a:rPr lang="en-GB" sz="2200" b="1" dirty="0">
                <a:solidFill>
                  <a:schemeClr val="tx1"/>
                </a:solidFill>
                <a:effectLst/>
                <a:ea typeface="Calibri" panose="020F0502020204030204" pitchFamily="34" charset="0"/>
                <a:cs typeface="Times New Roman"/>
              </a:rPr>
              <a:t>Contemplation:</a:t>
            </a:r>
            <a:r>
              <a:rPr lang="en-GB" sz="2200" dirty="0">
                <a:solidFill>
                  <a:schemeClr val="tx1"/>
                </a:solidFill>
                <a:effectLst/>
                <a:ea typeface="Calibri" panose="020F0502020204030204" pitchFamily="34" charset="0"/>
                <a:cs typeface="Times New Roman"/>
              </a:rPr>
              <a:t> Considering becoming active within the next six months.</a:t>
            </a:r>
          </a:p>
          <a:p>
            <a:pPr marL="342900" indent="-342900" algn="l">
              <a:spcBef>
                <a:spcPts val="600"/>
              </a:spcBef>
              <a:spcAft>
                <a:spcPts val="600"/>
              </a:spcAft>
              <a:buFont typeface="Arial" panose="020B0604020202020204" pitchFamily="34" charset="0"/>
              <a:buChar char="•"/>
            </a:pPr>
            <a:r>
              <a:rPr lang="en-GB" sz="2200" b="1" dirty="0">
                <a:solidFill>
                  <a:schemeClr val="tx1"/>
                </a:solidFill>
                <a:effectLst/>
                <a:ea typeface="Calibri" panose="020F0502020204030204" pitchFamily="34" charset="0"/>
                <a:cs typeface="Times New Roman"/>
              </a:rPr>
              <a:t>Preparation:</a:t>
            </a:r>
            <a:r>
              <a:rPr lang="en-GB" sz="2200" dirty="0">
                <a:solidFill>
                  <a:schemeClr val="tx1"/>
                </a:solidFill>
                <a:effectLst/>
                <a:ea typeface="Calibri" panose="020F0502020204030204" pitchFamily="34" charset="0"/>
                <a:cs typeface="Times New Roman"/>
              </a:rPr>
              <a:t> Started to prepare (eg, gym membership, trainers), intend to become more active within the next month.</a:t>
            </a:r>
          </a:p>
          <a:p>
            <a:pPr marL="342900" indent="-342900" algn="l">
              <a:spcBef>
                <a:spcPts val="600"/>
              </a:spcBef>
              <a:spcAft>
                <a:spcPts val="600"/>
              </a:spcAft>
              <a:buFont typeface="Arial" panose="020B0604020202020204" pitchFamily="34" charset="0"/>
              <a:buChar char="•"/>
            </a:pPr>
            <a:r>
              <a:rPr lang="en-GB" sz="2200" b="1" dirty="0">
                <a:solidFill>
                  <a:schemeClr val="tx1"/>
                </a:solidFill>
                <a:effectLst/>
                <a:ea typeface="Calibri" panose="020F0502020204030204" pitchFamily="34" charset="0"/>
                <a:cs typeface="Times New Roman"/>
              </a:rPr>
              <a:t>Action:</a:t>
            </a:r>
            <a:r>
              <a:rPr lang="en-GB" sz="2200" dirty="0">
                <a:solidFill>
                  <a:schemeClr val="tx1"/>
                </a:solidFill>
                <a:effectLst/>
                <a:ea typeface="Calibri" panose="020F0502020204030204" pitchFamily="34" charset="0"/>
                <a:cs typeface="Times New Roman"/>
              </a:rPr>
              <a:t> Engaging in physical activity, but only started within the last six months.</a:t>
            </a:r>
          </a:p>
          <a:p>
            <a:pPr marL="342900" indent="-342900" algn="l">
              <a:spcBef>
                <a:spcPts val="600"/>
              </a:spcBef>
              <a:spcAft>
                <a:spcPts val="600"/>
              </a:spcAft>
              <a:buFont typeface="Arial" panose="020B0604020202020204" pitchFamily="34" charset="0"/>
              <a:buChar char="•"/>
            </a:pPr>
            <a:r>
              <a:rPr lang="en-GB" sz="2200" b="1" dirty="0">
                <a:solidFill>
                  <a:schemeClr val="tx1"/>
                </a:solidFill>
                <a:effectLst/>
                <a:ea typeface="Calibri" panose="020F0502020204030204" pitchFamily="34" charset="0"/>
                <a:cs typeface="Times New Roman"/>
              </a:rPr>
              <a:t>Maintenance:</a:t>
            </a:r>
            <a:r>
              <a:rPr lang="en-GB" sz="2200" dirty="0">
                <a:solidFill>
                  <a:schemeClr val="tx1"/>
                </a:solidFill>
                <a:effectLst/>
                <a:ea typeface="Calibri" panose="020F0502020204030204" pitchFamily="34" charset="0"/>
                <a:cs typeface="Times New Roman"/>
              </a:rPr>
              <a:t> engaging in activity on a regular basis for at least six months.</a:t>
            </a:r>
          </a:p>
          <a:p>
            <a:pPr marL="342900" indent="-342900" algn="l">
              <a:spcBef>
                <a:spcPts val="600"/>
              </a:spcBef>
              <a:spcAft>
                <a:spcPts val="600"/>
              </a:spcAft>
              <a:buFont typeface="Arial" panose="020B0604020202020204" pitchFamily="34" charset="0"/>
              <a:buChar char="•"/>
            </a:pPr>
            <a:r>
              <a:rPr lang="en-GB" sz="2200" b="1" dirty="0">
                <a:solidFill>
                  <a:schemeClr val="tx1"/>
                </a:solidFill>
                <a:effectLst/>
                <a:ea typeface="Calibri" panose="020F0502020204030204" pitchFamily="34" charset="0"/>
                <a:cs typeface="Times New Roman"/>
              </a:rPr>
              <a:t>Termination:</a:t>
            </a:r>
            <a:r>
              <a:rPr lang="en-GB" sz="2200" dirty="0">
                <a:solidFill>
                  <a:schemeClr val="tx1"/>
                </a:solidFill>
                <a:effectLst/>
                <a:ea typeface="Calibri" panose="020F0502020204030204" pitchFamily="34" charset="0"/>
                <a:cs typeface="Times New Roman"/>
              </a:rPr>
              <a:t> Old behaviour (inactivity) terminated. New behaviour permanent.</a:t>
            </a:r>
          </a:p>
          <a:p>
            <a:pPr marL="342900" indent="-342900" algn="l">
              <a:spcBef>
                <a:spcPts val="600"/>
              </a:spcBef>
              <a:spcAft>
                <a:spcPts val="600"/>
              </a:spcAft>
              <a:buFont typeface="Arial" panose="020B0604020202020204" pitchFamily="34" charset="0"/>
              <a:buChar char="•"/>
            </a:pPr>
            <a:r>
              <a:rPr lang="en-GB" sz="2200" b="1" dirty="0">
                <a:solidFill>
                  <a:schemeClr val="tx1"/>
                </a:solidFill>
                <a:latin typeface="Arial"/>
                <a:cs typeface="Arial"/>
              </a:rPr>
              <a:t>Lapse and relapse </a:t>
            </a:r>
            <a:r>
              <a:rPr lang="en-GB" sz="2200" dirty="0">
                <a:solidFill>
                  <a:schemeClr val="tx1"/>
                </a:solidFill>
                <a:latin typeface="Arial"/>
                <a:cs typeface="Arial"/>
              </a:rPr>
              <a:t>– a short or longer-term return to old behaviour, can happen anytime through cycle. </a:t>
            </a:r>
            <a:endParaRPr lang="en-GB" sz="2200" dirty="0">
              <a:solidFill>
                <a:schemeClr val="tx1"/>
              </a:solidFill>
              <a:latin typeface="Arial" pitchFamily="34" charset="0"/>
              <a:cs typeface="Arial" pitchFamily="34" charset="0"/>
            </a:endParaRPr>
          </a:p>
          <a:p>
            <a:pPr algn="l"/>
            <a:endParaRPr lang="en-US" sz="2200" dirty="0">
              <a:solidFill>
                <a:schemeClr val="tx1"/>
              </a:solidFill>
            </a:endParaRPr>
          </a:p>
        </p:txBody>
      </p:sp>
    </p:spTree>
    <p:extLst>
      <p:ext uri="{BB962C8B-B14F-4D97-AF65-F5344CB8AC3E}">
        <p14:creationId xmlns:p14="http://schemas.microsoft.com/office/powerpoint/2010/main" val="33296613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3195403"/>
          </a:xfrm>
          <a:solidFill>
            <a:schemeClr val="bg1">
              <a:lumMod val="95000"/>
            </a:schemeClr>
          </a:solidFill>
        </p:spPr>
        <p:txBody>
          <a:bodyPr tIns="180000"/>
          <a:lstStyle/>
          <a:p>
            <a:r>
              <a:rPr lang="en-GB" sz="2400" b="1" dirty="0">
                <a:solidFill>
                  <a:schemeClr val="tx1"/>
                </a:solidFill>
              </a:rPr>
              <a:t>Pair task: </a:t>
            </a:r>
          </a:p>
          <a:p>
            <a:r>
              <a:rPr lang="en-GB" sz="2400" dirty="0">
                <a:solidFill>
                  <a:schemeClr val="tx1"/>
                </a:solidFill>
              </a:rPr>
              <a:t>Discuss a behaviour you want to change. </a:t>
            </a:r>
          </a:p>
          <a:p>
            <a:r>
              <a:rPr lang="en-GB" sz="2400" dirty="0">
                <a:solidFill>
                  <a:schemeClr val="tx1"/>
                </a:solidFill>
              </a:rPr>
              <a:t>Identify the stage you are currently in. </a:t>
            </a:r>
          </a:p>
          <a:p>
            <a:r>
              <a:rPr lang="en-GB" sz="2400" dirty="0">
                <a:solidFill>
                  <a:schemeClr val="tx1"/>
                </a:solidFill>
              </a:rPr>
              <a:t>Do you believe you will successfully make the change? </a:t>
            </a:r>
          </a:p>
          <a:p>
            <a:r>
              <a:rPr lang="en-GB" sz="2400" dirty="0">
                <a:solidFill>
                  <a:schemeClr val="tx1"/>
                </a:solidFill>
              </a:rPr>
              <a:t>What would improve the chances of you making the change? </a:t>
            </a:r>
          </a:p>
        </p:txBody>
      </p:sp>
    </p:spTree>
    <p:extLst>
      <p:ext uri="{BB962C8B-B14F-4D97-AF65-F5344CB8AC3E}">
        <p14:creationId xmlns:p14="http://schemas.microsoft.com/office/powerpoint/2010/main" val="3159501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Processes of change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The processes of change are ways to support individuals, depending on where they are in the cycle or process of making change </a:t>
            </a:r>
          </a:p>
          <a:p>
            <a:pPr algn="l"/>
            <a:endParaRPr lang="en-US" sz="2200" dirty="0">
              <a:solidFill>
                <a:schemeClr val="tx1"/>
              </a:solidFill>
            </a:endParaRPr>
          </a:p>
          <a:p>
            <a:pPr algn="l"/>
            <a:r>
              <a:rPr lang="en-US" sz="2200" dirty="0">
                <a:solidFill>
                  <a:schemeClr val="tx1"/>
                </a:solidFill>
              </a:rPr>
              <a:t>During early stages, helpful support is that which helps the person reframe their thinking and remove barriers and obstacles that prevent them moving forward</a:t>
            </a:r>
          </a:p>
          <a:p>
            <a:pPr algn="l"/>
            <a:endParaRPr lang="en-US" sz="2200" dirty="0">
              <a:solidFill>
                <a:schemeClr val="tx1"/>
              </a:solidFill>
            </a:endParaRPr>
          </a:p>
          <a:p>
            <a:pPr algn="l"/>
            <a:r>
              <a:rPr lang="en-US" sz="2200" dirty="0">
                <a:solidFill>
                  <a:schemeClr val="tx1"/>
                </a:solidFill>
              </a:rPr>
              <a:t>Once the decision to make a change is made and the person is taking some action, then strategies that support their action and behaviour change are helpful</a:t>
            </a:r>
          </a:p>
        </p:txBody>
      </p:sp>
    </p:spTree>
    <p:extLst>
      <p:ext uri="{BB962C8B-B14F-4D97-AF65-F5344CB8AC3E}">
        <p14:creationId xmlns:p14="http://schemas.microsoft.com/office/powerpoint/2010/main" val="16765226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2810683"/>
          </a:xfrm>
          <a:solidFill>
            <a:schemeClr val="bg1">
              <a:lumMod val="95000"/>
            </a:schemeClr>
          </a:solidFill>
        </p:spPr>
        <p:txBody>
          <a:bodyPr tIns="180000"/>
          <a:lstStyle/>
          <a:p>
            <a:r>
              <a:rPr lang="en-GB" sz="2400" b="1" dirty="0">
                <a:solidFill>
                  <a:schemeClr val="tx1"/>
                </a:solidFill>
              </a:rPr>
              <a:t>Trio task: </a:t>
            </a:r>
          </a:p>
          <a:p>
            <a:r>
              <a:rPr lang="en-GB" sz="2400" dirty="0">
                <a:solidFill>
                  <a:schemeClr val="tx1"/>
                </a:solidFill>
              </a:rPr>
              <a:t>Research different behavioural change strategies that could be useful in real-life situations. </a:t>
            </a:r>
          </a:p>
          <a:p>
            <a:r>
              <a:rPr lang="en-GB" sz="2400" dirty="0">
                <a:solidFill>
                  <a:schemeClr val="tx1"/>
                </a:solidFill>
              </a:rPr>
              <a:t>Consider which strategies support clients in pre-contemplation, contemplation, action and maintenance</a:t>
            </a:r>
          </a:p>
        </p:txBody>
      </p:sp>
    </p:spTree>
    <p:extLst>
      <p:ext uri="{BB962C8B-B14F-4D97-AF65-F5344CB8AC3E}">
        <p14:creationId xmlns:p14="http://schemas.microsoft.com/office/powerpoint/2010/main" val="15165694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Behaviour change strategies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Raising awareness – education </a:t>
            </a:r>
          </a:p>
          <a:p>
            <a:pPr marL="342900" indent="-342900" algn="l">
              <a:buFont typeface="Arial" panose="020B0604020202020204" pitchFamily="34" charset="0"/>
              <a:buChar char="•"/>
            </a:pPr>
            <a:r>
              <a:rPr lang="en-US" sz="2200" dirty="0">
                <a:solidFill>
                  <a:schemeClr val="tx1"/>
                </a:solidFill>
              </a:rPr>
              <a:t>Decisional balance sheet – pros and cons</a:t>
            </a:r>
          </a:p>
          <a:p>
            <a:pPr marL="342900" indent="-342900" algn="l">
              <a:buFont typeface="Arial" panose="020B0604020202020204" pitchFamily="34" charset="0"/>
              <a:buChar char="•"/>
            </a:pPr>
            <a:r>
              <a:rPr lang="en-US" sz="2200" dirty="0">
                <a:solidFill>
                  <a:schemeClr val="tx1"/>
                </a:solidFill>
              </a:rPr>
              <a:t>Overcoming barriers</a:t>
            </a:r>
          </a:p>
          <a:p>
            <a:pPr marL="342900" indent="-342900" algn="l">
              <a:buFont typeface="Arial" panose="020B0604020202020204" pitchFamily="34" charset="0"/>
              <a:buChar char="•"/>
            </a:pPr>
            <a:r>
              <a:rPr lang="en-US" sz="2200" dirty="0">
                <a:solidFill>
                  <a:schemeClr val="tx1"/>
                </a:solidFill>
              </a:rPr>
              <a:t>Goal setting </a:t>
            </a:r>
          </a:p>
          <a:p>
            <a:pPr marL="342900" indent="-342900" algn="l">
              <a:buFont typeface="Arial" panose="020B0604020202020204" pitchFamily="34" charset="0"/>
              <a:buChar char="•"/>
            </a:pPr>
            <a:r>
              <a:rPr lang="en-US" sz="2200" dirty="0">
                <a:solidFill>
                  <a:schemeClr val="tx1"/>
                </a:solidFill>
              </a:rPr>
              <a:t>Positive reinforcement – rewards and incentives</a:t>
            </a:r>
          </a:p>
          <a:p>
            <a:pPr marL="342900" indent="-342900" algn="l">
              <a:buFont typeface="Arial" panose="020B0604020202020204" pitchFamily="34" charset="0"/>
              <a:buChar char="•"/>
            </a:pPr>
            <a:r>
              <a:rPr lang="en-US" sz="2200" dirty="0">
                <a:solidFill>
                  <a:schemeClr val="tx1"/>
                </a:solidFill>
              </a:rPr>
              <a:t>Social support</a:t>
            </a:r>
          </a:p>
        </p:txBody>
      </p:sp>
    </p:spTree>
    <p:extLst>
      <p:ext uri="{BB962C8B-B14F-4D97-AF65-F5344CB8AC3E}">
        <p14:creationId xmlns:p14="http://schemas.microsoft.com/office/powerpoint/2010/main" val="524843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Psychological readiness scales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r>
              <a:rPr lang="en-GB" sz="2200" dirty="0">
                <a:solidFill>
                  <a:schemeClr val="tx1"/>
                </a:solidFill>
                <a:cs typeface="Arial"/>
              </a:rPr>
              <a:t>Scales can be used to identify: </a:t>
            </a:r>
          </a:p>
          <a:p>
            <a:pPr marL="342900" indent="-342900" algn="l">
              <a:buFont typeface="Arial" panose="020B0604020202020204" pitchFamily="34" charset="0"/>
              <a:buChar char="•"/>
            </a:pPr>
            <a:r>
              <a:rPr lang="en-GB" sz="2200" dirty="0">
                <a:solidFill>
                  <a:schemeClr val="tx1"/>
                </a:solidFill>
                <a:cs typeface="Arial"/>
              </a:rPr>
              <a:t>Goals – what they want to achieve</a:t>
            </a:r>
          </a:p>
          <a:p>
            <a:pPr marL="342900" indent="-342900" algn="l">
              <a:buFont typeface="Arial" panose="020B0604020202020204" pitchFamily="34" charset="0"/>
              <a:buChar char="•"/>
            </a:pPr>
            <a:r>
              <a:rPr lang="en-GB" sz="2200" dirty="0">
                <a:solidFill>
                  <a:schemeClr val="tx1"/>
                </a:solidFill>
                <a:cs typeface="Arial"/>
              </a:rPr>
              <a:t>Self-efficacy – how confident they feel in taking steps to achieve goal</a:t>
            </a:r>
          </a:p>
          <a:p>
            <a:pPr marL="342900" indent="-342900" algn="l">
              <a:buFont typeface="Arial" panose="020B0604020202020204" pitchFamily="34" charset="0"/>
              <a:buChar char="•"/>
            </a:pPr>
            <a:r>
              <a:rPr lang="en-GB" sz="2200" dirty="0">
                <a:solidFill>
                  <a:schemeClr val="tx1"/>
                </a:solidFill>
                <a:cs typeface="Arial"/>
              </a:rPr>
              <a:t>Importance – the value the individual places on goal </a:t>
            </a:r>
          </a:p>
          <a:p>
            <a:pPr marL="342900" indent="-342900" algn="l">
              <a:buFont typeface="Arial" panose="020B0604020202020204" pitchFamily="34" charset="0"/>
              <a:buChar char="•"/>
            </a:pPr>
            <a:r>
              <a:rPr lang="en-GB" sz="2200" dirty="0">
                <a:solidFill>
                  <a:schemeClr val="tx1"/>
                </a:solidFill>
                <a:cs typeface="Arial"/>
              </a:rPr>
              <a:t>Motivation – their readiness to take action </a:t>
            </a:r>
          </a:p>
          <a:p>
            <a:pPr marL="342900" indent="-342900" algn="l">
              <a:buFont typeface="Arial" panose="020B0604020202020204" pitchFamily="34" charset="0"/>
              <a:buChar char="•"/>
            </a:pPr>
            <a:r>
              <a:rPr lang="en-GB" sz="2200" dirty="0">
                <a:solidFill>
                  <a:schemeClr val="tx1"/>
                </a:solidFill>
                <a:cs typeface="Arial"/>
              </a:rPr>
              <a:t>What is working/not working – monitoring and reviewing progress </a:t>
            </a:r>
          </a:p>
          <a:p>
            <a:pPr algn="l"/>
            <a:endParaRPr lang="en-GB" sz="2200" dirty="0">
              <a:solidFill>
                <a:schemeClr val="tx1"/>
              </a:solidFill>
              <a:cs typeface="Arial"/>
            </a:endParaRPr>
          </a:p>
          <a:p>
            <a:pPr algn="l"/>
            <a:r>
              <a:rPr lang="en-GB" sz="2200" dirty="0">
                <a:solidFill>
                  <a:schemeClr val="tx1"/>
                </a:solidFill>
                <a:cs typeface="Arial"/>
              </a:rPr>
              <a:t>Individuals are asked to rate each question on a scale of 1-10</a:t>
            </a:r>
          </a:p>
          <a:p>
            <a:pPr algn="l"/>
            <a:endParaRPr lang="en-GB" sz="2200" dirty="0">
              <a:solidFill>
                <a:schemeClr val="tx1"/>
              </a:solidFill>
              <a:cs typeface="Arial"/>
            </a:endParaRPr>
          </a:p>
          <a:p>
            <a:pPr algn="l"/>
            <a:r>
              <a:rPr lang="en-GB" sz="2200" dirty="0">
                <a:solidFill>
                  <a:schemeClr val="tx1"/>
                </a:solidFill>
                <a:cs typeface="Arial"/>
              </a:rPr>
              <a:t>Responses can help identify the most appropriate behavioural change strategy to support each individual</a:t>
            </a:r>
          </a:p>
        </p:txBody>
      </p:sp>
    </p:spTree>
    <p:extLst>
      <p:ext uri="{BB962C8B-B14F-4D97-AF65-F5344CB8AC3E}">
        <p14:creationId xmlns:p14="http://schemas.microsoft.com/office/powerpoint/2010/main" val="27350226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Decision balance sheets</a:t>
            </a:r>
          </a:p>
        </p:txBody>
      </p:sp>
      <p:graphicFrame>
        <p:nvGraphicFramePr>
          <p:cNvPr id="4" name="Content Placeholder 3">
            <a:extLst>
              <a:ext uri="{FF2B5EF4-FFF2-40B4-BE49-F238E27FC236}">
                <a16:creationId xmlns:a16="http://schemas.microsoft.com/office/drawing/2014/main" id="{DC1EB7CE-B97C-854B-9978-E414FB65E288}"/>
              </a:ext>
            </a:extLst>
          </p:cNvPr>
          <p:cNvGraphicFramePr>
            <a:graphicFrameLocks noGrp="1"/>
          </p:cNvGraphicFramePr>
          <p:nvPr>
            <p:ph sz="quarter" idx="15"/>
          </p:nvPr>
        </p:nvGraphicFramePr>
        <p:xfrm>
          <a:off x="6696144" y="1739764"/>
          <a:ext cx="5383212" cy="4217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2">
            <a:extLst>
              <a:ext uri="{FF2B5EF4-FFF2-40B4-BE49-F238E27FC236}">
                <a16:creationId xmlns:a16="http://schemas.microsoft.com/office/drawing/2014/main" id="{A7921E1A-EE80-1E11-4F63-23283CB54038}"/>
              </a:ext>
            </a:extLst>
          </p:cNvPr>
          <p:cNvSpPr txBox="1">
            <a:spLocks/>
          </p:cNvSpPr>
          <p:nvPr/>
        </p:nvSpPr>
        <p:spPr>
          <a:xfrm>
            <a:off x="712788" y="1928191"/>
            <a:ext cx="5866916" cy="4380534"/>
          </a:xfrm>
          <a:prstGeom prst="rect">
            <a:avLst/>
          </a:prstGeom>
          <a:solidFill>
            <a:schemeClr val="bg1">
              <a:lumMod val="95000"/>
            </a:schemeClr>
          </a:solidFill>
        </p:spPr>
        <p:txBody>
          <a:bodyPr tIns="180000"/>
          <a:lstStyle>
            <a:lvl1pPr marL="0" indent="0" algn="ctr" defTabSz="457200" rtl="0" eaLnBrk="1" latinLnBrk="0" hangingPunct="1">
              <a:spcBef>
                <a:spcPct val="20000"/>
              </a:spcBef>
              <a:buFont typeface="Arial"/>
              <a:buNone/>
              <a:defRPr sz="1600" kern="1200" baseline="0">
                <a:solidFill>
                  <a:schemeClr val="bg1">
                    <a:lumMod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2200" dirty="0">
                <a:solidFill>
                  <a:schemeClr val="tx1"/>
                </a:solidFill>
              </a:rPr>
              <a:t>Decisional balance sheets are a visual tool that can be used to help individuals explore their reasons for making changes and not making changes</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GB" sz="2200" dirty="0">
                <a:solidFill>
                  <a:schemeClr val="tx1"/>
                </a:solidFill>
                <a:cs typeface="Arial"/>
              </a:rPr>
              <a:t>What are the benefits of making a change?</a:t>
            </a:r>
          </a:p>
          <a:p>
            <a:pPr marL="342900" indent="-342900" algn="l">
              <a:buFont typeface="Arial" panose="020B0604020202020204" pitchFamily="34" charset="0"/>
              <a:buChar char="•"/>
            </a:pPr>
            <a:r>
              <a:rPr lang="en-GB" sz="2200" dirty="0">
                <a:solidFill>
                  <a:schemeClr val="tx1"/>
                </a:solidFill>
                <a:cs typeface="Arial"/>
              </a:rPr>
              <a:t>What are the benefits of staying the same?</a:t>
            </a:r>
          </a:p>
          <a:p>
            <a:pPr marL="342900" indent="-342900" algn="l">
              <a:buFont typeface="Arial" panose="020B0604020202020204" pitchFamily="34" charset="0"/>
              <a:buChar char="•"/>
            </a:pPr>
            <a:r>
              <a:rPr lang="en-GB" sz="2200" dirty="0">
                <a:solidFill>
                  <a:schemeClr val="tx1"/>
                </a:solidFill>
                <a:cs typeface="Arial"/>
              </a:rPr>
              <a:t>What are the disadvantages of making this change?</a:t>
            </a:r>
          </a:p>
          <a:p>
            <a:pPr marL="342900" indent="-342900" algn="l">
              <a:buFont typeface="Arial" panose="020B0604020202020204" pitchFamily="34" charset="0"/>
              <a:buChar char="•"/>
            </a:pPr>
            <a:r>
              <a:rPr lang="en-GB" sz="2200" dirty="0">
                <a:solidFill>
                  <a:schemeClr val="tx1"/>
                </a:solidFill>
                <a:cs typeface="Arial"/>
              </a:rPr>
              <a:t>What are the disadvantages of making this change? </a:t>
            </a:r>
          </a:p>
          <a:p>
            <a:pPr algn="l"/>
            <a:endParaRPr lang="en-US" sz="2200" dirty="0">
              <a:solidFill>
                <a:schemeClr val="tx1"/>
              </a:solidFill>
            </a:endParaRPr>
          </a:p>
        </p:txBody>
      </p:sp>
    </p:spTree>
    <p:extLst>
      <p:ext uri="{BB962C8B-B14F-4D97-AF65-F5344CB8AC3E}">
        <p14:creationId xmlns:p14="http://schemas.microsoft.com/office/powerpoint/2010/main" val="11969893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Potential barriers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769165"/>
            <a:ext cx="10783887" cy="4539560"/>
          </a:xfrm>
          <a:solidFill>
            <a:schemeClr val="bg1">
              <a:lumMod val="95000"/>
            </a:schemeClr>
          </a:solidFill>
        </p:spPr>
        <p:txBody>
          <a:bodyPr tIns="180000"/>
          <a:lstStyle/>
          <a:p>
            <a:pPr marL="342900" lvl="0" indent="-342900" algn="l">
              <a:spcBef>
                <a:spcPts val="600"/>
              </a:spcBef>
              <a:spcAft>
                <a:spcPts val="600"/>
              </a:spcAft>
              <a:buFont typeface="Symbol" pitchFamily="2" charset="2"/>
              <a:buChar char=""/>
            </a:pPr>
            <a:r>
              <a:rPr lang="en-GB" sz="2000" b="1" dirty="0">
                <a:solidFill>
                  <a:schemeClr val="tx1"/>
                </a:solidFill>
                <a:effectLst/>
                <a:ea typeface="Calibri" panose="020F0502020204030204" pitchFamily="34" charset="0"/>
              </a:rPr>
              <a:t>Time</a:t>
            </a:r>
            <a:r>
              <a:rPr lang="en-GB" sz="2000" dirty="0">
                <a:solidFill>
                  <a:schemeClr val="tx1"/>
                </a:solidFill>
                <a:effectLst/>
                <a:ea typeface="Calibri" panose="020F0502020204030204" pitchFamily="34" charset="0"/>
              </a:rPr>
              <a:t> – Work demands, family commitments, hobbies, the available time they have for committing to making changes to improve their lifestyle e.g. meal planning</a:t>
            </a:r>
          </a:p>
          <a:p>
            <a:pPr marL="342900" lvl="0" indent="-342900" algn="l">
              <a:spcBef>
                <a:spcPts val="600"/>
              </a:spcBef>
              <a:spcAft>
                <a:spcPts val="600"/>
              </a:spcAft>
              <a:buFont typeface="Symbol" pitchFamily="2" charset="2"/>
              <a:buChar char=""/>
            </a:pPr>
            <a:r>
              <a:rPr lang="en-GB" sz="2000" b="1" dirty="0">
                <a:solidFill>
                  <a:schemeClr val="tx1"/>
                </a:solidFill>
                <a:effectLst/>
                <a:ea typeface="Calibri" panose="020F0502020204030204" pitchFamily="34" charset="0"/>
              </a:rPr>
              <a:t>Money</a:t>
            </a:r>
            <a:r>
              <a:rPr lang="en-GB" sz="2000" dirty="0">
                <a:solidFill>
                  <a:schemeClr val="tx1"/>
                </a:solidFill>
                <a:effectLst/>
                <a:ea typeface="Calibri" panose="020F0502020204030204" pitchFamily="34" charset="0"/>
              </a:rPr>
              <a:t> – They may perceive leading a healthier lifestyle as being more expensive, e.g. healthier foods are more expensive or taking part in exercise requires a gym-membership. </a:t>
            </a:r>
          </a:p>
          <a:p>
            <a:pPr marL="342900" lvl="0" indent="-342900" algn="l">
              <a:spcBef>
                <a:spcPts val="600"/>
              </a:spcBef>
              <a:spcAft>
                <a:spcPts val="600"/>
              </a:spcAft>
              <a:buFont typeface="Symbol" pitchFamily="2" charset="2"/>
              <a:buChar char=""/>
            </a:pPr>
            <a:r>
              <a:rPr lang="en-GB" sz="2000" b="1" dirty="0">
                <a:solidFill>
                  <a:schemeClr val="tx1"/>
                </a:solidFill>
                <a:effectLst/>
                <a:ea typeface="Calibri" panose="020F0502020204030204" pitchFamily="34" charset="0"/>
              </a:rPr>
              <a:t>Family and children </a:t>
            </a:r>
            <a:r>
              <a:rPr lang="en-GB" sz="2000" dirty="0">
                <a:solidFill>
                  <a:schemeClr val="tx1"/>
                </a:solidFill>
                <a:effectLst/>
                <a:ea typeface="Calibri" panose="020F0502020204030204" pitchFamily="34" charset="0"/>
              </a:rPr>
              <a:t>– As well as presenting a time constraint there are other barriers, children may request a parent buy ‘less healthy’ foods; a parent may pick at the children’s leftovers, or even skip dinner themselves because they are too busy.</a:t>
            </a:r>
          </a:p>
          <a:p>
            <a:pPr marL="342900" lvl="0" indent="-342900" algn="l">
              <a:spcBef>
                <a:spcPts val="600"/>
              </a:spcBef>
              <a:spcAft>
                <a:spcPts val="600"/>
              </a:spcAft>
              <a:buFont typeface="Symbol" pitchFamily="2" charset="2"/>
              <a:buChar char=""/>
            </a:pPr>
            <a:r>
              <a:rPr lang="en-GB" sz="2000" b="1" dirty="0">
                <a:solidFill>
                  <a:schemeClr val="tx1"/>
                </a:solidFill>
                <a:effectLst/>
                <a:ea typeface="Calibri" panose="020F0502020204030204" pitchFamily="34" charset="0"/>
              </a:rPr>
              <a:t>Motivation</a:t>
            </a:r>
            <a:r>
              <a:rPr lang="en-GB" sz="2000" dirty="0">
                <a:solidFill>
                  <a:schemeClr val="tx1"/>
                </a:solidFill>
                <a:effectLst/>
                <a:ea typeface="Calibri" panose="020F0502020204030204" pitchFamily="34" charset="0"/>
              </a:rPr>
              <a:t> – Why is their current lifestyle unhealthy? Why have previous attempts at changing their diet failed? How could you help them to change this?</a:t>
            </a:r>
          </a:p>
          <a:p>
            <a:pPr marL="342900" lvl="0" indent="-342900" algn="l">
              <a:spcBef>
                <a:spcPts val="600"/>
              </a:spcBef>
              <a:spcAft>
                <a:spcPts val="600"/>
              </a:spcAft>
              <a:buFont typeface="Symbol" pitchFamily="2" charset="2"/>
              <a:buChar char=""/>
            </a:pPr>
            <a:r>
              <a:rPr lang="en-GB" sz="2000" b="1" dirty="0">
                <a:solidFill>
                  <a:schemeClr val="tx1"/>
                </a:solidFill>
                <a:effectLst/>
                <a:ea typeface="Calibri" panose="020F0502020204030204" pitchFamily="34" charset="0"/>
              </a:rPr>
              <a:t>Lack of education </a:t>
            </a:r>
            <a:r>
              <a:rPr lang="en-GB" sz="2000" dirty="0">
                <a:solidFill>
                  <a:schemeClr val="tx1"/>
                </a:solidFill>
                <a:effectLst/>
                <a:ea typeface="Calibri" panose="020F0502020204030204" pitchFamily="34" charset="0"/>
              </a:rPr>
              <a:t>– Do they know enough about a healthier lifestyle or the benefits of a healthy diet? Do they know what foods they should or should not be eating for a healthy and balanced diet? </a:t>
            </a:r>
          </a:p>
          <a:p>
            <a:pPr marL="457200" indent="-457200" algn="l">
              <a:buFont typeface="Arial" panose="020B0604020202020204" pitchFamily="34" charset="0"/>
              <a:buChar char="•"/>
            </a:pPr>
            <a:endParaRPr lang="en-GB" sz="2200" dirty="0">
              <a:solidFill>
                <a:schemeClr val="tx1"/>
              </a:solidFill>
              <a:cs typeface="Arial"/>
            </a:endParaRPr>
          </a:p>
        </p:txBody>
      </p:sp>
    </p:spTree>
    <p:extLst>
      <p:ext uri="{BB962C8B-B14F-4D97-AF65-F5344CB8AC3E}">
        <p14:creationId xmlns:p14="http://schemas.microsoft.com/office/powerpoint/2010/main" val="1696641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Overcoming barriers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GB" sz="2200" dirty="0">
                <a:solidFill>
                  <a:schemeClr val="tx1"/>
                </a:solidFill>
                <a:cs typeface="Arial"/>
              </a:rPr>
              <a:t>When working with barriers it is important to: </a:t>
            </a:r>
          </a:p>
          <a:p>
            <a:pPr marL="342900" indent="-342900" algn="l">
              <a:buFont typeface="Arial" panose="020B0604020202020204" pitchFamily="34" charset="0"/>
              <a:buChar char="•"/>
            </a:pPr>
            <a:r>
              <a:rPr lang="en-GB" sz="2200" dirty="0">
                <a:solidFill>
                  <a:schemeClr val="tx1"/>
                </a:solidFill>
                <a:cs typeface="Arial"/>
              </a:rPr>
              <a:t>Show empathy </a:t>
            </a:r>
          </a:p>
          <a:p>
            <a:pPr marL="342900" indent="-342900" algn="l">
              <a:buFont typeface="Arial" panose="020B0604020202020204" pitchFamily="34" charset="0"/>
              <a:buChar char="•"/>
            </a:pPr>
            <a:r>
              <a:rPr lang="en-GB" sz="2200" dirty="0">
                <a:solidFill>
                  <a:schemeClr val="tx1"/>
                </a:solidFill>
                <a:cs typeface="Arial"/>
              </a:rPr>
              <a:t>Be curious </a:t>
            </a:r>
          </a:p>
          <a:p>
            <a:pPr marL="342900" indent="-342900" algn="l">
              <a:buFont typeface="Arial" panose="020B0604020202020204" pitchFamily="34" charset="0"/>
              <a:buChar char="•"/>
            </a:pPr>
            <a:r>
              <a:rPr lang="en-GB" sz="2200" dirty="0">
                <a:solidFill>
                  <a:schemeClr val="tx1"/>
                </a:solidFill>
                <a:cs typeface="Arial"/>
              </a:rPr>
              <a:t>Use reflective listening and empathy </a:t>
            </a:r>
          </a:p>
          <a:p>
            <a:pPr marL="342900" indent="-342900" algn="l">
              <a:buFont typeface="Arial" panose="020B0604020202020204" pitchFamily="34" charset="0"/>
              <a:buChar char="•"/>
            </a:pPr>
            <a:r>
              <a:rPr lang="en-GB" sz="2200" dirty="0">
                <a:solidFill>
                  <a:schemeClr val="tx1"/>
                </a:solidFill>
                <a:cs typeface="Arial"/>
              </a:rPr>
              <a:t>Encourage freedom of choice to empower the individual </a:t>
            </a:r>
          </a:p>
          <a:p>
            <a:pPr marL="342900" indent="-342900" algn="l">
              <a:buFont typeface="Arial" panose="020B0604020202020204" pitchFamily="34" charset="0"/>
              <a:buChar char="•"/>
            </a:pPr>
            <a:r>
              <a:rPr lang="en-GB" sz="2200" dirty="0">
                <a:solidFill>
                  <a:schemeClr val="tx1"/>
                </a:solidFill>
                <a:cs typeface="Arial"/>
              </a:rPr>
              <a:t>Build self-responsibility and autonomy </a:t>
            </a:r>
          </a:p>
          <a:p>
            <a:pPr marL="342900" indent="-342900" algn="l">
              <a:buFont typeface="Arial" panose="020B0604020202020204" pitchFamily="34" charset="0"/>
              <a:buChar char="•"/>
            </a:pPr>
            <a:r>
              <a:rPr lang="en-GB" sz="2200" dirty="0">
                <a:solidFill>
                  <a:schemeClr val="tx1"/>
                </a:solidFill>
                <a:cs typeface="Arial"/>
              </a:rPr>
              <a:t>Avoid ‘expert’ mode </a:t>
            </a:r>
          </a:p>
          <a:p>
            <a:pPr marL="342900" indent="-342900" algn="l">
              <a:buFont typeface="Arial" panose="020B0604020202020204" pitchFamily="34" charset="0"/>
              <a:buChar char="•"/>
            </a:pPr>
            <a:r>
              <a:rPr lang="en-GB" sz="2200" dirty="0">
                <a:solidFill>
                  <a:schemeClr val="tx1"/>
                </a:solidFill>
                <a:cs typeface="Arial"/>
              </a:rPr>
              <a:t>Use MI skills to guide the conversation towards building motivation and the reasons for doing something</a:t>
            </a:r>
          </a:p>
        </p:txBody>
      </p:sp>
    </p:spTree>
    <p:extLst>
      <p:ext uri="{BB962C8B-B14F-4D97-AF65-F5344CB8AC3E}">
        <p14:creationId xmlns:p14="http://schemas.microsoft.com/office/powerpoint/2010/main" val="27963328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Goal setting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Goals set may be: </a:t>
            </a:r>
          </a:p>
          <a:p>
            <a:pPr marL="342900" indent="-342900" algn="l">
              <a:buFont typeface="Arial" panose="020B0604020202020204" pitchFamily="34" charset="0"/>
              <a:buChar char="•"/>
            </a:pPr>
            <a:r>
              <a:rPr lang="en-US" sz="2200" b="1" dirty="0">
                <a:solidFill>
                  <a:schemeClr val="tx1"/>
                </a:solidFill>
              </a:rPr>
              <a:t>Process goals </a:t>
            </a:r>
            <a:r>
              <a:rPr lang="en-US" sz="2200" dirty="0">
                <a:solidFill>
                  <a:schemeClr val="tx1"/>
                </a:solidFill>
              </a:rPr>
              <a:t>– focus on the processes to be followed to reach the desired end result. </a:t>
            </a:r>
            <a:endParaRPr lang="en-US" sz="2200" b="1" dirty="0">
              <a:solidFill>
                <a:schemeClr val="tx1"/>
              </a:solidFill>
            </a:endParaRPr>
          </a:p>
          <a:p>
            <a:pPr algn="l"/>
            <a:r>
              <a:rPr lang="en-US" sz="2200" dirty="0">
                <a:solidFill>
                  <a:schemeClr val="tx1"/>
                </a:solidFill>
              </a:rPr>
              <a:t> - are more effecting at helping with behaviour change because they focus on things which the person can be accountable for, and are measure objectively </a:t>
            </a:r>
          </a:p>
          <a:p>
            <a:pPr algn="l"/>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Outcome goals </a:t>
            </a:r>
            <a:r>
              <a:rPr lang="en-US" sz="2200" dirty="0">
                <a:solidFill>
                  <a:schemeClr val="tx1"/>
                </a:solidFill>
              </a:rPr>
              <a:t>– focus on the end result only. </a:t>
            </a:r>
          </a:p>
          <a:p>
            <a:pPr algn="l"/>
            <a:r>
              <a:rPr lang="en-US" sz="2200" dirty="0">
                <a:solidFill>
                  <a:schemeClr val="tx1"/>
                </a:solidFill>
              </a:rPr>
              <a:t>- can be affected by various factors that cannot be controlled </a:t>
            </a:r>
          </a:p>
        </p:txBody>
      </p:sp>
    </p:spTree>
    <p:extLst>
      <p:ext uri="{BB962C8B-B14F-4D97-AF65-F5344CB8AC3E}">
        <p14:creationId xmlns:p14="http://schemas.microsoft.com/office/powerpoint/2010/main" val="4220263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1BAA59-EF2D-4126-A6DA-9F16DC78CB28}"/>
              </a:ext>
            </a:extLst>
          </p:cNvPr>
          <p:cNvSpPr>
            <a:spLocks noGrp="1"/>
          </p:cNvSpPr>
          <p:nvPr>
            <p:ph type="body" sz="quarter" idx="11"/>
          </p:nvPr>
        </p:nvSpPr>
        <p:spPr/>
        <p:txBody>
          <a:bodyPr/>
          <a:lstStyle/>
          <a:p>
            <a:r>
              <a:rPr lang="en-GB" dirty="0"/>
              <a:t>Short-medium and long-term goals </a:t>
            </a:r>
          </a:p>
        </p:txBody>
      </p:sp>
      <p:graphicFrame>
        <p:nvGraphicFramePr>
          <p:cNvPr id="4" name="Content Placeholder 3">
            <a:extLst>
              <a:ext uri="{FF2B5EF4-FFF2-40B4-BE49-F238E27FC236}">
                <a16:creationId xmlns:a16="http://schemas.microsoft.com/office/drawing/2014/main" id="{74E09B65-C81D-4A3F-AB4D-5F4413602C73}"/>
              </a:ext>
            </a:extLst>
          </p:cNvPr>
          <p:cNvGraphicFramePr>
            <a:graphicFrameLocks noGrp="1"/>
          </p:cNvGraphicFramePr>
          <p:nvPr>
            <p:ph sz="quarter" idx="15"/>
          </p:nvPr>
        </p:nvGraphicFramePr>
        <p:xfrm>
          <a:off x="709448" y="1688224"/>
          <a:ext cx="10605874" cy="4518837"/>
        </p:xfrm>
        <a:graphic>
          <a:graphicData uri="http://schemas.openxmlformats.org/drawingml/2006/table">
            <a:tbl>
              <a:tblPr>
                <a:tableStyleId>{69CF1AB2-1976-4502-BF36-3FF5EA218861}</a:tableStyleId>
              </a:tblPr>
              <a:tblGrid>
                <a:gridCol w="3537388">
                  <a:extLst>
                    <a:ext uri="{9D8B030D-6E8A-4147-A177-3AD203B41FA5}">
                      <a16:colId xmlns:a16="http://schemas.microsoft.com/office/drawing/2014/main" val="20000"/>
                    </a:ext>
                  </a:extLst>
                </a:gridCol>
                <a:gridCol w="7068486">
                  <a:extLst>
                    <a:ext uri="{9D8B030D-6E8A-4147-A177-3AD203B41FA5}">
                      <a16:colId xmlns:a16="http://schemas.microsoft.com/office/drawing/2014/main" val="20001"/>
                    </a:ext>
                  </a:extLst>
                </a:gridCol>
              </a:tblGrid>
              <a:tr h="1506279">
                <a:tc>
                  <a:txBody>
                    <a:bodyPr/>
                    <a:lstStyle/>
                    <a:p>
                      <a:pPr algn="ctr">
                        <a:lnSpc>
                          <a:spcPct val="115000"/>
                        </a:lnSpc>
                        <a:spcAft>
                          <a:spcPts val="1000"/>
                        </a:spcAft>
                      </a:pPr>
                      <a:endParaRPr lang="en-GB" sz="2400" dirty="0">
                        <a:effectLst/>
                      </a:endParaRPr>
                    </a:p>
                    <a:p>
                      <a:pPr algn="ctr">
                        <a:lnSpc>
                          <a:spcPct val="115000"/>
                        </a:lnSpc>
                        <a:spcAft>
                          <a:spcPts val="1000"/>
                        </a:spcAft>
                      </a:pPr>
                      <a:r>
                        <a:rPr lang="en-GB" sz="2400" dirty="0">
                          <a:effectLst/>
                        </a:rPr>
                        <a:t>Sho</a:t>
                      </a:r>
                      <a:r>
                        <a:rPr lang="en-GB" sz="2400" spc="20" dirty="0">
                          <a:effectLst/>
                        </a:rPr>
                        <a:t>r</a:t>
                      </a:r>
                      <a:r>
                        <a:rPr lang="en-GB" sz="2400" dirty="0">
                          <a:effectLst/>
                        </a:rPr>
                        <a:t>t-term goals</a:t>
                      </a:r>
                    </a:p>
                  </a:txBody>
                  <a:tcPr marL="0" marR="0" marT="0" marB="0"/>
                </a:tc>
                <a:tc>
                  <a:txBody>
                    <a:bodyPr/>
                    <a:lstStyle/>
                    <a:p>
                      <a:pPr algn="ctr">
                        <a:lnSpc>
                          <a:spcPct val="115000"/>
                        </a:lnSpc>
                        <a:spcAft>
                          <a:spcPts val="1000"/>
                        </a:spcAft>
                      </a:pPr>
                      <a:endParaRPr lang="en-GB" sz="2400" dirty="0">
                        <a:effectLst/>
                      </a:endParaRPr>
                    </a:p>
                    <a:p>
                      <a:pPr algn="ctr">
                        <a:lnSpc>
                          <a:spcPct val="115000"/>
                        </a:lnSpc>
                        <a:spcAft>
                          <a:spcPts val="1000"/>
                        </a:spcAft>
                      </a:pPr>
                      <a:r>
                        <a:rPr lang="en-GB" sz="2400" dirty="0">
                          <a:effectLst/>
                        </a:rPr>
                        <a:t>One day up to one month</a:t>
                      </a:r>
                    </a:p>
                    <a:p>
                      <a:pPr algn="ctr">
                        <a:lnSpc>
                          <a:spcPct val="115000"/>
                        </a:lnSpc>
                        <a:spcAft>
                          <a:spcPts val="1000"/>
                        </a:spcAft>
                      </a:pPr>
                      <a:endParaRPr lang="en-GB" sz="2400" dirty="0">
                        <a:effectLst/>
                      </a:endParaRPr>
                    </a:p>
                  </a:txBody>
                  <a:tcPr marL="0" marR="0" marT="0" marB="0"/>
                </a:tc>
                <a:extLst>
                  <a:ext uri="{0D108BD9-81ED-4DB2-BD59-A6C34878D82A}">
                    <a16:rowId xmlns:a16="http://schemas.microsoft.com/office/drawing/2014/main" val="10000"/>
                  </a:ext>
                </a:extLst>
              </a:tr>
              <a:tr h="1506279">
                <a:tc>
                  <a:txBody>
                    <a:bodyPr/>
                    <a:lstStyle/>
                    <a:p>
                      <a:pPr algn="ctr">
                        <a:lnSpc>
                          <a:spcPct val="115000"/>
                        </a:lnSpc>
                        <a:spcAft>
                          <a:spcPts val="1000"/>
                        </a:spcAft>
                      </a:pPr>
                      <a:endParaRPr lang="en-GB" sz="2400" dirty="0">
                        <a:effectLst/>
                      </a:endParaRPr>
                    </a:p>
                    <a:p>
                      <a:pPr algn="ctr">
                        <a:lnSpc>
                          <a:spcPct val="115000"/>
                        </a:lnSpc>
                        <a:spcAft>
                          <a:spcPts val="1000"/>
                        </a:spcAft>
                      </a:pPr>
                      <a:r>
                        <a:rPr lang="en-GB" sz="2400" dirty="0">
                          <a:effectLst/>
                        </a:rPr>
                        <a:t>Medium-term goals</a:t>
                      </a:r>
                    </a:p>
                  </a:txBody>
                  <a:tcPr marL="0" marR="0" marT="0" marB="0"/>
                </a:tc>
                <a:tc>
                  <a:txBody>
                    <a:bodyPr/>
                    <a:lstStyle/>
                    <a:p>
                      <a:pPr algn="ctr">
                        <a:lnSpc>
                          <a:spcPct val="115000"/>
                        </a:lnSpc>
                        <a:spcAft>
                          <a:spcPts val="1000"/>
                        </a:spcAft>
                      </a:pPr>
                      <a:endParaRPr lang="en-GB" sz="2400" dirty="0">
                        <a:effectLst/>
                      </a:endParaRPr>
                    </a:p>
                    <a:p>
                      <a:pPr algn="ctr">
                        <a:lnSpc>
                          <a:spcPct val="115000"/>
                        </a:lnSpc>
                        <a:spcAft>
                          <a:spcPts val="1000"/>
                        </a:spcAft>
                      </a:pPr>
                      <a:r>
                        <a:rPr lang="en-GB" sz="2400" dirty="0">
                          <a:effectLst/>
                        </a:rPr>
                        <a:t>One</a:t>
                      </a:r>
                      <a:r>
                        <a:rPr lang="en-GB" sz="2400" spc="90" dirty="0">
                          <a:effectLst/>
                        </a:rPr>
                        <a:t> month</a:t>
                      </a:r>
                      <a:r>
                        <a:rPr lang="en-GB" sz="2400" spc="90" baseline="0" dirty="0">
                          <a:effectLst/>
                        </a:rPr>
                        <a:t> up </a:t>
                      </a:r>
                      <a:r>
                        <a:rPr lang="en-GB" sz="2400" dirty="0">
                          <a:effectLst/>
                        </a:rPr>
                        <a:t>to</a:t>
                      </a:r>
                      <a:r>
                        <a:rPr lang="en-GB" sz="2400" spc="90" dirty="0">
                          <a:effectLst/>
                        </a:rPr>
                        <a:t> </a:t>
                      </a:r>
                      <a:r>
                        <a:rPr lang="en-GB" sz="2400" dirty="0">
                          <a:effectLst/>
                        </a:rPr>
                        <a:t>six</a:t>
                      </a:r>
                      <a:r>
                        <a:rPr lang="en-GB" sz="2400" spc="90" dirty="0">
                          <a:effectLst/>
                        </a:rPr>
                        <a:t> </a:t>
                      </a:r>
                      <a:r>
                        <a:rPr lang="en-GB" sz="2400" dirty="0">
                          <a:effectLst/>
                        </a:rPr>
                        <a:t>months</a:t>
                      </a:r>
                    </a:p>
                    <a:p>
                      <a:pPr algn="ctr">
                        <a:lnSpc>
                          <a:spcPct val="115000"/>
                        </a:lnSpc>
                        <a:spcAft>
                          <a:spcPts val="1000"/>
                        </a:spcAft>
                      </a:pPr>
                      <a:endParaRPr lang="en-GB" sz="2400" dirty="0">
                        <a:effectLst/>
                      </a:endParaRPr>
                    </a:p>
                  </a:txBody>
                  <a:tcPr marL="0" marR="0" marT="0" marB="0"/>
                </a:tc>
                <a:extLst>
                  <a:ext uri="{0D108BD9-81ED-4DB2-BD59-A6C34878D82A}">
                    <a16:rowId xmlns:a16="http://schemas.microsoft.com/office/drawing/2014/main" val="10001"/>
                  </a:ext>
                </a:extLst>
              </a:tr>
              <a:tr h="1506279">
                <a:tc>
                  <a:txBody>
                    <a:bodyPr/>
                    <a:lstStyle/>
                    <a:p>
                      <a:pPr algn="ctr">
                        <a:lnSpc>
                          <a:spcPct val="115000"/>
                        </a:lnSpc>
                        <a:spcAft>
                          <a:spcPts val="1000"/>
                        </a:spcAft>
                      </a:pPr>
                      <a:endParaRPr lang="en-GB" sz="2400" dirty="0">
                        <a:effectLst/>
                      </a:endParaRPr>
                    </a:p>
                    <a:p>
                      <a:pPr algn="ctr">
                        <a:lnSpc>
                          <a:spcPct val="115000"/>
                        </a:lnSpc>
                        <a:spcAft>
                          <a:spcPts val="1000"/>
                        </a:spcAft>
                      </a:pPr>
                      <a:r>
                        <a:rPr lang="en-GB" sz="2400" dirty="0">
                          <a:effectLst/>
                        </a:rPr>
                        <a:t>Long-term goals</a:t>
                      </a:r>
                    </a:p>
                  </a:txBody>
                  <a:tcPr marL="0" marR="0" marT="0" marB="0"/>
                </a:tc>
                <a:tc>
                  <a:txBody>
                    <a:bodyPr/>
                    <a:lstStyle/>
                    <a:p>
                      <a:pPr algn="ctr">
                        <a:lnSpc>
                          <a:spcPct val="115000"/>
                        </a:lnSpc>
                        <a:spcAft>
                          <a:spcPts val="1000"/>
                        </a:spcAft>
                      </a:pPr>
                      <a:endParaRPr lang="en-GB" sz="2400" dirty="0">
                        <a:effectLst/>
                      </a:endParaRPr>
                    </a:p>
                    <a:p>
                      <a:pPr algn="ctr">
                        <a:lnSpc>
                          <a:spcPct val="115000"/>
                        </a:lnSpc>
                        <a:spcAft>
                          <a:spcPts val="1000"/>
                        </a:spcAft>
                      </a:pPr>
                      <a:r>
                        <a:rPr lang="en-GB" sz="2400" dirty="0">
                          <a:effectLst/>
                        </a:rPr>
                        <a:t>Six</a:t>
                      </a:r>
                      <a:r>
                        <a:rPr lang="en-GB" sz="2400" spc="-45" dirty="0">
                          <a:effectLst/>
                        </a:rPr>
                        <a:t> </a:t>
                      </a:r>
                      <a:r>
                        <a:rPr lang="en-GB" sz="2400" dirty="0">
                          <a:effectLst/>
                        </a:rPr>
                        <a:t>months up</a:t>
                      </a:r>
                      <a:r>
                        <a:rPr lang="en-GB" sz="2400" spc="-45" dirty="0">
                          <a:effectLst/>
                        </a:rPr>
                        <a:t> </a:t>
                      </a:r>
                      <a:r>
                        <a:rPr lang="en-GB" sz="2400" dirty="0">
                          <a:effectLst/>
                        </a:rPr>
                        <a:t>to</a:t>
                      </a:r>
                      <a:r>
                        <a:rPr lang="en-GB" sz="2400" spc="-45" dirty="0">
                          <a:effectLst/>
                        </a:rPr>
                        <a:t> a year or over </a:t>
                      </a:r>
                      <a:r>
                        <a:rPr lang="en-GB" sz="2400" dirty="0">
                          <a:effectLst/>
                        </a:rPr>
                        <a:t>seve</a:t>
                      </a:r>
                      <a:r>
                        <a:rPr lang="en-GB" sz="2400" spc="-10" dirty="0">
                          <a:effectLst/>
                        </a:rPr>
                        <a:t>r</a:t>
                      </a:r>
                      <a:r>
                        <a:rPr lang="en-GB" sz="2400" dirty="0">
                          <a:effectLst/>
                        </a:rPr>
                        <a:t>al</a:t>
                      </a:r>
                      <a:r>
                        <a:rPr lang="en-GB" sz="2400" spc="-45" dirty="0">
                          <a:effectLst/>
                        </a:rPr>
                        <a:t> </a:t>
                      </a:r>
                      <a:r>
                        <a:rPr lang="en-GB" sz="2400" dirty="0">
                          <a:effectLst/>
                        </a:rPr>
                        <a:t>years</a:t>
                      </a:r>
                      <a:endParaRPr lang="en-GB" sz="2400" spc="-45" dirty="0">
                        <a:effectLst/>
                      </a:endParaRPr>
                    </a:p>
                    <a:p>
                      <a:pPr algn="ctr">
                        <a:lnSpc>
                          <a:spcPct val="115000"/>
                        </a:lnSpc>
                        <a:spcAft>
                          <a:spcPts val="1000"/>
                        </a:spcAft>
                      </a:pPr>
                      <a:endParaRPr lang="en-GB" sz="2400" dirty="0">
                        <a:effectLst/>
                      </a:endParaRPr>
                    </a:p>
                  </a:txBody>
                  <a:tcPr marL="0" marR="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33735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SMART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967948"/>
            <a:ext cx="10783887" cy="4340777"/>
          </a:xfrm>
          <a:solidFill>
            <a:schemeClr val="bg1">
              <a:lumMod val="95000"/>
            </a:schemeClr>
          </a:solidFill>
        </p:spPr>
        <p:txBody>
          <a:bodyPr tIns="180000"/>
          <a:lstStyle/>
          <a:p>
            <a:pPr marL="285750" indent="-285750" algn="l">
              <a:buFont typeface="Arial" panose="020B0604020202020204" pitchFamily="34" charset="0"/>
              <a:buChar char="•"/>
              <a:defRPr/>
            </a:pPr>
            <a:r>
              <a:rPr lang="en-GB" sz="2200" dirty="0">
                <a:solidFill>
                  <a:schemeClr val="tx1"/>
                </a:solidFill>
                <a:latin typeface="Arial" pitchFamily="34" charset="0"/>
                <a:cs typeface="Arial" pitchFamily="34" charset="0"/>
              </a:rPr>
              <a:t>Specific- use an active verb</a:t>
            </a:r>
          </a:p>
          <a:p>
            <a:pPr marL="285750" indent="-285750" algn="l">
              <a:buFont typeface="Arial" panose="020B0604020202020204" pitchFamily="34" charset="0"/>
              <a:buChar char="•"/>
              <a:defRPr/>
            </a:pPr>
            <a:endParaRPr lang="en-GB" sz="2200" dirty="0">
              <a:solidFill>
                <a:schemeClr val="tx1"/>
              </a:solidFill>
              <a:latin typeface="Arial" pitchFamily="34" charset="0"/>
              <a:cs typeface="Arial" pitchFamily="34" charset="0"/>
            </a:endParaRPr>
          </a:p>
          <a:p>
            <a:pPr marL="285750" indent="-285750" algn="l">
              <a:buFont typeface="Arial" panose="020B0604020202020204" pitchFamily="34" charset="0"/>
              <a:buChar char="•"/>
              <a:defRPr/>
            </a:pPr>
            <a:r>
              <a:rPr lang="en-GB" sz="2200" dirty="0">
                <a:solidFill>
                  <a:schemeClr val="tx1"/>
                </a:solidFill>
                <a:latin typeface="Arial" pitchFamily="34" charset="0"/>
                <a:cs typeface="Arial" pitchFamily="34" charset="0"/>
              </a:rPr>
              <a:t>Measurable – state frequency or volume</a:t>
            </a:r>
          </a:p>
          <a:p>
            <a:pPr marL="285750" indent="-285750" algn="l">
              <a:buFont typeface="Arial" panose="020B0604020202020204" pitchFamily="34" charset="0"/>
              <a:buChar char="•"/>
              <a:defRPr/>
            </a:pPr>
            <a:endParaRPr lang="en-GB" sz="2200" dirty="0">
              <a:solidFill>
                <a:schemeClr val="tx1"/>
              </a:solidFill>
              <a:latin typeface="Arial" pitchFamily="34" charset="0"/>
              <a:cs typeface="Arial" pitchFamily="34" charset="0"/>
            </a:endParaRPr>
          </a:p>
          <a:p>
            <a:pPr marL="285750" indent="-285750" algn="l">
              <a:buFont typeface="Arial" panose="020B0604020202020204" pitchFamily="34" charset="0"/>
              <a:buChar char="•"/>
              <a:defRPr/>
            </a:pPr>
            <a:r>
              <a:rPr lang="en-GB" sz="2200" dirty="0">
                <a:solidFill>
                  <a:schemeClr val="tx1"/>
                </a:solidFill>
                <a:latin typeface="Arial" pitchFamily="34" charset="0"/>
                <a:cs typeface="Arial" pitchFamily="34" charset="0"/>
              </a:rPr>
              <a:t>Achievable/agreed – check within client’s potential</a:t>
            </a:r>
          </a:p>
          <a:p>
            <a:pPr marL="285750" indent="-285750" algn="l">
              <a:buFont typeface="Arial" panose="020B0604020202020204" pitchFamily="34" charset="0"/>
              <a:buChar char="•"/>
              <a:defRPr/>
            </a:pPr>
            <a:endParaRPr lang="en-GB" sz="2200" dirty="0">
              <a:solidFill>
                <a:schemeClr val="tx1"/>
              </a:solidFill>
              <a:latin typeface="Arial" pitchFamily="34" charset="0"/>
              <a:cs typeface="Arial" pitchFamily="34" charset="0"/>
            </a:endParaRPr>
          </a:p>
          <a:p>
            <a:pPr marL="285750" indent="-285750" algn="l">
              <a:buFont typeface="Arial" panose="020B0604020202020204" pitchFamily="34" charset="0"/>
              <a:buChar char="•"/>
              <a:defRPr/>
            </a:pPr>
            <a:r>
              <a:rPr lang="en-GB" sz="2200" dirty="0">
                <a:solidFill>
                  <a:schemeClr val="tx1"/>
                </a:solidFill>
                <a:latin typeface="Arial" pitchFamily="34" charset="0"/>
                <a:cs typeface="Arial" pitchFamily="34" charset="0"/>
              </a:rPr>
              <a:t>Realistic and relevant - matches client aims and ability</a:t>
            </a:r>
          </a:p>
          <a:p>
            <a:pPr marL="285750" indent="-285750" algn="l">
              <a:buFont typeface="Arial" panose="020B0604020202020204" pitchFamily="34" charset="0"/>
              <a:buChar char="•"/>
              <a:defRPr/>
            </a:pPr>
            <a:endParaRPr lang="en-GB" sz="2200" dirty="0">
              <a:solidFill>
                <a:schemeClr val="tx1"/>
              </a:solidFill>
              <a:latin typeface="Arial" pitchFamily="34" charset="0"/>
              <a:cs typeface="Arial" pitchFamily="34" charset="0"/>
            </a:endParaRPr>
          </a:p>
          <a:p>
            <a:pPr marL="285750" indent="-285750" algn="l">
              <a:buFont typeface="Arial" panose="020B0604020202020204" pitchFamily="34" charset="0"/>
              <a:buChar char="•"/>
              <a:defRPr/>
            </a:pPr>
            <a:r>
              <a:rPr lang="en-GB" sz="2200" dirty="0">
                <a:solidFill>
                  <a:schemeClr val="tx1"/>
                </a:solidFill>
                <a:latin typeface="Arial" pitchFamily="34" charset="0"/>
                <a:cs typeface="Arial" pitchFamily="34" charset="0"/>
              </a:rPr>
              <a:t>Time-bound – set a deadline for achievement (can be staged – short-, medium-, longer-term)</a:t>
            </a:r>
            <a:endParaRPr lang="en-GB" sz="2200" dirty="0">
              <a:solidFill>
                <a:schemeClr val="tx1"/>
              </a:solidFill>
            </a:endParaRPr>
          </a:p>
          <a:p>
            <a:pPr marL="342900" indent="-342900" algn="l">
              <a:buFont typeface="Arial" panose="020B0604020202020204" pitchFamily="34" charset="0"/>
              <a:buChar char="•"/>
            </a:pPr>
            <a:endParaRPr lang="en-GB" sz="2200" dirty="0">
              <a:solidFill>
                <a:schemeClr val="tx1"/>
              </a:solidFill>
              <a:cs typeface="Arial"/>
            </a:endParaRPr>
          </a:p>
        </p:txBody>
      </p:sp>
    </p:spTree>
    <p:extLst>
      <p:ext uri="{BB962C8B-B14F-4D97-AF65-F5344CB8AC3E}">
        <p14:creationId xmlns:p14="http://schemas.microsoft.com/office/powerpoint/2010/main" val="38336820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1464160"/>
          </a:xfrm>
          <a:solidFill>
            <a:schemeClr val="bg1">
              <a:lumMod val="95000"/>
            </a:schemeClr>
          </a:solidFill>
        </p:spPr>
        <p:txBody>
          <a:bodyPr tIns="180000"/>
          <a:lstStyle/>
          <a:p>
            <a:r>
              <a:rPr lang="en-GB" sz="2400" dirty="0">
                <a:solidFill>
                  <a:schemeClr val="tx1"/>
                </a:solidFill>
              </a:rPr>
              <a:t>Based on your own goals and analysis of your own 24-hour food diary set some long, medium and short-term SMART goals for yourself. </a:t>
            </a:r>
          </a:p>
        </p:txBody>
      </p:sp>
    </p:spTree>
    <p:extLst>
      <p:ext uri="{BB962C8B-B14F-4D97-AF65-F5344CB8AC3E}">
        <p14:creationId xmlns:p14="http://schemas.microsoft.com/office/powerpoint/2010/main" val="3789208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Reviewing and revising goals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GB" sz="2200" dirty="0">
                <a:solidFill>
                  <a:schemeClr val="tx1"/>
                </a:solidFill>
              </a:rPr>
              <a:t>Review sessions should be planned in advance: </a:t>
            </a:r>
            <a:endParaRPr lang="en-GB" sz="2200" dirty="0">
              <a:solidFill>
                <a:schemeClr val="tx1"/>
              </a:solidFill>
              <a:cs typeface="Arial"/>
            </a:endParaRPr>
          </a:p>
          <a:p>
            <a:pPr marL="342900" indent="-342900" algn="l">
              <a:buFont typeface="Arial" panose="020B0604020202020204" pitchFamily="34" charset="0"/>
              <a:buChar char="•"/>
            </a:pPr>
            <a:r>
              <a:rPr lang="en-GB" sz="2200" dirty="0">
                <a:solidFill>
                  <a:schemeClr val="tx1"/>
                </a:solidFill>
              </a:rPr>
              <a:t>Show support and encouragement.</a:t>
            </a:r>
            <a:endParaRPr lang="en-GB" sz="2200" dirty="0">
              <a:solidFill>
                <a:schemeClr val="tx1"/>
              </a:solidFill>
              <a:cs typeface="Arial"/>
            </a:endParaRPr>
          </a:p>
          <a:p>
            <a:pPr marL="285750" indent="-285750" algn="l">
              <a:buFont typeface="Arial" panose="020B0604020202020204" pitchFamily="34" charset="0"/>
              <a:buChar char="•"/>
            </a:pPr>
            <a:r>
              <a:rPr lang="en-GB" sz="2200" dirty="0">
                <a:solidFill>
                  <a:schemeClr val="tx1"/>
                </a:solidFill>
              </a:rPr>
              <a:t>Include re-testing or re-taking of measurements to measure progress.</a:t>
            </a:r>
            <a:endParaRPr lang="en-GB" sz="2200" dirty="0">
              <a:solidFill>
                <a:schemeClr val="tx1"/>
              </a:solidFill>
              <a:cs typeface="Arial"/>
            </a:endParaRPr>
          </a:p>
          <a:p>
            <a:pPr marL="285750" indent="-285750" algn="l">
              <a:buFont typeface="Arial" panose="020B0604020202020204" pitchFamily="34" charset="0"/>
              <a:buChar char="•"/>
            </a:pPr>
            <a:r>
              <a:rPr lang="en-GB" sz="2200" dirty="0">
                <a:solidFill>
                  <a:schemeClr val="tx1"/>
                </a:solidFill>
              </a:rPr>
              <a:t>Identify progress. </a:t>
            </a:r>
            <a:endParaRPr lang="en-GB" sz="2200" dirty="0">
              <a:solidFill>
                <a:schemeClr val="tx1"/>
              </a:solidFill>
              <a:cs typeface="Arial"/>
            </a:endParaRPr>
          </a:p>
          <a:p>
            <a:pPr marL="285750" indent="-285750" algn="l">
              <a:buFont typeface="Arial" panose="020B0604020202020204" pitchFamily="34" charset="0"/>
              <a:buChar char="•"/>
            </a:pPr>
            <a:r>
              <a:rPr lang="en-GB" sz="2200" dirty="0">
                <a:solidFill>
                  <a:schemeClr val="tx1"/>
                </a:solidFill>
              </a:rPr>
              <a:t>Give an opportunity to celebrate progress.</a:t>
            </a:r>
            <a:endParaRPr lang="en-GB" sz="2200" dirty="0">
              <a:solidFill>
                <a:schemeClr val="tx1"/>
              </a:solidFill>
              <a:cs typeface="Arial"/>
            </a:endParaRPr>
          </a:p>
          <a:p>
            <a:pPr marL="285750" indent="-285750" algn="l">
              <a:buFont typeface="Arial" panose="020B0604020202020204" pitchFamily="34" charset="0"/>
              <a:buChar char="•"/>
            </a:pPr>
            <a:r>
              <a:rPr lang="en-GB" sz="2200" dirty="0">
                <a:solidFill>
                  <a:schemeClr val="tx1"/>
                </a:solidFill>
              </a:rPr>
              <a:t>Identify any plateaus or regression occurring.</a:t>
            </a:r>
            <a:endParaRPr lang="en-GB" sz="2200" dirty="0">
              <a:solidFill>
                <a:schemeClr val="tx1"/>
              </a:solidFill>
              <a:cs typeface="Arial"/>
            </a:endParaRPr>
          </a:p>
          <a:p>
            <a:pPr marL="285750" indent="-285750" algn="l">
              <a:buFont typeface="Arial" panose="020B0604020202020204" pitchFamily="34" charset="0"/>
              <a:buChar char="•"/>
            </a:pPr>
            <a:r>
              <a:rPr lang="en-GB" sz="2200" dirty="0">
                <a:solidFill>
                  <a:schemeClr val="tx1"/>
                </a:solidFill>
              </a:rPr>
              <a:t>Boost a client’s motivation when they see their performances improve.</a:t>
            </a:r>
            <a:endParaRPr lang="en-GB" sz="2200" dirty="0">
              <a:solidFill>
                <a:schemeClr val="tx1"/>
              </a:solidFill>
              <a:cs typeface="Arial"/>
            </a:endParaRPr>
          </a:p>
          <a:p>
            <a:pPr marL="285750" indent="-285750" algn="l">
              <a:buFont typeface="Arial" panose="020B0604020202020204" pitchFamily="34" charset="0"/>
              <a:buChar char="•"/>
            </a:pPr>
            <a:r>
              <a:rPr lang="en-GB" sz="2200" dirty="0">
                <a:solidFill>
                  <a:schemeClr val="tx1"/>
                </a:solidFill>
              </a:rPr>
              <a:t>Identify goal achievement or if goals need to be reviewed and realigned.</a:t>
            </a:r>
            <a:endParaRPr lang="en-GB" sz="2200" dirty="0">
              <a:solidFill>
                <a:schemeClr val="tx1"/>
              </a:solidFill>
              <a:cs typeface="Arial"/>
            </a:endParaRPr>
          </a:p>
          <a:p>
            <a:pPr marL="457200" indent="-457200" algn="l">
              <a:buFont typeface="Arial" panose="020B0604020202020204" pitchFamily="34" charset="0"/>
              <a:buChar char="•"/>
            </a:pPr>
            <a:endParaRPr lang="en-GB" sz="2200" dirty="0">
              <a:solidFill>
                <a:schemeClr val="tx1"/>
              </a:solidFill>
              <a:cs typeface="Arial"/>
            </a:endParaRPr>
          </a:p>
        </p:txBody>
      </p:sp>
    </p:spTree>
    <p:extLst>
      <p:ext uri="{BB962C8B-B14F-4D97-AF65-F5344CB8AC3E}">
        <p14:creationId xmlns:p14="http://schemas.microsoft.com/office/powerpoint/2010/main" val="795504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Rewards and incentives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GB" sz="2200" dirty="0">
                <a:solidFill>
                  <a:schemeClr val="tx1"/>
                </a:solidFill>
                <a:cs typeface="Arial"/>
              </a:rPr>
              <a:t>Rewards and incentives can be a source of external motivation which can support the change process. </a:t>
            </a:r>
          </a:p>
          <a:p>
            <a:pPr algn="l"/>
            <a:endParaRPr lang="en-GB" sz="2200" dirty="0">
              <a:solidFill>
                <a:schemeClr val="tx1"/>
              </a:solidFill>
              <a:cs typeface="Arial"/>
            </a:endParaRPr>
          </a:p>
          <a:p>
            <a:pPr algn="l"/>
            <a:r>
              <a:rPr lang="en-GB" sz="2200" dirty="0">
                <a:solidFill>
                  <a:schemeClr val="tx1"/>
                </a:solidFill>
                <a:cs typeface="Arial"/>
              </a:rPr>
              <a:t>Examples include: </a:t>
            </a:r>
          </a:p>
          <a:p>
            <a:pPr marL="342900" indent="-342900" algn="l">
              <a:buFont typeface="Arial" panose="020B0604020202020204" pitchFamily="34" charset="0"/>
              <a:buChar char="•"/>
            </a:pPr>
            <a:r>
              <a:rPr lang="en-GB" sz="2200" dirty="0">
                <a:solidFill>
                  <a:schemeClr val="tx1"/>
                </a:solidFill>
                <a:cs typeface="Arial"/>
              </a:rPr>
              <a:t>Progress reviews to affirm how they have improved </a:t>
            </a:r>
          </a:p>
          <a:p>
            <a:pPr marL="342900" indent="-342900" algn="l">
              <a:buFont typeface="Arial" panose="020B0604020202020204" pitchFamily="34" charset="0"/>
              <a:buChar char="•"/>
            </a:pPr>
            <a:r>
              <a:rPr lang="en-GB" sz="2200" dirty="0">
                <a:solidFill>
                  <a:schemeClr val="tx1"/>
                </a:solidFill>
                <a:cs typeface="Arial"/>
              </a:rPr>
              <a:t>External rewards e.g. prizes or treats for achieving goals </a:t>
            </a:r>
          </a:p>
          <a:p>
            <a:pPr marL="342900" indent="-342900" algn="l">
              <a:buFont typeface="Arial" panose="020B0604020202020204" pitchFamily="34" charset="0"/>
              <a:buChar char="•"/>
            </a:pPr>
            <a:r>
              <a:rPr lang="en-GB" sz="2200" dirty="0">
                <a:solidFill>
                  <a:schemeClr val="tx1"/>
                </a:solidFill>
                <a:cs typeface="Arial"/>
              </a:rPr>
              <a:t>Internal rewards e.g. ‘feel good factor’ for achieving goals</a:t>
            </a:r>
          </a:p>
        </p:txBody>
      </p:sp>
    </p:spTree>
    <p:extLst>
      <p:ext uri="{BB962C8B-B14F-4D97-AF65-F5344CB8AC3E}">
        <p14:creationId xmlns:p14="http://schemas.microsoft.com/office/powerpoint/2010/main" val="39137843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Social support systems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GB" sz="2200" dirty="0">
                <a:solidFill>
                  <a:schemeClr val="tx1"/>
                </a:solidFill>
                <a:cs typeface="Arial"/>
              </a:rPr>
              <a:t>Encouraging social support can provide an extrinsic source of motivation to support the change process. </a:t>
            </a:r>
          </a:p>
          <a:p>
            <a:pPr algn="l"/>
            <a:endParaRPr lang="en-GB" sz="2200" dirty="0">
              <a:solidFill>
                <a:schemeClr val="tx1"/>
              </a:solidFill>
              <a:cs typeface="Arial"/>
            </a:endParaRPr>
          </a:p>
          <a:p>
            <a:pPr algn="l"/>
            <a:r>
              <a:rPr lang="en-GB" sz="2200" dirty="0">
                <a:solidFill>
                  <a:schemeClr val="tx1"/>
                </a:solidFill>
                <a:cs typeface="Arial"/>
              </a:rPr>
              <a:t>Example of social support include:</a:t>
            </a:r>
          </a:p>
          <a:p>
            <a:pPr marL="342900" indent="-342900" algn="l">
              <a:buFont typeface="Arial" panose="020B0604020202020204" pitchFamily="34" charset="0"/>
              <a:buChar char="•"/>
            </a:pPr>
            <a:r>
              <a:rPr lang="en-GB" sz="2200" dirty="0">
                <a:solidFill>
                  <a:schemeClr val="tx1"/>
                </a:solidFill>
                <a:cs typeface="Arial"/>
              </a:rPr>
              <a:t>Family members </a:t>
            </a:r>
          </a:p>
          <a:p>
            <a:pPr marL="342900" indent="-342900" algn="l">
              <a:buFont typeface="Arial" panose="020B0604020202020204" pitchFamily="34" charset="0"/>
              <a:buChar char="•"/>
            </a:pPr>
            <a:r>
              <a:rPr lang="en-GB" sz="2200" dirty="0">
                <a:solidFill>
                  <a:schemeClr val="tx1"/>
                </a:solidFill>
                <a:cs typeface="Arial"/>
              </a:rPr>
              <a:t>Friends </a:t>
            </a:r>
          </a:p>
          <a:p>
            <a:pPr marL="342900" indent="-342900" algn="l">
              <a:buFont typeface="Arial" panose="020B0604020202020204" pitchFamily="34" charset="0"/>
              <a:buChar char="•"/>
            </a:pPr>
            <a:r>
              <a:rPr lang="en-GB" sz="2200" dirty="0">
                <a:solidFill>
                  <a:schemeClr val="tx1"/>
                </a:solidFill>
                <a:cs typeface="Arial"/>
              </a:rPr>
              <a:t>Buddy systems</a:t>
            </a:r>
          </a:p>
        </p:txBody>
      </p:sp>
    </p:spTree>
    <p:extLst>
      <p:ext uri="{BB962C8B-B14F-4D97-AF65-F5344CB8AC3E}">
        <p14:creationId xmlns:p14="http://schemas.microsoft.com/office/powerpoint/2010/main" val="20378075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240E-F91E-4194-8F1D-A8485422BE8D}"/>
              </a:ext>
            </a:extLst>
          </p:cNvPr>
          <p:cNvSpPr>
            <a:spLocks noGrp="1"/>
          </p:cNvSpPr>
          <p:nvPr>
            <p:ph type="body" sz="quarter" idx="11"/>
          </p:nvPr>
        </p:nvSpPr>
        <p:spPr>
          <a:xfrm>
            <a:off x="701749" y="704232"/>
            <a:ext cx="8285497" cy="486615"/>
          </a:xfrm>
        </p:spPr>
        <p:txBody>
          <a:bodyPr/>
          <a:lstStyle/>
          <a:p>
            <a:r>
              <a:rPr lang="en-GB" dirty="0"/>
              <a:t>Stages of change </a:t>
            </a:r>
          </a:p>
        </p:txBody>
      </p:sp>
      <p:graphicFrame>
        <p:nvGraphicFramePr>
          <p:cNvPr id="4" name="Content Placeholder 3">
            <a:extLst>
              <a:ext uri="{FF2B5EF4-FFF2-40B4-BE49-F238E27FC236}">
                <a16:creationId xmlns:a16="http://schemas.microsoft.com/office/drawing/2014/main" id="{6124C2D4-84EF-435D-9870-0D678B312158}"/>
              </a:ext>
            </a:extLst>
          </p:cNvPr>
          <p:cNvGraphicFramePr>
            <a:graphicFrameLocks noGrp="1"/>
          </p:cNvGraphicFramePr>
          <p:nvPr>
            <p:ph sz="quarter" idx="15"/>
          </p:nvPr>
        </p:nvGraphicFramePr>
        <p:xfrm>
          <a:off x="567070" y="1190847"/>
          <a:ext cx="11057860" cy="5363441"/>
        </p:xfrm>
        <a:graphic>
          <a:graphicData uri="http://schemas.openxmlformats.org/drawingml/2006/table">
            <a:tbl>
              <a:tblPr firstRow="1" firstCol="1" bandRow="1">
                <a:tableStyleId>{BC89EF96-8CEA-46FF-86C4-4CE0E7609802}</a:tableStyleId>
              </a:tblPr>
              <a:tblGrid>
                <a:gridCol w="2637730">
                  <a:extLst>
                    <a:ext uri="{9D8B030D-6E8A-4147-A177-3AD203B41FA5}">
                      <a16:colId xmlns:a16="http://schemas.microsoft.com/office/drawing/2014/main" val="4139522028"/>
                    </a:ext>
                  </a:extLst>
                </a:gridCol>
                <a:gridCol w="3651611">
                  <a:extLst>
                    <a:ext uri="{9D8B030D-6E8A-4147-A177-3AD203B41FA5}">
                      <a16:colId xmlns:a16="http://schemas.microsoft.com/office/drawing/2014/main" val="1097927827"/>
                    </a:ext>
                  </a:extLst>
                </a:gridCol>
                <a:gridCol w="4768519">
                  <a:extLst>
                    <a:ext uri="{9D8B030D-6E8A-4147-A177-3AD203B41FA5}">
                      <a16:colId xmlns:a16="http://schemas.microsoft.com/office/drawing/2014/main" val="3158575710"/>
                    </a:ext>
                  </a:extLst>
                </a:gridCol>
              </a:tblGrid>
              <a:tr h="491085">
                <a:tc>
                  <a:txBody>
                    <a:bodyPr/>
                    <a:lstStyle/>
                    <a:p>
                      <a:pPr>
                        <a:lnSpc>
                          <a:spcPct val="115000"/>
                        </a:lnSpc>
                        <a:spcBef>
                          <a:spcPts val="600"/>
                        </a:spcBef>
                        <a:spcAft>
                          <a:spcPts val="600"/>
                        </a:spcAft>
                      </a:pPr>
                      <a:r>
                        <a:rPr lang="en-GB" sz="1600" dirty="0">
                          <a:effectLst/>
                        </a:rPr>
                        <a:t>Stages of change</a:t>
                      </a:r>
                      <a:endParaRPr lang="en-GB"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600"/>
                        </a:spcAft>
                      </a:pPr>
                      <a:r>
                        <a:rPr lang="en-GB" sz="1600" dirty="0">
                          <a:effectLst/>
                        </a:rPr>
                        <a:t>Characteristics</a:t>
                      </a:r>
                      <a:endParaRPr lang="en-GB"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600"/>
                        </a:spcAft>
                      </a:pPr>
                      <a:r>
                        <a:rPr lang="en-GB" sz="1600" dirty="0">
                          <a:effectLst/>
                        </a:rPr>
                        <a:t>Strategies</a:t>
                      </a:r>
                      <a:endParaRPr lang="en-GB"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7949054"/>
                  </a:ext>
                </a:extLst>
              </a:tr>
              <a:tr h="1755034">
                <a:tc>
                  <a:txBody>
                    <a:bodyPr/>
                    <a:lstStyle/>
                    <a:p>
                      <a:pPr>
                        <a:lnSpc>
                          <a:spcPct val="115000"/>
                        </a:lnSpc>
                        <a:spcBef>
                          <a:spcPts val="600"/>
                        </a:spcBef>
                        <a:spcAft>
                          <a:spcPts val="800"/>
                        </a:spcAft>
                      </a:pPr>
                      <a:r>
                        <a:rPr lang="en-GB" sz="2000" dirty="0">
                          <a:effectLst/>
                        </a:rPr>
                        <a:t>Pre-contemplation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r>
                        <a:rPr lang="en-GB" sz="2000" dirty="0">
                          <a:effectLst/>
                        </a:rPr>
                        <a:t>The client has little awareness of inactivity and the consequences of inactivity.</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r>
                        <a:rPr lang="en-GB" sz="2000" dirty="0">
                          <a:effectLst/>
                        </a:rPr>
                        <a:t>Establish rapport and build trust.</a:t>
                      </a:r>
                    </a:p>
                    <a:p>
                      <a:pPr>
                        <a:lnSpc>
                          <a:spcPct val="115000"/>
                        </a:lnSpc>
                        <a:spcBef>
                          <a:spcPts val="600"/>
                        </a:spcBef>
                        <a:spcAft>
                          <a:spcPts val="800"/>
                        </a:spcAft>
                      </a:pPr>
                      <a:r>
                        <a:rPr lang="en-GB" sz="2000" dirty="0">
                          <a:effectLst/>
                        </a:rPr>
                        <a:t>Explore the pros and cons of maintaining current lifestyle.</a:t>
                      </a:r>
                    </a:p>
                    <a:p>
                      <a:pPr>
                        <a:lnSpc>
                          <a:spcPct val="115000"/>
                        </a:lnSpc>
                        <a:spcBef>
                          <a:spcPts val="600"/>
                        </a:spcBef>
                        <a:spcAft>
                          <a:spcPts val="800"/>
                        </a:spcAft>
                      </a:pPr>
                      <a:r>
                        <a:rPr lang="en-GB" sz="2000" dirty="0">
                          <a:effectLst/>
                        </a:rPr>
                        <a:t>Explore the meaning of the actions the client undertakes.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47451554"/>
                  </a:ext>
                </a:extLst>
              </a:tr>
              <a:tr h="2272720">
                <a:tc>
                  <a:txBody>
                    <a:bodyPr/>
                    <a:lstStyle/>
                    <a:p>
                      <a:pPr>
                        <a:lnSpc>
                          <a:spcPct val="115000"/>
                        </a:lnSpc>
                        <a:spcBef>
                          <a:spcPts val="600"/>
                        </a:spcBef>
                        <a:spcAft>
                          <a:spcPts val="800"/>
                        </a:spcAft>
                      </a:pPr>
                      <a:r>
                        <a:rPr lang="en-GB" sz="2000" dirty="0">
                          <a:effectLst/>
                        </a:rPr>
                        <a:t>Contemplation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r>
                        <a:rPr lang="en-GB" sz="2000" dirty="0">
                          <a:effectLst/>
                        </a:rPr>
                        <a:t>The client balances the potential benefits against the potential costs (time, money, effects on others).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r>
                        <a:rPr lang="en-GB" sz="2000" dirty="0">
                          <a:effectLst/>
                        </a:rPr>
                        <a:t>Start to change the extrinsic motivations to intrinsic ones.</a:t>
                      </a:r>
                    </a:p>
                    <a:p>
                      <a:pPr>
                        <a:lnSpc>
                          <a:spcPct val="115000"/>
                        </a:lnSpc>
                        <a:spcBef>
                          <a:spcPts val="600"/>
                        </a:spcBef>
                        <a:spcAft>
                          <a:spcPts val="800"/>
                        </a:spcAft>
                      </a:pPr>
                      <a:r>
                        <a:rPr lang="en-GB" sz="2000" dirty="0">
                          <a:effectLst/>
                        </a:rPr>
                        <a:t>Elicit self-motivational statements of intent and commitment from the client.</a:t>
                      </a:r>
                    </a:p>
                    <a:p>
                      <a:pPr>
                        <a:lnSpc>
                          <a:spcPct val="115000"/>
                        </a:lnSpc>
                        <a:spcBef>
                          <a:spcPts val="600"/>
                        </a:spcBef>
                        <a:spcAft>
                          <a:spcPts val="800"/>
                        </a:spcAft>
                      </a:pPr>
                      <a:r>
                        <a:rPr lang="en-GB" sz="2000" dirty="0">
                          <a:effectLst/>
                        </a:rPr>
                        <a:t>Provoke ideas regarding the client’s perceived self-efficacy and expectations regarding treatment.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88585579"/>
                  </a:ext>
                </a:extLst>
              </a:tr>
            </a:tbl>
          </a:graphicData>
        </a:graphic>
      </p:graphicFrame>
    </p:spTree>
    <p:extLst>
      <p:ext uri="{BB962C8B-B14F-4D97-AF65-F5344CB8AC3E}">
        <p14:creationId xmlns:p14="http://schemas.microsoft.com/office/powerpoint/2010/main" val="37661168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74D4FD-252E-407D-ADEA-C0D29313FBF1}"/>
              </a:ext>
            </a:extLst>
          </p:cNvPr>
          <p:cNvSpPr>
            <a:spLocks noGrp="1"/>
          </p:cNvSpPr>
          <p:nvPr>
            <p:ph type="body" sz="quarter" idx="11"/>
          </p:nvPr>
        </p:nvSpPr>
        <p:spPr/>
        <p:txBody>
          <a:bodyPr/>
          <a:lstStyle/>
          <a:p>
            <a:r>
              <a:rPr lang="en-GB" dirty="0"/>
              <a:t>Stages of change </a:t>
            </a:r>
          </a:p>
        </p:txBody>
      </p:sp>
      <p:graphicFrame>
        <p:nvGraphicFramePr>
          <p:cNvPr id="4" name="Content Placeholder 3">
            <a:extLst>
              <a:ext uri="{FF2B5EF4-FFF2-40B4-BE49-F238E27FC236}">
                <a16:creationId xmlns:a16="http://schemas.microsoft.com/office/drawing/2014/main" id="{2F6F5A64-40EB-40AE-9C2A-7AE78A4B5F94}"/>
              </a:ext>
            </a:extLst>
          </p:cNvPr>
          <p:cNvGraphicFramePr>
            <a:graphicFrameLocks noGrp="1"/>
          </p:cNvGraphicFramePr>
          <p:nvPr>
            <p:ph sz="quarter" idx="15"/>
          </p:nvPr>
        </p:nvGraphicFramePr>
        <p:xfrm>
          <a:off x="699319" y="1457060"/>
          <a:ext cx="10575851" cy="4872356"/>
        </p:xfrm>
        <a:graphic>
          <a:graphicData uri="http://schemas.openxmlformats.org/drawingml/2006/table">
            <a:tbl>
              <a:tblPr firstCol="1" bandRow="1">
                <a:tableStyleId>{BC89EF96-8CEA-46FF-86C4-4CE0E7609802}</a:tableStyleId>
              </a:tblPr>
              <a:tblGrid>
                <a:gridCol w="1990570">
                  <a:extLst>
                    <a:ext uri="{9D8B030D-6E8A-4147-A177-3AD203B41FA5}">
                      <a16:colId xmlns:a16="http://schemas.microsoft.com/office/drawing/2014/main" val="595195184"/>
                    </a:ext>
                  </a:extLst>
                </a:gridCol>
                <a:gridCol w="4024620">
                  <a:extLst>
                    <a:ext uri="{9D8B030D-6E8A-4147-A177-3AD203B41FA5}">
                      <a16:colId xmlns:a16="http://schemas.microsoft.com/office/drawing/2014/main" val="1729543260"/>
                    </a:ext>
                  </a:extLst>
                </a:gridCol>
                <a:gridCol w="4560661">
                  <a:extLst>
                    <a:ext uri="{9D8B030D-6E8A-4147-A177-3AD203B41FA5}">
                      <a16:colId xmlns:a16="http://schemas.microsoft.com/office/drawing/2014/main" val="1870876679"/>
                    </a:ext>
                  </a:extLst>
                </a:gridCol>
              </a:tblGrid>
              <a:tr h="2291317">
                <a:tc>
                  <a:txBody>
                    <a:bodyPr/>
                    <a:lstStyle/>
                    <a:p>
                      <a:pPr>
                        <a:lnSpc>
                          <a:spcPct val="115000"/>
                        </a:lnSpc>
                        <a:spcBef>
                          <a:spcPts val="600"/>
                        </a:spcBef>
                        <a:spcAft>
                          <a:spcPts val="800"/>
                        </a:spcAft>
                      </a:pPr>
                      <a:r>
                        <a:rPr lang="en-GB" sz="2000" dirty="0">
                          <a:effectLst/>
                        </a:rPr>
                        <a:t>Preparation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r>
                        <a:rPr lang="en-GB" sz="2000" dirty="0">
                          <a:effectLst/>
                        </a:rPr>
                        <a:t>The client prepares to act and then increases physical activity.</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r>
                        <a:rPr lang="en-GB" sz="2000" dirty="0">
                          <a:effectLst/>
                        </a:rPr>
                        <a:t>Offer a menu of options for change or treatment.</a:t>
                      </a:r>
                    </a:p>
                    <a:p>
                      <a:pPr>
                        <a:lnSpc>
                          <a:spcPct val="115000"/>
                        </a:lnSpc>
                        <a:spcBef>
                          <a:spcPts val="600"/>
                        </a:spcBef>
                        <a:spcAft>
                          <a:spcPts val="800"/>
                        </a:spcAft>
                      </a:pPr>
                      <a:r>
                        <a:rPr lang="en-GB" sz="2000" dirty="0">
                          <a:effectLst/>
                        </a:rPr>
                        <a:t>Help the client enlist social support.</a:t>
                      </a:r>
                    </a:p>
                    <a:p>
                      <a:pPr>
                        <a:lnSpc>
                          <a:spcPct val="115000"/>
                        </a:lnSpc>
                        <a:spcBef>
                          <a:spcPts val="600"/>
                        </a:spcBef>
                        <a:spcAft>
                          <a:spcPts val="800"/>
                        </a:spcAft>
                      </a:pPr>
                      <a:r>
                        <a:rPr lang="en-GB" sz="2000" dirty="0">
                          <a:effectLst/>
                        </a:rPr>
                        <a:t>Prompt from the client what has worked in the past either for them or others they know.</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44934141"/>
                  </a:ext>
                </a:extLst>
              </a:tr>
              <a:tr h="2291317">
                <a:tc>
                  <a:txBody>
                    <a:bodyPr/>
                    <a:lstStyle/>
                    <a:p>
                      <a:pPr>
                        <a:lnSpc>
                          <a:spcPct val="115000"/>
                        </a:lnSpc>
                        <a:spcBef>
                          <a:spcPts val="600"/>
                        </a:spcBef>
                        <a:spcAft>
                          <a:spcPts val="800"/>
                        </a:spcAft>
                      </a:pPr>
                      <a:r>
                        <a:rPr lang="en-GB" sz="2000" dirty="0">
                          <a:effectLst/>
                        </a:rPr>
                        <a:t>Action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r>
                        <a:rPr lang="en-GB" sz="2000" dirty="0">
                          <a:effectLst/>
                        </a:rPr>
                        <a:t>The client has recently become active on a regular basis.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r>
                        <a:rPr lang="en-GB" sz="2000" dirty="0">
                          <a:effectLst/>
                        </a:rPr>
                        <a:t>Support a realistic view of change through small steps.</a:t>
                      </a:r>
                    </a:p>
                    <a:p>
                      <a:pPr>
                        <a:lnSpc>
                          <a:spcPct val="115000"/>
                        </a:lnSpc>
                        <a:spcBef>
                          <a:spcPts val="600"/>
                        </a:spcBef>
                        <a:spcAft>
                          <a:spcPts val="800"/>
                        </a:spcAft>
                      </a:pPr>
                      <a:r>
                        <a:rPr lang="en-GB" sz="2000" dirty="0">
                          <a:effectLst/>
                        </a:rPr>
                        <a:t>Assist the clients in finding new reinforcers of positive change.</a:t>
                      </a:r>
                    </a:p>
                    <a:p>
                      <a:pPr>
                        <a:lnSpc>
                          <a:spcPct val="115000"/>
                        </a:lnSpc>
                        <a:spcBef>
                          <a:spcPts val="600"/>
                        </a:spcBef>
                        <a:spcAft>
                          <a:spcPts val="800"/>
                        </a:spcAft>
                      </a:pPr>
                      <a:r>
                        <a:rPr lang="en-GB" sz="2000" dirty="0">
                          <a:effectLst/>
                        </a:rPr>
                        <a:t>Acknowledge difficulties for the client in early stages of change.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7480482"/>
                  </a:ext>
                </a:extLst>
              </a:tr>
            </a:tbl>
          </a:graphicData>
        </a:graphic>
      </p:graphicFrame>
    </p:spTree>
    <p:extLst>
      <p:ext uri="{BB962C8B-B14F-4D97-AF65-F5344CB8AC3E}">
        <p14:creationId xmlns:p14="http://schemas.microsoft.com/office/powerpoint/2010/main" val="7582095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C7C4F1-7AAC-4718-B3FF-BEA52E2AFDB2}"/>
              </a:ext>
            </a:extLst>
          </p:cNvPr>
          <p:cNvSpPr>
            <a:spLocks noGrp="1"/>
          </p:cNvSpPr>
          <p:nvPr>
            <p:ph type="body" sz="quarter" idx="11"/>
          </p:nvPr>
        </p:nvSpPr>
        <p:spPr/>
        <p:txBody>
          <a:bodyPr/>
          <a:lstStyle/>
          <a:p>
            <a:r>
              <a:rPr lang="en-GB" dirty="0"/>
              <a:t>Stages of change </a:t>
            </a:r>
          </a:p>
        </p:txBody>
      </p:sp>
      <p:graphicFrame>
        <p:nvGraphicFramePr>
          <p:cNvPr id="4" name="Content Placeholder 3">
            <a:extLst>
              <a:ext uri="{FF2B5EF4-FFF2-40B4-BE49-F238E27FC236}">
                <a16:creationId xmlns:a16="http://schemas.microsoft.com/office/drawing/2014/main" id="{BB7139AC-2388-4CA0-A04B-BB13C155BE38}"/>
              </a:ext>
            </a:extLst>
          </p:cNvPr>
          <p:cNvGraphicFramePr>
            <a:graphicFrameLocks noGrp="1"/>
          </p:cNvGraphicFramePr>
          <p:nvPr>
            <p:ph sz="quarter" idx="15"/>
          </p:nvPr>
        </p:nvGraphicFramePr>
        <p:xfrm>
          <a:off x="758455" y="1904827"/>
          <a:ext cx="10675090" cy="4052924"/>
        </p:xfrm>
        <a:graphic>
          <a:graphicData uri="http://schemas.openxmlformats.org/drawingml/2006/table">
            <a:tbl>
              <a:tblPr firstCol="1" bandRow="1">
                <a:tableStyleId>{BC89EF96-8CEA-46FF-86C4-4CE0E7609802}</a:tableStyleId>
              </a:tblPr>
              <a:tblGrid>
                <a:gridCol w="2546424">
                  <a:extLst>
                    <a:ext uri="{9D8B030D-6E8A-4147-A177-3AD203B41FA5}">
                      <a16:colId xmlns:a16="http://schemas.microsoft.com/office/drawing/2014/main" val="2580072974"/>
                    </a:ext>
                  </a:extLst>
                </a:gridCol>
                <a:gridCol w="3525210">
                  <a:extLst>
                    <a:ext uri="{9D8B030D-6E8A-4147-A177-3AD203B41FA5}">
                      <a16:colId xmlns:a16="http://schemas.microsoft.com/office/drawing/2014/main" val="4150599949"/>
                    </a:ext>
                  </a:extLst>
                </a:gridCol>
                <a:gridCol w="4603456">
                  <a:extLst>
                    <a:ext uri="{9D8B030D-6E8A-4147-A177-3AD203B41FA5}">
                      <a16:colId xmlns:a16="http://schemas.microsoft.com/office/drawing/2014/main" val="3573449983"/>
                    </a:ext>
                  </a:extLst>
                </a:gridCol>
              </a:tblGrid>
              <a:tr h="2315818">
                <a:tc>
                  <a:txBody>
                    <a:bodyPr/>
                    <a:lstStyle/>
                    <a:p>
                      <a:pPr>
                        <a:lnSpc>
                          <a:spcPct val="115000"/>
                        </a:lnSpc>
                        <a:spcBef>
                          <a:spcPts val="600"/>
                        </a:spcBef>
                        <a:spcAft>
                          <a:spcPts val="800"/>
                        </a:spcAft>
                      </a:pPr>
                      <a:r>
                        <a:rPr lang="en-GB" sz="2000" dirty="0">
                          <a:effectLst/>
                        </a:rPr>
                        <a:t>Maintenance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r>
                        <a:rPr lang="en-GB" sz="2000" dirty="0">
                          <a:effectLst/>
                        </a:rPr>
                        <a:t>The client has been regularly physically active for at least six months.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r>
                        <a:rPr lang="en-GB" sz="2000" dirty="0">
                          <a:effectLst/>
                        </a:rPr>
                        <a:t>Affirm the client’s resolve and self-efficacy.</a:t>
                      </a:r>
                    </a:p>
                    <a:p>
                      <a:pPr>
                        <a:lnSpc>
                          <a:spcPct val="115000"/>
                        </a:lnSpc>
                        <a:spcBef>
                          <a:spcPts val="600"/>
                        </a:spcBef>
                        <a:spcAft>
                          <a:spcPts val="800"/>
                        </a:spcAft>
                      </a:pPr>
                      <a:r>
                        <a:rPr lang="en-GB" sz="2000" dirty="0">
                          <a:effectLst/>
                        </a:rPr>
                        <a:t>Maintain supportive contact.</a:t>
                      </a:r>
                    </a:p>
                    <a:p>
                      <a:pPr>
                        <a:lnSpc>
                          <a:spcPct val="115000"/>
                        </a:lnSpc>
                        <a:spcBef>
                          <a:spcPts val="600"/>
                        </a:spcBef>
                        <a:spcAft>
                          <a:spcPts val="800"/>
                        </a:spcAft>
                      </a:pPr>
                      <a:r>
                        <a:rPr lang="en-GB" sz="2000" dirty="0">
                          <a:effectLst/>
                        </a:rPr>
                        <a:t>Review long-term goals with the client.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36897049"/>
                  </a:ext>
                </a:extLst>
              </a:tr>
              <a:tr h="836412">
                <a:tc>
                  <a:txBody>
                    <a:bodyPr/>
                    <a:lstStyle/>
                    <a:p>
                      <a:pPr>
                        <a:lnSpc>
                          <a:spcPct val="115000"/>
                        </a:lnSpc>
                        <a:spcBef>
                          <a:spcPts val="600"/>
                        </a:spcBef>
                        <a:spcAft>
                          <a:spcPts val="800"/>
                        </a:spcAft>
                      </a:pPr>
                      <a:r>
                        <a:rPr lang="en-GB" sz="2000" dirty="0">
                          <a:effectLst/>
                        </a:rPr>
                        <a:t>Termination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endParaRPr lang="en-GB" sz="2000" dirty="0">
                        <a:effectLst/>
                      </a:endParaRPr>
                    </a:p>
                    <a:p>
                      <a:pPr>
                        <a:lnSpc>
                          <a:spcPct val="115000"/>
                        </a:lnSpc>
                        <a:spcBef>
                          <a:spcPts val="600"/>
                        </a:spcBef>
                        <a:spcAft>
                          <a:spcPts val="800"/>
                        </a:spcAft>
                      </a:pPr>
                      <a:r>
                        <a:rPr lang="en-GB" sz="2000" dirty="0">
                          <a:effectLst/>
                        </a:rPr>
                        <a:t>The client no longer engages in the old behaviour.</a:t>
                      </a:r>
                    </a:p>
                    <a:p>
                      <a:pPr>
                        <a:lnSpc>
                          <a:spcPct val="115000"/>
                        </a:lnSpc>
                        <a:spcBef>
                          <a:spcPts val="600"/>
                        </a:spcBef>
                        <a:spcAft>
                          <a:spcPts val="800"/>
                        </a:spcAft>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Bef>
                          <a:spcPts val="600"/>
                        </a:spcBef>
                        <a:spcAft>
                          <a:spcPts val="800"/>
                        </a:spcAft>
                      </a:pPr>
                      <a:r>
                        <a:rPr lang="en-GB" sz="2000" dirty="0">
                          <a:effectLst/>
                        </a:rPr>
                        <a:t> Behaviour has changed.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35411157"/>
                  </a:ext>
                </a:extLst>
              </a:tr>
            </a:tbl>
          </a:graphicData>
        </a:graphic>
      </p:graphicFrame>
    </p:spTree>
    <p:extLst>
      <p:ext uri="{BB962C8B-B14F-4D97-AF65-F5344CB8AC3E}">
        <p14:creationId xmlns:p14="http://schemas.microsoft.com/office/powerpoint/2010/main" val="15262655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Self-efficacy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b="1" dirty="0">
                <a:solidFill>
                  <a:schemeClr val="tx1"/>
                </a:solidFill>
              </a:rPr>
              <a:t>Self-efficacy </a:t>
            </a:r>
            <a:r>
              <a:rPr lang="en-US" sz="2200" dirty="0">
                <a:solidFill>
                  <a:schemeClr val="tx1"/>
                </a:solidFill>
              </a:rPr>
              <a:t>refers to an individual’s belief in their own capability to successfully perform a particular task or achieve a specific goal </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US" sz="2200" dirty="0">
                <a:solidFill>
                  <a:schemeClr val="tx1"/>
                </a:solidFill>
              </a:rPr>
              <a:t>Another component of self-efficacy is whether they see the possible actions as making a difference to their current circumstances </a:t>
            </a:r>
          </a:p>
          <a:p>
            <a:pPr algn="l"/>
            <a:endParaRPr lang="en-US" sz="2200" dirty="0">
              <a:solidFill>
                <a:schemeClr val="tx1"/>
              </a:solidFill>
            </a:endParaRPr>
          </a:p>
          <a:p>
            <a:pPr marL="342900" indent="-342900" algn="l">
              <a:buFont typeface="Arial" panose="020B0604020202020204" pitchFamily="34" charset="0"/>
              <a:buChar char="•"/>
            </a:pPr>
            <a:r>
              <a:rPr lang="en-US" sz="2200" dirty="0">
                <a:solidFill>
                  <a:schemeClr val="tx1"/>
                </a:solidFill>
              </a:rPr>
              <a:t>Self-efficacy will impact the individual’s willingness to consider and contemplate making a change and their perseverance to follow through and take action to make the change happen </a:t>
            </a:r>
          </a:p>
        </p:txBody>
      </p:sp>
    </p:spTree>
    <p:extLst>
      <p:ext uri="{BB962C8B-B14F-4D97-AF65-F5344CB8AC3E}">
        <p14:creationId xmlns:p14="http://schemas.microsoft.com/office/powerpoint/2010/main" val="7253926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Self-efficacy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Self efficacy can be promoted through: </a:t>
            </a:r>
          </a:p>
          <a:p>
            <a:pPr marL="342900" indent="-342900" algn="l">
              <a:buFont typeface="Arial" panose="020B0604020202020204" pitchFamily="34" charset="0"/>
              <a:buChar char="•"/>
            </a:pPr>
            <a:r>
              <a:rPr lang="en-US" sz="2200" dirty="0">
                <a:solidFill>
                  <a:schemeClr val="tx1"/>
                </a:solidFill>
              </a:rPr>
              <a:t>Accurately reflecting on their past successes </a:t>
            </a:r>
          </a:p>
          <a:p>
            <a:pPr marL="342900" indent="-342900" algn="l">
              <a:buFont typeface="Arial" panose="020B0604020202020204" pitchFamily="34" charset="0"/>
              <a:buChar char="•"/>
            </a:pPr>
            <a:r>
              <a:rPr lang="en-US" sz="2200" dirty="0">
                <a:solidFill>
                  <a:schemeClr val="tx1"/>
                </a:solidFill>
              </a:rPr>
              <a:t>Reframe any past failures and see these as lessons and opportunities for learning </a:t>
            </a:r>
          </a:p>
          <a:p>
            <a:pPr marL="342900" indent="-342900" algn="l">
              <a:buFont typeface="Arial" panose="020B0604020202020204" pitchFamily="34" charset="0"/>
              <a:buChar char="•"/>
            </a:pPr>
            <a:r>
              <a:rPr lang="en-US" sz="2200" dirty="0">
                <a:solidFill>
                  <a:schemeClr val="tx1"/>
                </a:solidFill>
              </a:rPr>
              <a:t>Use positive self-talk and affirmations to develop a growth mindset </a:t>
            </a:r>
          </a:p>
          <a:p>
            <a:pPr marL="342900" indent="-342900" algn="l">
              <a:buFont typeface="Arial" panose="020B0604020202020204" pitchFamily="34" charset="0"/>
              <a:buChar char="•"/>
            </a:pPr>
            <a:r>
              <a:rPr lang="en-US" sz="2200" dirty="0">
                <a:solidFill>
                  <a:schemeClr val="tx1"/>
                </a:solidFill>
              </a:rPr>
              <a:t>Visualise and focus on success </a:t>
            </a:r>
          </a:p>
          <a:p>
            <a:pPr marL="342900" indent="-342900" algn="l">
              <a:buFont typeface="Arial" panose="020B0604020202020204" pitchFamily="34" charset="0"/>
              <a:buChar char="•"/>
            </a:pPr>
            <a:r>
              <a:rPr lang="en-US" sz="2200" dirty="0">
                <a:solidFill>
                  <a:schemeClr val="tx1"/>
                </a:solidFill>
              </a:rPr>
              <a:t>Break tasks and actions into manageable steps and take one step at a time </a:t>
            </a:r>
          </a:p>
        </p:txBody>
      </p:sp>
    </p:spTree>
    <p:extLst>
      <p:ext uri="{BB962C8B-B14F-4D97-AF65-F5344CB8AC3E}">
        <p14:creationId xmlns:p14="http://schemas.microsoft.com/office/powerpoint/2010/main" val="36993987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342900" indent="-342900" algn="l">
              <a:buFont typeface="Arial" panose="020B0604020202020204" pitchFamily="34" charset="0"/>
              <a:buChar char="•"/>
            </a:pPr>
            <a:r>
              <a:rPr lang="en-US" sz="2200" dirty="0">
                <a:solidFill>
                  <a:schemeClr val="tx1"/>
                </a:solidFill>
              </a:rPr>
              <a:t>Explain different strategies to support behavioural change and meet healthy eating guidelines</a:t>
            </a:r>
          </a:p>
        </p:txBody>
      </p:sp>
    </p:spTree>
    <p:extLst>
      <p:ext uri="{BB962C8B-B14F-4D97-AF65-F5344CB8AC3E}">
        <p14:creationId xmlns:p14="http://schemas.microsoft.com/office/powerpoint/2010/main" val="35416302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DD7D6C-CB87-7049-558E-CECF48B873BE}"/>
              </a:ext>
            </a:extLst>
          </p:cNvPr>
          <p:cNvSpPr>
            <a:spLocks noGrp="1"/>
          </p:cNvSpPr>
          <p:nvPr>
            <p:ph type="body" sz="quarter" idx="11"/>
          </p:nvPr>
        </p:nvSpPr>
        <p:spPr/>
        <p:txBody>
          <a:bodyPr/>
          <a:lstStyle/>
          <a:p>
            <a:r>
              <a:rPr lang="en-GB" dirty="0"/>
              <a:t>Nutrition for physical activity and exercise</a:t>
            </a:r>
          </a:p>
          <a:p>
            <a:endParaRPr lang="en-GB" dirty="0"/>
          </a:p>
          <a:p>
            <a:r>
              <a:rPr lang="en-GB" dirty="0"/>
              <a:t>Educating clients about healthy food choices</a:t>
            </a:r>
          </a:p>
          <a:p>
            <a:r>
              <a:rPr lang="en-GB" dirty="0"/>
              <a:t>-</a:t>
            </a:r>
          </a:p>
        </p:txBody>
      </p:sp>
    </p:spTree>
    <p:custDataLst>
      <p:tags r:id="rId1"/>
    </p:custDataLst>
    <p:extLst>
      <p:ext uri="{BB962C8B-B14F-4D97-AF65-F5344CB8AC3E}">
        <p14:creationId xmlns:p14="http://schemas.microsoft.com/office/powerpoint/2010/main" val="22785521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0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YMCAfit Templa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YMC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wards PowerPoint Template [Read-Only]" id="{A68A99E7-2C12-4AC2-B822-9937C7B1F600}" vid="{7C42E43A-DAA8-4061-9F7D-83AE781478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0AB4259EC385439F2A8C7784E02AFB" ma:contentTypeVersion="17" ma:contentTypeDescription="Create a new document." ma:contentTypeScope="" ma:versionID="b7a31cadbfe097fef35acce93ef0b80b">
  <xsd:schema xmlns:xsd="http://www.w3.org/2001/XMLSchema" xmlns:xs="http://www.w3.org/2001/XMLSchema" xmlns:p="http://schemas.microsoft.com/office/2006/metadata/properties" xmlns:ns2="c63102ca-90b4-4b49-ac83-7aff3116fe30" xmlns:ns3="33c8f57f-4d68-4232-9613-ad1b7d92bd52" targetNamespace="http://schemas.microsoft.com/office/2006/metadata/properties" ma:root="true" ma:fieldsID="70d03595316670ac2912ecc678c368b7" ns2:_="" ns3:_="">
    <xsd:import namespace="c63102ca-90b4-4b49-ac83-7aff3116fe30"/>
    <xsd:import namespace="33c8f57f-4d68-4232-9613-ad1b7d92bd5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3102ca-90b4-4b49-ac83-7aff3116fe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e934352-835e-48ab-b831-1bf7e97c38f7" ma:termSetId="09814cd3-568e-fe90-9814-8d621ff8fb84" ma:anchorId="fba54fb3-c3e1-fe81-a776-ca4b69148c4d" ma:open="true" ma:isKeyword="false">
      <xsd:complexType>
        <xsd:sequence>
          <xsd:element ref="pc:Terms" minOccurs="0" maxOccurs="1"/>
        </xsd:sequence>
      </xsd:complex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c8f57f-4d68-4232-9613-ad1b7d92bd5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f6ddff3-6707-46fc-9c13-3f10af043dfc}" ma:internalName="TaxCatchAll" ma:showField="CatchAllData" ma:web="33c8f57f-4d68-4232-9613-ad1b7d92bd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33c8f57f-4d68-4232-9613-ad1b7d92bd52">
      <UserInfo>
        <DisplayName>Allison Bagshaw</DisplayName>
        <AccountId>38</AccountId>
        <AccountType/>
      </UserInfo>
      <UserInfo>
        <DisplayName>Leanne Hendry</DisplayName>
        <AccountId>57</AccountId>
        <AccountType/>
      </UserInfo>
    </SharedWithUsers>
    <lcf76f155ced4ddcb4097134ff3c332f xmlns="c63102ca-90b4-4b49-ac83-7aff3116fe30">
      <Terms xmlns="http://schemas.microsoft.com/office/infopath/2007/PartnerControls"/>
    </lcf76f155ced4ddcb4097134ff3c332f>
    <TaxCatchAll xmlns="33c8f57f-4d68-4232-9613-ad1b7d92bd5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D981B6-5C53-4B82-A191-9B2B5E05115F}"/>
</file>

<file path=customXml/itemProps2.xml><?xml version="1.0" encoding="utf-8"?>
<ds:datastoreItem xmlns:ds="http://schemas.openxmlformats.org/officeDocument/2006/customXml" ds:itemID="{A72749F2-310B-42AD-A426-0152280C3699}">
  <ds:schemaRefs>
    <ds:schemaRef ds:uri="33c8f57f-4d68-4232-9613-ad1b7d92bd52"/>
    <ds:schemaRef ds:uri="http://purl.org/dc/elements/1.1/"/>
    <ds:schemaRef ds:uri="http://schemas.microsoft.com/office/2006/metadata/properties"/>
    <ds:schemaRef ds:uri="http://schemas.microsoft.com/office/2006/documentManagement/types"/>
    <ds:schemaRef ds:uri="c63102ca-90b4-4b49-ac83-7aff3116fe30"/>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3479C987-C34D-4BDA-9F46-621AE718C7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Awards PowerPoint Template</Template>
  <TotalTime>788</TotalTime>
  <Words>5058</Words>
  <Application>Microsoft Office PowerPoint</Application>
  <PresentationFormat>Widescreen</PresentationFormat>
  <Paragraphs>727</Paragraphs>
  <Slides>104</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104</vt:i4>
      </vt:variant>
    </vt:vector>
  </HeadingPairs>
  <TitlesOfParts>
    <vt:vector size="112" baseType="lpstr">
      <vt:lpstr>Arial</vt:lpstr>
      <vt:lpstr>Body</vt:lpstr>
      <vt:lpstr>Calibri</vt:lpstr>
      <vt:lpstr>Heading</vt:lpstr>
      <vt:lpstr>Heading 2</vt:lpstr>
      <vt:lpstr>Sub heading</vt:lpstr>
      <vt:lpstr>Symbol</vt:lpstr>
      <vt:lpstr>YMCAfit Templates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Allison Bagshaw</dc:creator>
  <cp:lastModifiedBy>Rosie Coote-Cowling</cp:lastModifiedBy>
  <cp:revision>17</cp:revision>
  <dcterms:created xsi:type="dcterms:W3CDTF">2023-10-30T16:09:59Z</dcterms:created>
  <dcterms:modified xsi:type="dcterms:W3CDTF">2025-03-18T15:01:51Z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0x010100CA0AB4259EC385439F2A8C7784E02AFB</vt:lpwstr>
  </property>
  <property fmtid="{D5CDD505-2E9C-101B-9397-08002B2CF9AE}" pid="4" name="ArticulateGUID">
    <vt:lpwstr>4F56D0CF-08CF-4DF4-B0FC-52021AA2E077</vt:lpwstr>
  </property>
  <property fmtid="{D5CDD505-2E9C-101B-9397-08002B2CF9AE}" pid="5" name="ArticulatePath">
    <vt:lpwstr>https://ymca1844.sharepoint.com/sites/Awards/product/Shared Documents/Next Generation/WIP Resources/Teaching resources/Next Generation Gym and Personal Training/08. Nutrition for physical activity and exercise/Powerpoints/LO2 - Nutrtion for physical activity</vt:lpwstr>
  </property>
  <property fmtid="{D5CDD505-2E9C-101B-9397-08002B2CF9AE}" pid="6" name="MediaServiceImageTags">
    <vt:lpwstr/>
  </property>
</Properties>
</file>