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298"/>
  </p:notesMasterIdLst>
  <p:handoutMasterIdLst>
    <p:handoutMasterId r:id="rId299"/>
  </p:handoutMasterIdLst>
  <p:sldIdLst>
    <p:sldId id="364" r:id="rId5"/>
    <p:sldId id="365" r:id="rId6"/>
    <p:sldId id="476" r:id="rId7"/>
    <p:sldId id="475" r:id="rId8"/>
    <p:sldId id="478" r:id="rId9"/>
    <p:sldId id="479" r:id="rId10"/>
    <p:sldId id="481" r:id="rId11"/>
    <p:sldId id="483" r:id="rId12"/>
    <p:sldId id="482" r:id="rId13"/>
    <p:sldId id="350" r:id="rId14"/>
    <p:sldId id="369" r:id="rId15"/>
    <p:sldId id="347" r:id="rId16"/>
    <p:sldId id="370" r:id="rId17"/>
    <p:sldId id="371" r:id="rId18"/>
    <p:sldId id="316" r:id="rId19"/>
    <p:sldId id="354" r:id="rId20"/>
    <p:sldId id="372" r:id="rId21"/>
    <p:sldId id="373" r:id="rId22"/>
    <p:sldId id="374" r:id="rId23"/>
    <p:sldId id="375" r:id="rId24"/>
    <p:sldId id="376" r:id="rId25"/>
    <p:sldId id="484" r:id="rId26"/>
    <p:sldId id="486" r:id="rId27"/>
    <p:sldId id="485" r:id="rId28"/>
    <p:sldId id="487" r:id="rId29"/>
    <p:sldId id="488" r:id="rId30"/>
    <p:sldId id="489" r:id="rId31"/>
    <p:sldId id="491" r:id="rId32"/>
    <p:sldId id="490" r:id="rId33"/>
    <p:sldId id="494" r:id="rId34"/>
    <p:sldId id="492" r:id="rId35"/>
    <p:sldId id="495" r:id="rId36"/>
    <p:sldId id="741" r:id="rId37"/>
    <p:sldId id="496" r:id="rId38"/>
    <p:sldId id="497" r:id="rId39"/>
    <p:sldId id="498" r:id="rId40"/>
    <p:sldId id="700" r:id="rId41"/>
    <p:sldId id="499" r:id="rId42"/>
    <p:sldId id="501" r:id="rId43"/>
    <p:sldId id="500" r:id="rId44"/>
    <p:sldId id="503" r:id="rId45"/>
    <p:sldId id="739" r:id="rId46"/>
    <p:sldId id="502" r:id="rId47"/>
    <p:sldId id="505" r:id="rId48"/>
    <p:sldId id="504" r:id="rId49"/>
    <p:sldId id="507" r:id="rId50"/>
    <p:sldId id="508" r:id="rId51"/>
    <p:sldId id="506" r:id="rId52"/>
    <p:sldId id="509" r:id="rId53"/>
    <p:sldId id="701" r:id="rId54"/>
    <p:sldId id="511" r:id="rId55"/>
    <p:sldId id="512" r:id="rId56"/>
    <p:sldId id="514" r:id="rId57"/>
    <p:sldId id="702" r:id="rId58"/>
    <p:sldId id="703" r:id="rId59"/>
    <p:sldId id="704" r:id="rId60"/>
    <p:sldId id="705" r:id="rId61"/>
    <p:sldId id="706" r:id="rId62"/>
    <p:sldId id="707" r:id="rId63"/>
    <p:sldId id="708" r:id="rId64"/>
    <p:sldId id="709" r:id="rId65"/>
    <p:sldId id="513" r:id="rId66"/>
    <p:sldId id="515" r:id="rId67"/>
    <p:sldId id="516" r:id="rId68"/>
    <p:sldId id="710" r:id="rId69"/>
    <p:sldId id="517" r:id="rId70"/>
    <p:sldId id="519" r:id="rId71"/>
    <p:sldId id="520" r:id="rId72"/>
    <p:sldId id="527" r:id="rId73"/>
    <p:sldId id="528" r:id="rId74"/>
    <p:sldId id="711" r:id="rId75"/>
    <p:sldId id="521" r:id="rId76"/>
    <p:sldId id="522" r:id="rId77"/>
    <p:sldId id="523" r:id="rId78"/>
    <p:sldId id="524" r:id="rId79"/>
    <p:sldId id="529" r:id="rId80"/>
    <p:sldId id="712" r:id="rId81"/>
    <p:sldId id="535" r:id="rId82"/>
    <p:sldId id="536" r:id="rId83"/>
    <p:sldId id="530" r:id="rId84"/>
    <p:sldId id="531" r:id="rId85"/>
    <p:sldId id="532" r:id="rId86"/>
    <p:sldId id="533" r:id="rId87"/>
    <p:sldId id="713" r:id="rId88"/>
    <p:sldId id="537" r:id="rId89"/>
    <p:sldId id="740" r:id="rId90"/>
    <p:sldId id="534" r:id="rId91"/>
    <p:sldId id="714" r:id="rId92"/>
    <p:sldId id="538" r:id="rId93"/>
    <p:sldId id="539" r:id="rId94"/>
    <p:sldId id="540" r:id="rId95"/>
    <p:sldId id="541" r:id="rId96"/>
    <p:sldId id="542" r:id="rId97"/>
    <p:sldId id="543" r:id="rId98"/>
    <p:sldId id="545" r:id="rId99"/>
    <p:sldId id="544" r:id="rId100"/>
    <p:sldId id="546" r:id="rId101"/>
    <p:sldId id="547" r:id="rId102"/>
    <p:sldId id="548" r:id="rId103"/>
    <p:sldId id="549" r:id="rId104"/>
    <p:sldId id="562" r:id="rId105"/>
    <p:sldId id="265" r:id="rId106"/>
    <p:sldId id="553" r:id="rId107"/>
    <p:sldId id="334" r:id="rId108"/>
    <p:sldId id="556" r:id="rId109"/>
    <p:sldId id="348" r:id="rId110"/>
    <p:sldId id="351" r:id="rId111"/>
    <p:sldId id="352" r:id="rId112"/>
    <p:sldId id="353" r:id="rId113"/>
    <p:sldId id="554" r:id="rId114"/>
    <p:sldId id="555" r:id="rId115"/>
    <p:sldId id="377" r:id="rId116"/>
    <p:sldId id="561" r:id="rId117"/>
    <p:sldId id="558" r:id="rId118"/>
    <p:sldId id="560" r:id="rId119"/>
    <p:sldId id="559" r:id="rId120"/>
    <p:sldId id="557" r:id="rId121"/>
    <p:sldId id="550" r:id="rId122"/>
    <p:sldId id="563" r:id="rId123"/>
    <p:sldId id="388" r:id="rId124"/>
    <p:sldId id="389" r:id="rId125"/>
    <p:sldId id="425" r:id="rId126"/>
    <p:sldId id="566" r:id="rId127"/>
    <p:sldId id="395" r:id="rId128"/>
    <p:sldId id="567" r:id="rId129"/>
    <p:sldId id="394" r:id="rId130"/>
    <p:sldId id="568" r:id="rId131"/>
    <p:sldId id="569" r:id="rId132"/>
    <p:sldId id="392" r:id="rId133"/>
    <p:sldId id="393" r:id="rId134"/>
    <p:sldId id="715" r:id="rId135"/>
    <p:sldId id="570" r:id="rId136"/>
    <p:sldId id="716" r:id="rId137"/>
    <p:sldId id="571" r:id="rId138"/>
    <p:sldId id="551" r:id="rId139"/>
    <p:sldId id="564" r:id="rId140"/>
    <p:sldId id="565" r:id="rId141"/>
    <p:sldId id="572" r:id="rId142"/>
    <p:sldId id="742" r:id="rId143"/>
    <p:sldId id="574" r:id="rId144"/>
    <p:sldId id="575" r:id="rId145"/>
    <p:sldId id="576" r:id="rId146"/>
    <p:sldId id="743" r:id="rId147"/>
    <p:sldId id="573" r:id="rId148"/>
    <p:sldId id="717" r:id="rId149"/>
    <p:sldId id="718" r:id="rId150"/>
    <p:sldId id="581" r:id="rId151"/>
    <p:sldId id="577" r:id="rId152"/>
    <p:sldId id="719" r:id="rId153"/>
    <p:sldId id="582" r:id="rId154"/>
    <p:sldId id="578" r:id="rId155"/>
    <p:sldId id="744" r:id="rId156"/>
    <p:sldId id="579" r:id="rId157"/>
    <p:sldId id="583" r:id="rId158"/>
    <p:sldId id="580" r:id="rId159"/>
    <p:sldId id="584" r:id="rId160"/>
    <p:sldId id="585" r:id="rId161"/>
    <p:sldId id="586" r:id="rId162"/>
    <p:sldId id="598" r:id="rId163"/>
    <p:sldId id="599" r:id="rId164"/>
    <p:sldId id="600" r:id="rId165"/>
    <p:sldId id="720" r:id="rId166"/>
    <p:sldId id="346" r:id="rId167"/>
    <p:sldId id="432" r:id="rId168"/>
    <p:sldId id="605" r:id="rId169"/>
    <p:sldId id="602" r:id="rId170"/>
    <p:sldId id="606" r:id="rId171"/>
    <p:sldId id="603" r:id="rId172"/>
    <p:sldId id="607" r:id="rId173"/>
    <p:sldId id="435" r:id="rId174"/>
    <p:sldId id="721" r:id="rId175"/>
    <p:sldId id="609" r:id="rId176"/>
    <p:sldId id="443" r:id="rId177"/>
    <p:sldId id="610" r:id="rId178"/>
    <p:sldId id="722" r:id="rId179"/>
    <p:sldId id="723" r:id="rId180"/>
    <p:sldId id="617" r:id="rId181"/>
    <p:sldId id="622" r:id="rId182"/>
    <p:sldId id="628" r:id="rId183"/>
    <p:sldId id="629" r:id="rId184"/>
    <p:sldId id="631" r:id="rId185"/>
    <p:sldId id="621" r:id="rId186"/>
    <p:sldId id="623" r:id="rId187"/>
    <p:sldId id="635" r:id="rId188"/>
    <p:sldId id="630" r:id="rId189"/>
    <p:sldId id="638" r:id="rId190"/>
    <p:sldId id="634" r:id="rId191"/>
    <p:sldId id="636" r:id="rId192"/>
    <p:sldId id="637" r:id="rId193"/>
    <p:sldId id="633" r:id="rId194"/>
    <p:sldId id="724" r:id="rId195"/>
    <p:sldId id="390" r:id="rId196"/>
    <p:sldId id="612" r:id="rId197"/>
    <p:sldId id="613" r:id="rId198"/>
    <p:sldId id="614" r:id="rId199"/>
    <p:sldId id="615" r:id="rId200"/>
    <p:sldId id="618" r:id="rId201"/>
    <p:sldId id="619" r:id="rId202"/>
    <p:sldId id="620" r:id="rId203"/>
    <p:sldId id="632" r:id="rId204"/>
    <p:sldId id="640" r:id="rId205"/>
    <p:sldId id="643" r:id="rId206"/>
    <p:sldId id="644" r:id="rId207"/>
    <p:sldId id="725" r:id="rId208"/>
    <p:sldId id="378" r:id="rId209"/>
    <p:sldId id="379" r:id="rId210"/>
    <p:sldId id="655" r:id="rId211"/>
    <p:sldId id="654" r:id="rId212"/>
    <p:sldId id="726" r:id="rId213"/>
    <p:sldId id="656" r:id="rId214"/>
    <p:sldId id="657" r:id="rId215"/>
    <p:sldId id="658" r:id="rId216"/>
    <p:sldId id="727" r:id="rId217"/>
    <p:sldId id="419" r:id="rId218"/>
    <p:sldId id="420" r:id="rId219"/>
    <p:sldId id="659" r:id="rId220"/>
    <p:sldId id="381" r:id="rId221"/>
    <p:sldId id="361" r:id="rId222"/>
    <p:sldId id="360" r:id="rId223"/>
    <p:sldId id="660" r:id="rId224"/>
    <p:sldId id="661" r:id="rId225"/>
    <p:sldId id="645" r:id="rId226"/>
    <p:sldId id="646" r:id="rId227"/>
    <p:sldId id="397" r:id="rId228"/>
    <p:sldId id="398" r:id="rId229"/>
    <p:sldId id="404" r:id="rId230"/>
    <p:sldId id="405" r:id="rId231"/>
    <p:sldId id="406" r:id="rId232"/>
    <p:sldId id="662" r:id="rId233"/>
    <p:sldId id="663" r:id="rId234"/>
    <p:sldId id="664" r:id="rId235"/>
    <p:sldId id="669" r:id="rId236"/>
    <p:sldId id="665" r:id="rId237"/>
    <p:sldId id="666" r:id="rId238"/>
    <p:sldId id="668" r:id="rId239"/>
    <p:sldId id="667" r:id="rId240"/>
    <p:sldId id="670" r:id="rId241"/>
    <p:sldId id="671" r:id="rId242"/>
    <p:sldId id="672" r:id="rId243"/>
    <p:sldId id="674" r:id="rId244"/>
    <p:sldId id="735" r:id="rId245"/>
    <p:sldId id="673" r:id="rId246"/>
    <p:sldId id="647" r:id="rId247"/>
    <p:sldId id="648" r:id="rId248"/>
    <p:sldId id="675" r:id="rId249"/>
    <p:sldId id="679" r:id="rId250"/>
    <p:sldId id="676" r:id="rId251"/>
    <p:sldId id="677" r:id="rId252"/>
    <p:sldId id="678" r:id="rId253"/>
    <p:sldId id="728" r:id="rId254"/>
    <p:sldId id="729" r:id="rId255"/>
    <p:sldId id="730" r:id="rId256"/>
    <p:sldId id="731" r:id="rId257"/>
    <p:sldId id="732" r:id="rId258"/>
    <p:sldId id="680" r:id="rId259"/>
    <p:sldId id="733" r:id="rId260"/>
    <p:sldId id="681" r:id="rId261"/>
    <p:sldId id="682" r:id="rId262"/>
    <p:sldId id="684" r:id="rId263"/>
    <p:sldId id="734" r:id="rId264"/>
    <p:sldId id="685" r:id="rId265"/>
    <p:sldId id="649" r:id="rId266"/>
    <p:sldId id="650" r:id="rId267"/>
    <p:sldId id="686" r:id="rId268"/>
    <p:sldId id="687" r:id="rId269"/>
    <p:sldId id="688" r:id="rId270"/>
    <p:sldId id="689" r:id="rId271"/>
    <p:sldId id="416" r:id="rId272"/>
    <p:sldId id="415" r:id="rId273"/>
    <p:sldId id="430" r:id="rId274"/>
    <p:sldId id="417" r:id="rId275"/>
    <p:sldId id="401" r:id="rId276"/>
    <p:sldId id="690" r:id="rId277"/>
    <p:sldId id="651" r:id="rId278"/>
    <p:sldId id="652" r:id="rId279"/>
    <p:sldId id="736" r:id="rId280"/>
    <p:sldId id="691" r:id="rId281"/>
    <p:sldId id="737" r:id="rId282"/>
    <p:sldId id="692" r:id="rId283"/>
    <p:sldId id="738" r:id="rId284"/>
    <p:sldId id="693" r:id="rId285"/>
    <p:sldId id="694" r:id="rId286"/>
    <p:sldId id="695" r:id="rId287"/>
    <p:sldId id="696" r:id="rId288"/>
    <p:sldId id="697" r:id="rId289"/>
    <p:sldId id="698" r:id="rId290"/>
    <p:sldId id="411" r:id="rId291"/>
    <p:sldId id="429" r:id="rId292"/>
    <p:sldId id="410" r:id="rId293"/>
    <p:sldId id="412" r:id="rId294"/>
    <p:sldId id="413" r:id="rId295"/>
    <p:sldId id="699" r:id="rId296"/>
    <p:sldId id="257" r:id="rId297"/>
  </p:sldIdLst>
  <p:sldSz cx="12192000" cy="6858000"/>
  <p:notesSz cx="6858000" cy="9144000"/>
  <p:custDataLst>
    <p:tags r:id="rId30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Barnett" initials="HB" lastIdx="4" clrIdx="0"/>
  <p:cmAuthor id="1" name="Simon Titley" initials="STT" lastIdx="3" clrIdx="1">
    <p:extLst>
      <p:ext uri="{19B8F6BF-5375-455C-9EA6-DF929625EA0E}">
        <p15:presenceInfo xmlns:p15="http://schemas.microsoft.com/office/powerpoint/2012/main" userId="Simon Titley" providerId="None"/>
      </p:ext>
    </p:extLst>
  </p:cmAuthor>
  <p:cmAuthor id="2" name="Allison Bagshaw" initials="AB" lastIdx="2" clrIdx="2">
    <p:extLst>
      <p:ext uri="{19B8F6BF-5375-455C-9EA6-DF929625EA0E}">
        <p15:presenceInfo xmlns:p15="http://schemas.microsoft.com/office/powerpoint/2012/main" userId="S::allison.bagshaw@ymca.co.uk::aced5d60-590e-4539-8036-be8b5f401cfb" providerId="AD"/>
      </p:ext>
    </p:extLst>
  </p:cmAuthor>
  <p:cmAuthor id="3" name="Simon Titley" initials="ST" lastIdx="1" clrIdx="3">
    <p:extLst>
      <p:ext uri="{19B8F6BF-5375-455C-9EA6-DF929625EA0E}">
        <p15:presenceInfo xmlns:p15="http://schemas.microsoft.com/office/powerpoint/2012/main" userId="S::simon.titley@ymca.co.uk::5b109568-eeac-4d09-811d-ab233b3c8e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E23"/>
    <a:srgbClr val="C92446"/>
    <a:srgbClr val="0070C0"/>
    <a:srgbClr val="D2D0B9"/>
    <a:srgbClr val="42358E"/>
    <a:srgbClr val="C1F0FF"/>
    <a:srgbClr val="E435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49575" autoAdjust="0"/>
  </p:normalViewPr>
  <p:slideViewPr>
    <p:cSldViewPr snapToGrid="0">
      <p:cViewPr varScale="1">
        <p:scale>
          <a:sx n="112" d="100"/>
          <a:sy n="112" d="100"/>
        </p:scale>
        <p:origin x="552" y="96"/>
      </p:cViewPr>
      <p:guideLst>
        <p:guide pos="3840"/>
        <p:guide orient="horz" pos="2160"/>
      </p:guideLst>
    </p:cSldViewPr>
  </p:slideViewPr>
  <p:notesTextViewPr>
    <p:cViewPr>
      <p:scale>
        <a:sx n="150" d="100"/>
        <a:sy n="150"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handoutMaster" Target="handoutMasters/handoutMaster1.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theme" Target="theme/theme1.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108" Type="http://schemas.openxmlformats.org/officeDocument/2006/relationships/slide" Target="slides/slide104.xml"/><Relationship Id="rId54" Type="http://schemas.openxmlformats.org/officeDocument/2006/relationships/slide" Target="slides/slide50.xml"/><Relationship Id="rId96" Type="http://schemas.openxmlformats.org/officeDocument/2006/relationships/slide" Target="slides/slide92.xml"/><Relationship Id="rId161" Type="http://schemas.openxmlformats.org/officeDocument/2006/relationships/slide" Target="slides/slide157.xml"/><Relationship Id="rId217" Type="http://schemas.openxmlformats.org/officeDocument/2006/relationships/slide" Target="slides/slide213.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291" Type="http://schemas.openxmlformats.org/officeDocument/2006/relationships/slide" Target="slides/slide287.xml"/><Relationship Id="rId305" Type="http://schemas.openxmlformats.org/officeDocument/2006/relationships/tableStyles" Target="tableStyles.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281" Type="http://schemas.openxmlformats.org/officeDocument/2006/relationships/slide" Target="slides/slide277.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250" Type="http://schemas.openxmlformats.org/officeDocument/2006/relationships/slide" Target="slides/slide246.xml"/><Relationship Id="rId271" Type="http://schemas.openxmlformats.org/officeDocument/2006/relationships/slide" Target="slides/slide267.xml"/><Relationship Id="rId292" Type="http://schemas.openxmlformats.org/officeDocument/2006/relationships/slide" Target="slides/slide288.xml"/><Relationship Id="rId306" Type="http://schemas.microsoft.com/office/2016/11/relationships/changesInfo" Target="changesInfos/changesInfo1.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293" Type="http://schemas.openxmlformats.org/officeDocument/2006/relationships/slide" Target="slides/slide28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openxmlformats.org/officeDocument/2006/relationships/slide" Target="slides/slide290.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tags" Target="tags/tag1.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commentAuthors" Target="commentAuthors.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notesMaster" Target="notesMasters/notesMaster1.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303" Type="http://schemas.openxmlformats.org/officeDocument/2006/relationships/viewProps" Target="viewProps.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 Id="rId33" Type="http://schemas.openxmlformats.org/officeDocument/2006/relationships/slide" Target="slides/slide29.xml"/><Relationship Id="rId129" Type="http://schemas.openxmlformats.org/officeDocument/2006/relationships/slide" Target="slides/slide125.xml"/><Relationship Id="rId280" Type="http://schemas.openxmlformats.org/officeDocument/2006/relationships/slide" Target="slides/slide276.xml"/><Relationship Id="rId75" Type="http://schemas.openxmlformats.org/officeDocument/2006/relationships/slide" Target="slides/slide71.xml"/><Relationship Id="rId140" Type="http://schemas.openxmlformats.org/officeDocument/2006/relationships/slide" Target="slides/slide136.xml"/><Relationship Id="rId182" Type="http://schemas.openxmlformats.org/officeDocument/2006/relationships/slide" Target="slides/slide178.xml"/><Relationship Id="rId6" Type="http://schemas.openxmlformats.org/officeDocument/2006/relationships/slide" Target="slides/slide2.xml"/><Relationship Id="rId238" Type="http://schemas.openxmlformats.org/officeDocument/2006/relationships/slide" Target="slides/slide2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Coote-Cowling" userId="c5f4afe0-c3a5-4aec-94c8-4cf915783f5c" providerId="ADAL" clId="{C45B469D-A8EA-465F-AC72-69845A6AC83F}"/>
    <pc:docChg chg="custSel modSld">
      <pc:chgData name="Rosie Coote-Cowling" userId="c5f4afe0-c3a5-4aec-94c8-4cf915783f5c" providerId="ADAL" clId="{C45B469D-A8EA-465F-AC72-69845A6AC83F}" dt="2025-03-18T14:59:52.134" v="13"/>
      <pc:docMkLst>
        <pc:docMk/>
      </pc:docMkLst>
      <pc:sldChg chg="modSp mod">
        <pc:chgData name="Rosie Coote-Cowling" userId="c5f4afe0-c3a5-4aec-94c8-4cf915783f5c" providerId="ADAL" clId="{C45B469D-A8EA-465F-AC72-69845A6AC83F}" dt="2025-03-18T14:59:52.134" v="13"/>
        <pc:sldMkLst>
          <pc:docMk/>
          <pc:sldMk cId="2278552194" sldId="257"/>
        </pc:sldMkLst>
        <pc:spChg chg="mod">
          <ac:chgData name="Rosie Coote-Cowling" userId="c5f4afe0-c3a5-4aec-94c8-4cf915783f5c" providerId="ADAL" clId="{C45B469D-A8EA-465F-AC72-69845A6AC83F}" dt="2025-03-18T14:59:52.134" v="13"/>
          <ac:spMkLst>
            <pc:docMk/>
            <pc:sldMk cId="2278552194" sldId="257"/>
            <ac:spMk id="2" creationId="{64DD7D6C-CB87-7049-558E-CECF48B873BE}"/>
          </ac:spMkLst>
        </pc:spChg>
      </pc:sldChg>
      <pc:sldChg chg="modSp mod">
        <pc:chgData name="Rosie Coote-Cowling" userId="c5f4afe0-c3a5-4aec-94c8-4cf915783f5c" providerId="ADAL" clId="{C45B469D-A8EA-465F-AC72-69845A6AC83F}" dt="2025-03-18T14:59:15.989" v="8" actId="2"/>
        <pc:sldMkLst>
          <pc:docMk/>
          <pc:sldMk cId="2413603672" sldId="353"/>
        </pc:sldMkLst>
        <pc:spChg chg="mod">
          <ac:chgData name="Rosie Coote-Cowling" userId="c5f4afe0-c3a5-4aec-94c8-4cf915783f5c" providerId="ADAL" clId="{C45B469D-A8EA-465F-AC72-69845A6AC83F}" dt="2025-03-18T14:59:15.989" v="8" actId="2"/>
          <ac:spMkLst>
            <pc:docMk/>
            <pc:sldMk cId="2413603672" sldId="353"/>
            <ac:spMk id="3" creationId="{1CCF3451-061D-7602-952D-2861F4353CD0}"/>
          </ac:spMkLst>
        </pc:spChg>
      </pc:sldChg>
      <pc:sldChg chg="modSp mod">
        <pc:chgData name="Rosie Coote-Cowling" userId="c5f4afe0-c3a5-4aec-94c8-4cf915783f5c" providerId="ADAL" clId="{C45B469D-A8EA-465F-AC72-69845A6AC83F}" dt="2025-03-18T14:58:48.946" v="0" actId="2"/>
        <pc:sldMkLst>
          <pc:docMk/>
          <pc:sldMk cId="3461222906" sldId="508"/>
        </pc:sldMkLst>
        <pc:spChg chg="mod">
          <ac:chgData name="Rosie Coote-Cowling" userId="c5f4afe0-c3a5-4aec-94c8-4cf915783f5c" providerId="ADAL" clId="{C45B469D-A8EA-465F-AC72-69845A6AC83F}" dt="2025-03-18T14:58:48.946" v="0" actId="2"/>
          <ac:spMkLst>
            <pc:docMk/>
            <pc:sldMk cId="3461222906" sldId="508"/>
            <ac:spMk id="3" creationId="{66590B0B-A306-D10A-24D5-1F576E6FBC73}"/>
          </ac:spMkLst>
        </pc:spChg>
      </pc:sldChg>
      <pc:sldChg chg="modSp mod">
        <pc:chgData name="Rosie Coote-Cowling" userId="c5f4afe0-c3a5-4aec-94c8-4cf915783f5c" providerId="ADAL" clId="{C45B469D-A8EA-465F-AC72-69845A6AC83F}" dt="2025-03-18T14:58:51.841" v="1" actId="313"/>
        <pc:sldMkLst>
          <pc:docMk/>
          <pc:sldMk cId="432775878" sldId="509"/>
        </pc:sldMkLst>
        <pc:spChg chg="mod">
          <ac:chgData name="Rosie Coote-Cowling" userId="c5f4afe0-c3a5-4aec-94c8-4cf915783f5c" providerId="ADAL" clId="{C45B469D-A8EA-465F-AC72-69845A6AC83F}" dt="2025-03-18T14:58:51.841" v="1" actId="313"/>
          <ac:spMkLst>
            <pc:docMk/>
            <pc:sldMk cId="432775878" sldId="509"/>
            <ac:spMk id="3" creationId="{66590B0B-A306-D10A-24D5-1F576E6FBC73}"/>
          </ac:spMkLst>
        </pc:spChg>
      </pc:sldChg>
      <pc:sldChg chg="modSp mod">
        <pc:chgData name="Rosie Coote-Cowling" userId="c5f4afe0-c3a5-4aec-94c8-4cf915783f5c" providerId="ADAL" clId="{C45B469D-A8EA-465F-AC72-69845A6AC83F}" dt="2025-03-18T14:58:55.023" v="2" actId="313"/>
        <pc:sldMkLst>
          <pc:docMk/>
          <pc:sldMk cId="3876402571" sldId="514"/>
        </pc:sldMkLst>
        <pc:spChg chg="mod">
          <ac:chgData name="Rosie Coote-Cowling" userId="c5f4afe0-c3a5-4aec-94c8-4cf915783f5c" providerId="ADAL" clId="{C45B469D-A8EA-465F-AC72-69845A6AC83F}" dt="2025-03-18T14:58:55.023" v="2" actId="313"/>
          <ac:spMkLst>
            <pc:docMk/>
            <pc:sldMk cId="3876402571" sldId="514"/>
            <ac:spMk id="3" creationId="{66590B0B-A306-D10A-24D5-1F576E6FBC73}"/>
          </ac:spMkLst>
        </pc:spChg>
      </pc:sldChg>
      <pc:sldChg chg="modSp mod">
        <pc:chgData name="Rosie Coote-Cowling" userId="c5f4afe0-c3a5-4aec-94c8-4cf915783f5c" providerId="ADAL" clId="{C45B469D-A8EA-465F-AC72-69845A6AC83F}" dt="2025-03-18T14:59:01.437" v="4" actId="313"/>
        <pc:sldMkLst>
          <pc:docMk/>
          <pc:sldMk cId="656444095" sldId="530"/>
        </pc:sldMkLst>
        <pc:spChg chg="mod">
          <ac:chgData name="Rosie Coote-Cowling" userId="c5f4afe0-c3a5-4aec-94c8-4cf915783f5c" providerId="ADAL" clId="{C45B469D-A8EA-465F-AC72-69845A6AC83F}" dt="2025-03-18T14:59:01.437" v="4" actId="313"/>
          <ac:spMkLst>
            <pc:docMk/>
            <pc:sldMk cId="656444095" sldId="530"/>
            <ac:spMk id="3" creationId="{66590B0B-A306-D10A-24D5-1F576E6FBC73}"/>
          </ac:spMkLst>
        </pc:spChg>
      </pc:sldChg>
      <pc:sldChg chg="modSp mod">
        <pc:chgData name="Rosie Coote-Cowling" userId="c5f4afe0-c3a5-4aec-94c8-4cf915783f5c" providerId="ADAL" clId="{C45B469D-A8EA-465F-AC72-69845A6AC83F}" dt="2025-03-18T14:59:07.995" v="5" actId="313"/>
        <pc:sldMkLst>
          <pc:docMk/>
          <pc:sldMk cId="1391243483" sldId="531"/>
        </pc:sldMkLst>
        <pc:spChg chg="mod">
          <ac:chgData name="Rosie Coote-Cowling" userId="c5f4afe0-c3a5-4aec-94c8-4cf915783f5c" providerId="ADAL" clId="{C45B469D-A8EA-465F-AC72-69845A6AC83F}" dt="2025-03-18T14:59:07.995" v="5" actId="313"/>
          <ac:spMkLst>
            <pc:docMk/>
            <pc:sldMk cId="1391243483" sldId="531"/>
            <ac:spMk id="3" creationId="{66590B0B-A306-D10A-24D5-1F576E6FBC73}"/>
          </ac:spMkLst>
        </pc:spChg>
      </pc:sldChg>
      <pc:sldChg chg="modSp mod">
        <pc:chgData name="Rosie Coote-Cowling" userId="c5f4afe0-c3a5-4aec-94c8-4cf915783f5c" providerId="ADAL" clId="{C45B469D-A8EA-465F-AC72-69845A6AC83F}" dt="2025-03-18T14:59:11.022" v="6" actId="313"/>
        <pc:sldMkLst>
          <pc:docMk/>
          <pc:sldMk cId="3702148759" sldId="534"/>
        </pc:sldMkLst>
        <pc:spChg chg="mod">
          <ac:chgData name="Rosie Coote-Cowling" userId="c5f4afe0-c3a5-4aec-94c8-4cf915783f5c" providerId="ADAL" clId="{C45B469D-A8EA-465F-AC72-69845A6AC83F}" dt="2025-03-18T14:59:11.022" v="6" actId="313"/>
          <ac:spMkLst>
            <pc:docMk/>
            <pc:sldMk cId="3702148759" sldId="534"/>
            <ac:spMk id="3" creationId="{66590B0B-A306-D10A-24D5-1F576E6FBC73}"/>
          </ac:spMkLst>
        </pc:spChg>
      </pc:sldChg>
      <pc:sldChg chg="modSp mod">
        <pc:chgData name="Rosie Coote-Cowling" userId="c5f4afe0-c3a5-4aec-94c8-4cf915783f5c" providerId="ADAL" clId="{C45B469D-A8EA-465F-AC72-69845A6AC83F}" dt="2025-03-18T14:59:13.090" v="7" actId="2"/>
        <pc:sldMkLst>
          <pc:docMk/>
          <pc:sldMk cId="3981001160" sldId="545"/>
        </pc:sldMkLst>
        <pc:spChg chg="mod">
          <ac:chgData name="Rosie Coote-Cowling" userId="c5f4afe0-c3a5-4aec-94c8-4cf915783f5c" providerId="ADAL" clId="{C45B469D-A8EA-465F-AC72-69845A6AC83F}" dt="2025-03-18T14:59:13.090" v="7" actId="2"/>
          <ac:spMkLst>
            <pc:docMk/>
            <pc:sldMk cId="3981001160" sldId="545"/>
            <ac:spMk id="3" creationId="{66590B0B-A306-D10A-24D5-1F576E6FBC73}"/>
          </ac:spMkLst>
        </pc:spChg>
      </pc:sldChg>
      <pc:sldChg chg="modSp mod">
        <pc:chgData name="Rosie Coote-Cowling" userId="c5f4afe0-c3a5-4aec-94c8-4cf915783f5c" providerId="ADAL" clId="{C45B469D-A8EA-465F-AC72-69845A6AC83F}" dt="2025-03-18T14:59:26.744" v="9" actId="2"/>
        <pc:sldMkLst>
          <pc:docMk/>
          <pc:sldMk cId="1714741335" sldId="580"/>
        </pc:sldMkLst>
        <pc:graphicFrameChg chg="modGraphic">
          <ac:chgData name="Rosie Coote-Cowling" userId="c5f4afe0-c3a5-4aec-94c8-4cf915783f5c" providerId="ADAL" clId="{C45B469D-A8EA-465F-AC72-69845A6AC83F}" dt="2025-03-18T14:59:26.744" v="9" actId="2"/>
          <ac:graphicFrameMkLst>
            <pc:docMk/>
            <pc:sldMk cId="1714741335" sldId="580"/>
            <ac:graphicFrameMk id="4" creationId="{CE543487-5347-7B55-4DEB-80AD9025B5E0}"/>
          </ac:graphicFrameMkLst>
        </pc:graphicFrameChg>
      </pc:sldChg>
      <pc:sldChg chg="modSp mod">
        <pc:chgData name="Rosie Coote-Cowling" userId="c5f4afe0-c3a5-4aec-94c8-4cf915783f5c" providerId="ADAL" clId="{C45B469D-A8EA-465F-AC72-69845A6AC83F}" dt="2025-03-18T14:59:31.574" v="10" actId="2"/>
        <pc:sldMkLst>
          <pc:docMk/>
          <pc:sldMk cId="601527956" sldId="610"/>
        </pc:sldMkLst>
        <pc:spChg chg="mod">
          <ac:chgData name="Rosie Coote-Cowling" userId="c5f4afe0-c3a5-4aec-94c8-4cf915783f5c" providerId="ADAL" clId="{C45B469D-A8EA-465F-AC72-69845A6AC83F}" dt="2025-03-18T14:59:31.574" v="10" actId="2"/>
          <ac:spMkLst>
            <pc:docMk/>
            <pc:sldMk cId="601527956" sldId="610"/>
            <ac:spMk id="3" creationId="{F1AC97F9-920A-F7D4-A34E-D8989AFB61BE}"/>
          </ac:spMkLst>
        </pc:spChg>
      </pc:sldChg>
      <pc:sldChg chg="modSp mod">
        <pc:chgData name="Rosie Coote-Cowling" userId="c5f4afe0-c3a5-4aec-94c8-4cf915783f5c" providerId="ADAL" clId="{C45B469D-A8EA-465F-AC72-69845A6AC83F}" dt="2025-03-18T14:59:33.614" v="11" actId="313"/>
        <pc:sldMkLst>
          <pc:docMk/>
          <pc:sldMk cId="504716520" sldId="676"/>
        </pc:sldMkLst>
        <pc:spChg chg="mod">
          <ac:chgData name="Rosie Coote-Cowling" userId="c5f4afe0-c3a5-4aec-94c8-4cf915783f5c" providerId="ADAL" clId="{C45B469D-A8EA-465F-AC72-69845A6AC83F}" dt="2025-03-18T14:59:33.614" v="11" actId="313"/>
          <ac:spMkLst>
            <pc:docMk/>
            <pc:sldMk cId="504716520" sldId="676"/>
            <ac:spMk id="3" creationId="{66590B0B-A306-D10A-24D5-1F576E6FBC73}"/>
          </ac:spMkLst>
        </pc:spChg>
      </pc:sldChg>
      <pc:sldChg chg="modSp mod">
        <pc:chgData name="Rosie Coote-Cowling" userId="c5f4afe0-c3a5-4aec-94c8-4cf915783f5c" providerId="ADAL" clId="{C45B469D-A8EA-465F-AC72-69845A6AC83F}" dt="2025-03-18T14:59:36.766" v="12" actId="313"/>
        <pc:sldMkLst>
          <pc:docMk/>
          <pc:sldMk cId="2737423247" sldId="695"/>
        </pc:sldMkLst>
        <pc:spChg chg="mod">
          <ac:chgData name="Rosie Coote-Cowling" userId="c5f4afe0-c3a5-4aec-94c8-4cf915783f5c" providerId="ADAL" clId="{C45B469D-A8EA-465F-AC72-69845A6AC83F}" dt="2025-03-18T14:59:36.766" v="12" actId="313"/>
          <ac:spMkLst>
            <pc:docMk/>
            <pc:sldMk cId="2737423247" sldId="695"/>
            <ac:spMk id="3" creationId="{66590B0B-A306-D10A-24D5-1F576E6FBC73}"/>
          </ac:spMkLst>
        </pc:spChg>
      </pc:sldChg>
      <pc:sldChg chg="modSp mod">
        <pc:chgData name="Rosie Coote-Cowling" userId="c5f4afe0-c3a5-4aec-94c8-4cf915783f5c" providerId="ADAL" clId="{C45B469D-A8EA-465F-AC72-69845A6AC83F}" dt="2025-03-18T14:58:56.935" v="3" actId="2"/>
        <pc:sldMkLst>
          <pc:docMk/>
          <pc:sldMk cId="3354561971" sldId="703"/>
        </pc:sldMkLst>
        <pc:spChg chg="mod">
          <ac:chgData name="Rosie Coote-Cowling" userId="c5f4afe0-c3a5-4aec-94c8-4cf915783f5c" providerId="ADAL" clId="{C45B469D-A8EA-465F-AC72-69845A6AC83F}" dt="2025-03-18T14:58:56.935" v="3" actId="2"/>
          <ac:spMkLst>
            <pc:docMk/>
            <pc:sldMk cId="3354561971" sldId="703"/>
            <ac:spMk id="3" creationId="{66590B0B-A306-D10A-24D5-1F576E6FBC7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E9AFA-AF07-B44A-B480-EBF05CFBB929}" type="datetimeFigureOut">
              <a:rPr lang="en-US" smtClean="0"/>
              <a:pPr/>
              <a:t>3/18/2025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1EEF37-BD52-9F47-AD74-541349F260F1}" type="slidenum">
              <a:rPr lang="en-US" smtClean="0"/>
              <a:pPr/>
              <a:t>‹#›</a:t>
            </a:fld>
            <a:endParaRPr lang="en-US" dirty="0"/>
          </a:p>
        </p:txBody>
      </p:sp>
    </p:spTree>
    <p:extLst>
      <p:ext uri="{BB962C8B-B14F-4D97-AF65-F5344CB8AC3E}">
        <p14:creationId xmlns:p14="http://schemas.microsoft.com/office/powerpoint/2010/main" val="2957767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CA2AEA-1575-B24D-901D-811D03B09878}" type="datetimeFigureOut">
              <a:rPr lang="en-US" smtClean="0"/>
              <a:pPr/>
              <a:t>3/18/2025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4838C-D68B-6946-93CC-745B8024DF52}" type="slidenum">
              <a:rPr lang="en-US" smtClean="0"/>
              <a:pPr/>
              <a:t>‹#›</a:t>
            </a:fld>
            <a:endParaRPr lang="en-US" dirty="0"/>
          </a:p>
        </p:txBody>
      </p:sp>
    </p:spTree>
    <p:extLst>
      <p:ext uri="{BB962C8B-B14F-4D97-AF65-F5344CB8AC3E}">
        <p14:creationId xmlns:p14="http://schemas.microsoft.com/office/powerpoint/2010/main" val="3635579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E64838C-D68B-6946-93CC-745B8024DF52}" type="slidenum">
              <a:rPr lang="en-US" smtClean="0"/>
              <a:pPr/>
              <a:t>16</a:t>
            </a:fld>
            <a:endParaRPr lang="en-US" dirty="0"/>
          </a:p>
        </p:txBody>
      </p:sp>
    </p:spTree>
    <p:extLst>
      <p:ext uri="{BB962C8B-B14F-4D97-AF65-F5344CB8AC3E}">
        <p14:creationId xmlns:p14="http://schemas.microsoft.com/office/powerpoint/2010/main" val="261195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E64838C-D68B-6946-93CC-745B8024DF52}" type="slidenum">
              <a:rPr lang="en-US" smtClean="0"/>
              <a:pPr/>
              <a:t>226</a:t>
            </a:fld>
            <a:endParaRPr lang="en-US" dirty="0"/>
          </a:p>
        </p:txBody>
      </p:sp>
    </p:spTree>
    <p:extLst>
      <p:ext uri="{BB962C8B-B14F-4D97-AF65-F5344CB8AC3E}">
        <p14:creationId xmlns:p14="http://schemas.microsoft.com/office/powerpoint/2010/main" val="1798424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988460024"/>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360000" rIns="360000" bIns="720000" anchor="ctr" anchorCtr="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2558746105"/>
      </p:ext>
    </p:extLst>
  </p:cSld>
  <p:clrMapOvr>
    <a:masterClrMapping/>
  </p:clrMapOvr>
  <p:extLst>
    <p:ext uri="{DCECCB84-F9BA-43D5-87BE-67443E8EF086}">
      <p15:sldGuideLst xmlns:p15="http://schemas.microsoft.com/office/powerpoint/2012/main">
        <p15:guide id="1" pos="7242" userDrawn="1">
          <p15:clr>
            <a:srgbClr val="FBAE40"/>
          </p15:clr>
        </p15:guide>
        <p15:guide id="2" pos="438" userDrawn="1">
          <p15:clr>
            <a:srgbClr val="FBAE40"/>
          </p15:clr>
        </p15:guide>
        <p15:guide id="3" pos="3840" userDrawn="1">
          <p15:clr>
            <a:srgbClr val="FBAE40"/>
          </p15:clr>
        </p15:guide>
        <p15:guide id="4" orient="horz" pos="346" userDrawn="1">
          <p15:clr>
            <a:srgbClr val="FBAE40"/>
          </p15:clr>
        </p15:guide>
        <p15:guide id="5" orient="horz" pos="3974" userDrawn="1">
          <p15:clr>
            <a:srgbClr val="FBAE40"/>
          </p15:clr>
        </p15:guide>
        <p15:guide id="6" orient="horz" pos="2160" userDrawn="1">
          <p15:clr>
            <a:srgbClr val="FBAE40"/>
          </p15:clr>
        </p15:guide>
        <p15:guide id="7" pos="4067" userDrawn="1">
          <p15:clr>
            <a:srgbClr val="FBAE40"/>
          </p15:clr>
        </p15:guide>
        <p15:guide id="8" pos="3386" userDrawn="1">
          <p15:clr>
            <a:srgbClr val="FBAE40"/>
          </p15:clr>
        </p15:guide>
        <p15:guide id="9" orient="horz" pos="572" userDrawn="1">
          <p15:clr>
            <a:srgbClr val="FBAE40"/>
          </p15:clr>
        </p15:guide>
        <p15:guide id="10" pos="36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21767909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8828180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65757"/>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rgbClr val="0070C0"/>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tx1">
                    <a:lumMod val="65000"/>
                    <a:lumOff val="35000"/>
                  </a:schemeClr>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907854945"/>
      </p:ext>
    </p:extLst>
  </p:cSld>
  <p:clrMapOvr>
    <a:masterClrMapping/>
  </p:clrMapOvr>
  <p:extLst>
    <p:ext uri="{DCECCB84-F9BA-43D5-87BE-67443E8EF086}">
      <p15:sldGuideLst xmlns:p15="http://schemas.microsoft.com/office/powerpoint/2012/main">
        <p15:guide id="0" pos="4076" userDrawn="1">
          <p15:clr>
            <a:srgbClr val="FBAE40"/>
          </p15:clr>
        </p15:guide>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userDrawn="1">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with no image">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rgbClr val="0070C0"/>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8" name="Straight Connector 7"/>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069358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userDrawn="1">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cxnSp>
        <p:nvCxnSpPr>
          <p:cNvPr id="9" name="Straight Connector 8"/>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089656"/>
      </p:ext>
    </p:extLst>
  </p:cSld>
  <p:clrMapOvr>
    <a:masterClrMapping/>
  </p:clrMapOvr>
  <p:extLst>
    <p:ext uri="{DCECCB84-F9BA-43D5-87BE-67443E8EF086}">
      <p15:sldGuideLst xmlns:p15="http://schemas.microsoft.com/office/powerpoint/2012/main">
        <p15:guide id="1" pos="438">
          <p15:clr>
            <a:srgbClr val="FBAE40"/>
          </p15:clr>
        </p15:guide>
        <p15:guide id="2" pos="3850">
          <p15:clr>
            <a:srgbClr val="FBAE40"/>
          </p15:clr>
        </p15:guide>
        <p15:guide id="3" pos="7242">
          <p15:clr>
            <a:srgbClr val="FBAE40"/>
          </p15:clr>
        </p15:guide>
        <p15:guide id="4" orient="horz" pos="346">
          <p15:clr>
            <a:srgbClr val="FBAE40"/>
          </p15:clr>
        </p15:guide>
        <p15:guide id="5" orient="horz" pos="2151">
          <p15:clr>
            <a:srgbClr val="FBAE40"/>
          </p15:clr>
        </p15:guide>
        <p15:guide id="6" orient="horz" pos="39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63703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0070C0"/>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54030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95969"/>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47564"/>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471548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d page">
    <p:spTree>
      <p:nvGrpSpPr>
        <p:cNvPr id="1" name=""/>
        <p:cNvGrpSpPr/>
        <p:nvPr/>
      </p:nvGrpSpPr>
      <p:grpSpPr>
        <a:xfrm>
          <a:off x="0" y="0"/>
          <a:ext cx="0" cy="0"/>
          <a:chOff x="0" y="0"/>
          <a:chExt cx="0" cy="0"/>
        </a:xfrm>
      </p:grpSpPr>
      <p:pic>
        <p:nvPicPr>
          <p:cNvPr id="13" name="Picture 12" descr="A picture containing person, person, young, sitting&#10;&#10;Description automatically generated">
            <a:extLst>
              <a:ext uri="{FF2B5EF4-FFF2-40B4-BE49-F238E27FC236}">
                <a16:creationId xmlns:a16="http://schemas.microsoft.com/office/drawing/2014/main" id="{FECD27C3-B85A-4A5A-9E8E-D1D82FE4D141}"/>
              </a:ext>
            </a:extLst>
          </p:cNvPr>
          <p:cNvPicPr>
            <a:picLocks noChangeAspect="1"/>
          </p:cNvPicPr>
          <p:nvPr userDrawn="1"/>
        </p:nvPicPr>
        <p:blipFill rotWithShape="1">
          <a:blip r:embed="rId2"/>
          <a:srcRect t="15717"/>
          <a:stretch/>
        </p:blipFill>
        <p:spPr>
          <a:xfrm>
            <a:off x="0" y="-2"/>
            <a:ext cx="12192000" cy="6858002"/>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507954222"/>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nd page">
    <p:spTree>
      <p:nvGrpSpPr>
        <p:cNvPr id="1" name=""/>
        <p:cNvGrpSpPr/>
        <p:nvPr/>
      </p:nvGrpSpPr>
      <p:grpSpPr>
        <a:xfrm>
          <a:off x="0" y="0"/>
          <a:ext cx="0" cy="0"/>
          <a:chOff x="0" y="0"/>
          <a:chExt cx="0" cy="0"/>
        </a:xfrm>
      </p:grpSpPr>
      <p:pic>
        <p:nvPicPr>
          <p:cNvPr id="5" name="Picture 4" descr="A picture containing person, person, young, holding&#10;&#10;Description automatically generated">
            <a:extLst>
              <a:ext uri="{FF2B5EF4-FFF2-40B4-BE49-F238E27FC236}">
                <a16:creationId xmlns:a16="http://schemas.microsoft.com/office/drawing/2014/main" id="{76BEBD6E-1646-4E6D-9E11-FA063C987AED}"/>
              </a:ext>
            </a:extLst>
          </p:cNvPr>
          <p:cNvPicPr>
            <a:picLocks noChangeAspect="1"/>
          </p:cNvPicPr>
          <p:nvPr userDrawn="1"/>
        </p:nvPicPr>
        <p:blipFill rotWithShape="1">
          <a:blip r:embed="rId2"/>
          <a:srcRect t="15695"/>
          <a:stretch/>
        </p:blipFill>
        <p:spPr>
          <a:xfrm>
            <a:off x="0" y="-1"/>
            <a:ext cx="12192000" cy="6858001"/>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496915395"/>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61340057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438" userDrawn="1">
          <p15:clr>
            <a:srgbClr val="FBAE40"/>
          </p15:clr>
        </p15:guide>
        <p15:guide id="3" pos="7242" userDrawn="1">
          <p15:clr>
            <a:srgbClr val="FBAE40"/>
          </p15:clr>
        </p15:guide>
        <p15:guide id="4" pos="3838" userDrawn="1">
          <p15:clr>
            <a:srgbClr val="FBAE40"/>
          </p15:clr>
        </p15:guide>
        <p15:guide id="5" orient="horz" pos="3974" userDrawn="1">
          <p15:clr>
            <a:srgbClr val="FBAE40"/>
          </p15:clr>
        </p15:guide>
        <p15:guide id="6" orient="horz" pos="21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04444655"/>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76616116"/>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94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092122"/>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C92446"/>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453896"/>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533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518072"/>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193531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spTree>
    <p:extLst>
      <p:ext uri="{BB962C8B-B14F-4D97-AF65-F5344CB8AC3E}">
        <p14:creationId xmlns:p14="http://schemas.microsoft.com/office/powerpoint/2010/main" val="904402460"/>
      </p:ext>
    </p:extLst>
  </p:cSld>
  <p:clrMapOvr>
    <a:masterClrMapping/>
  </p:clrMapOvr>
  <p:extLst>
    <p:ext uri="{DCECCB84-F9BA-43D5-87BE-67443E8EF086}">
      <p15:sldGuideLst xmlns:p15="http://schemas.microsoft.com/office/powerpoint/2012/main">
        <p15:guide id="1" pos="438" userDrawn="1">
          <p15:clr>
            <a:srgbClr val="FBAE40"/>
          </p15:clr>
        </p15:guide>
        <p15:guide id="2" pos="3850" userDrawn="1">
          <p15:clr>
            <a:srgbClr val="FBAE40"/>
          </p15:clr>
        </p15:guide>
        <p15:guide id="4" pos="7242" userDrawn="1">
          <p15:clr>
            <a:srgbClr val="FBAE40"/>
          </p15:clr>
        </p15:guide>
        <p15:guide id="5" orient="horz" pos="346" userDrawn="1">
          <p15:clr>
            <a:srgbClr val="FBAE40"/>
          </p15:clr>
        </p15:guide>
        <p15:guide id="6" orient="horz" pos="2151" userDrawn="1">
          <p15:clr>
            <a:srgbClr val="FBAE40"/>
          </p15:clr>
        </p15:guide>
        <p15:guide id="7" orient="horz" pos="397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486744"/>
      </p:ext>
    </p:extLst>
  </p:cSld>
  <p:clrMap bg1="lt1" tx1="dk1" bg2="lt2" tx2="dk2" accent1="accent1" accent2="accent2" accent3="accent3" accent4="accent4" accent5="accent5" accent6="accent6" hlink="hlink" folHlink="folHlink"/>
  <p:sldLayoutIdLst>
    <p:sldLayoutId id="2147483776" r:id="rId1"/>
    <p:sldLayoutId id="2147483763" r:id="rId2"/>
    <p:sldLayoutId id="2147483779" r:id="rId3"/>
    <p:sldLayoutId id="2147483774" r:id="rId4"/>
    <p:sldLayoutId id="2147483781" r:id="rId5"/>
    <p:sldLayoutId id="2147483772" r:id="rId6"/>
    <p:sldLayoutId id="2147483770" r:id="rId7"/>
    <p:sldLayoutId id="2147483777" r:id="rId8"/>
    <p:sldLayoutId id="2147483784" r:id="rId9"/>
    <p:sldLayoutId id="2147483785" r:id="rId10"/>
    <p:sldLayoutId id="2147483786" r:id="rId11"/>
    <p:sldLayoutId id="2147483787" r:id="rId12"/>
    <p:sldLayoutId id="2147483788" r:id="rId13"/>
    <p:sldLayoutId id="2147483782" r:id="rId14"/>
    <p:sldLayoutId id="2147483783" r:id="rId15"/>
    <p:sldLayoutId id="2147483769" r:id="rId16"/>
    <p:sldLayoutId id="2147483773" r:id="rId17"/>
    <p:sldLayoutId id="2147483780" r:id="rId18"/>
    <p:sldLayoutId id="2147483775" r:id="rId19"/>
    <p:sldLayoutId id="2147483767" r:id="rId20"/>
    <p:sldLayoutId id="2147483768" r:id="rId21"/>
    <p:sldLayoutId id="2147483765" r:id="rId22"/>
    <p:sldLayoutId id="2147483771" r:id="rId23"/>
    <p:sldLayoutId id="2147483764" r:id="rId24"/>
    <p:sldLayoutId id="2147483652" r:id="rId25"/>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1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7.xml"/><Relationship Id="rId4" Type="http://schemas.openxmlformats.org/officeDocument/2006/relationships/image" Target="../media/image40.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t>Nutritional terminology and healthy eating guidelines</a:t>
            </a:r>
          </a:p>
        </p:txBody>
      </p:sp>
    </p:spTree>
    <p:custDataLst>
      <p:tags r:id="rId1"/>
    </p:custDataLst>
    <p:extLst>
      <p:ext uri="{BB962C8B-B14F-4D97-AF65-F5344CB8AC3E}">
        <p14:creationId xmlns:p14="http://schemas.microsoft.com/office/powerpoint/2010/main" val="3503750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Key nutritional terminology </a:t>
            </a:r>
          </a:p>
          <a:p>
            <a:pPr marL="285750" indent="-285750" algn="l">
              <a:buFont typeface="Arial" panose="020B0604020202020204" pitchFamily="34" charset="0"/>
              <a:buChar char="•"/>
            </a:pPr>
            <a:r>
              <a:rPr lang="en-US" sz="2200" dirty="0">
                <a:solidFill>
                  <a:schemeClr val="tx1"/>
                </a:solidFill>
              </a:rPr>
              <a:t>Current recommendation for health eating to meet individual needs</a:t>
            </a:r>
          </a:p>
          <a:p>
            <a:pPr marL="285750" indent="-285750" algn="l">
              <a:buFont typeface="Arial" panose="020B0604020202020204" pitchFamily="34" charset="0"/>
              <a:buChar char="•"/>
            </a:pPr>
            <a:r>
              <a:rPr lang="en-US" sz="2200" dirty="0">
                <a:solidFill>
                  <a:schemeClr val="tx1"/>
                </a:solidFill>
              </a:rPr>
              <a:t>The Eatwell guide </a:t>
            </a:r>
          </a:p>
          <a:p>
            <a:pPr marL="285750" indent="-285750" algn="l">
              <a:buFont typeface="Arial" panose="020B0604020202020204" pitchFamily="34" charset="0"/>
              <a:buChar char="•"/>
            </a:pPr>
            <a:r>
              <a:rPr lang="en-US" sz="2200" dirty="0">
                <a:solidFill>
                  <a:schemeClr val="tx1"/>
                </a:solidFill>
              </a:rPr>
              <a:t>Using the Eatwell guide to support different goals</a:t>
            </a:r>
          </a:p>
        </p:txBody>
      </p:sp>
    </p:spTree>
    <p:custDataLst>
      <p:tags r:id="rId1"/>
    </p:custDataLst>
    <p:extLst>
      <p:ext uri="{BB962C8B-B14F-4D97-AF65-F5344CB8AC3E}">
        <p14:creationId xmlns:p14="http://schemas.microsoft.com/office/powerpoint/2010/main" val="1478505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375275" y="571663"/>
            <a:ext cx="6052457" cy="5941966"/>
          </a:xfrm>
          <a:solidFill>
            <a:schemeClr val="bg1">
              <a:lumMod val="95000"/>
            </a:schemeClr>
          </a:solidFill>
        </p:spPr>
        <p:txBody>
          <a:bodyPr lIns="180000" tIns="180000" bIns="180000"/>
          <a:lstStyle/>
          <a:p>
            <a:r>
              <a:rPr lang="en-GB" sz="2400" b="1" dirty="0">
                <a:solidFill>
                  <a:schemeClr val="tx1"/>
                </a:solidFill>
              </a:rPr>
              <a:t>Pair task: </a:t>
            </a:r>
          </a:p>
          <a:p>
            <a:r>
              <a:rPr lang="en-GB" sz="2400" dirty="0">
                <a:solidFill>
                  <a:schemeClr val="tx1"/>
                </a:solidFill>
              </a:rPr>
              <a:t>Research what each of the following key nutritional terms mean. Provide a definition for each term: </a:t>
            </a:r>
          </a:p>
          <a:p>
            <a:pPr marL="342900" indent="-342900">
              <a:buFont typeface="Arial" panose="020B0604020202020204" pitchFamily="34" charset="0"/>
              <a:buChar char="•"/>
            </a:pPr>
            <a:r>
              <a:rPr lang="en-GB" sz="2400" dirty="0">
                <a:solidFill>
                  <a:schemeClr val="tx1"/>
                </a:solidFill>
              </a:rPr>
              <a:t>Diet </a:t>
            </a:r>
          </a:p>
          <a:p>
            <a:pPr marL="342900" indent="-342900">
              <a:buFont typeface="Arial" panose="020B0604020202020204" pitchFamily="34" charset="0"/>
              <a:buChar char="•"/>
            </a:pPr>
            <a:r>
              <a:rPr lang="en-GB" sz="2400" dirty="0">
                <a:solidFill>
                  <a:schemeClr val="tx1"/>
                </a:solidFill>
              </a:rPr>
              <a:t>Healthy eating </a:t>
            </a:r>
          </a:p>
          <a:p>
            <a:pPr marL="342900" indent="-342900">
              <a:buFont typeface="Arial" panose="020B0604020202020204" pitchFamily="34" charset="0"/>
              <a:buChar char="•"/>
            </a:pPr>
            <a:r>
              <a:rPr lang="en-GB" sz="2400" dirty="0">
                <a:solidFill>
                  <a:schemeClr val="tx1"/>
                </a:solidFill>
              </a:rPr>
              <a:t>Nutrition </a:t>
            </a:r>
          </a:p>
          <a:p>
            <a:pPr marL="342900" indent="-342900">
              <a:buFont typeface="Arial" panose="020B0604020202020204" pitchFamily="34" charset="0"/>
              <a:buChar char="•"/>
            </a:pPr>
            <a:r>
              <a:rPr lang="en-GB" sz="2400" dirty="0">
                <a:solidFill>
                  <a:schemeClr val="tx1"/>
                </a:solidFill>
              </a:rPr>
              <a:t>Healthy, balanced diet </a:t>
            </a:r>
          </a:p>
          <a:p>
            <a:pPr marL="342900" indent="-342900">
              <a:buFont typeface="Arial" panose="020B0604020202020204" pitchFamily="34" charset="0"/>
              <a:buChar char="•"/>
            </a:pPr>
            <a:r>
              <a:rPr lang="en-GB" sz="2400" dirty="0">
                <a:solidFill>
                  <a:schemeClr val="tx1"/>
                </a:solidFill>
              </a:rPr>
              <a:t>UK dietary reference value (DRV)</a:t>
            </a:r>
          </a:p>
          <a:p>
            <a:pPr marL="342900" indent="-342900">
              <a:buFont typeface="Arial" panose="020B0604020202020204" pitchFamily="34" charset="0"/>
              <a:buChar char="•"/>
            </a:pPr>
            <a:r>
              <a:rPr lang="en-GB" sz="2400" dirty="0">
                <a:solidFill>
                  <a:schemeClr val="tx1"/>
                </a:solidFill>
              </a:rPr>
              <a:t>Recommended daily allowance (RDA) </a:t>
            </a:r>
          </a:p>
          <a:p>
            <a:pPr marL="342900" indent="-342900">
              <a:buFont typeface="Arial" panose="020B0604020202020204" pitchFamily="34" charset="0"/>
              <a:buChar char="•"/>
            </a:pPr>
            <a:r>
              <a:rPr lang="en-GB" sz="2400" dirty="0">
                <a:solidFill>
                  <a:schemeClr val="tx1"/>
                </a:solidFill>
              </a:rPr>
              <a:t>Recommended daily intake (RDI)</a:t>
            </a:r>
          </a:p>
          <a:p>
            <a:pPr marL="342900" indent="-342900">
              <a:buFont typeface="Arial" panose="020B0604020202020204" pitchFamily="34" charset="0"/>
              <a:buChar char="•"/>
            </a:pPr>
            <a:r>
              <a:rPr lang="en-GB" sz="2400" dirty="0">
                <a:solidFill>
                  <a:schemeClr val="tx1"/>
                </a:solidFill>
              </a:rPr>
              <a:t>Glycaemic index (GI)</a:t>
            </a:r>
          </a:p>
        </p:txBody>
      </p:sp>
    </p:spTree>
    <p:custDataLst>
      <p:tags r:id="rId1"/>
    </p:custDataLst>
    <p:extLst>
      <p:ext uri="{BB962C8B-B14F-4D97-AF65-F5344CB8AC3E}">
        <p14:creationId xmlns:p14="http://schemas.microsoft.com/office/powerpoint/2010/main" val="86175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Nutritional terminology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Diet: </a:t>
            </a:r>
          </a:p>
          <a:p>
            <a:pPr marL="342900" indent="-342900" algn="l">
              <a:buFont typeface="Arial" panose="020B0604020202020204" pitchFamily="34" charset="0"/>
              <a:buChar char="•"/>
            </a:pPr>
            <a:r>
              <a:rPr lang="en-US" sz="2200" dirty="0">
                <a:solidFill>
                  <a:schemeClr val="tx1"/>
                </a:solidFill>
              </a:rPr>
              <a:t>The kinds of food a person habitually eats. </a:t>
            </a:r>
          </a:p>
          <a:p>
            <a:pPr marL="342900" indent="-342900" algn="l">
              <a:buFont typeface="Arial" panose="020B0604020202020204" pitchFamily="34" charset="0"/>
              <a:buChar char="•"/>
            </a:pPr>
            <a:r>
              <a:rPr lang="en-US" sz="2200" dirty="0">
                <a:solidFill>
                  <a:schemeClr val="tx1"/>
                </a:solidFill>
              </a:rPr>
              <a:t>It can also reflect a special course of food which a person restricts themselves, either to lose weight, gain weight or for medical reasons</a:t>
            </a:r>
          </a:p>
          <a:p>
            <a:pPr algn="l"/>
            <a:endParaRPr lang="en-US" sz="2200" dirty="0">
              <a:solidFill>
                <a:schemeClr val="tx1"/>
              </a:solidFill>
            </a:endParaRPr>
          </a:p>
          <a:p>
            <a:pPr algn="l"/>
            <a:r>
              <a:rPr lang="en-US" sz="2200" b="1" dirty="0">
                <a:solidFill>
                  <a:schemeClr val="tx1"/>
                </a:solidFill>
              </a:rPr>
              <a:t>Healthy eating: </a:t>
            </a:r>
          </a:p>
          <a:p>
            <a:pPr marL="342900" indent="-342900" algn="l">
              <a:buFont typeface="Arial" panose="020B0604020202020204" pitchFamily="34" charset="0"/>
              <a:buChar char="•"/>
            </a:pPr>
            <a:r>
              <a:rPr lang="en-US" sz="2200" dirty="0">
                <a:solidFill>
                  <a:schemeClr val="tx1"/>
                </a:solidFill>
              </a:rPr>
              <a:t>Eating a variety of foods that give you the nutrients to maintain your health, feel good and have energy </a:t>
            </a:r>
          </a:p>
        </p:txBody>
      </p:sp>
    </p:spTree>
    <p:extLst>
      <p:ext uri="{BB962C8B-B14F-4D97-AF65-F5344CB8AC3E}">
        <p14:creationId xmlns:p14="http://schemas.microsoft.com/office/powerpoint/2010/main" val="3965764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Nutritional terminology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Nutrition: </a:t>
            </a:r>
          </a:p>
          <a:p>
            <a:pPr marL="342900" indent="-342900" algn="l">
              <a:buFont typeface="Arial" panose="020B0604020202020204" pitchFamily="34" charset="0"/>
              <a:buChar char="•"/>
            </a:pPr>
            <a:r>
              <a:rPr lang="en-US" sz="2200" dirty="0">
                <a:solidFill>
                  <a:schemeClr val="tx1"/>
                </a:solidFill>
              </a:rPr>
              <a:t>The process of obtaining the food necessary for health and growth</a:t>
            </a:r>
          </a:p>
          <a:p>
            <a:pPr algn="l"/>
            <a:endParaRPr lang="en-US" sz="2200" dirty="0">
              <a:solidFill>
                <a:schemeClr val="tx1"/>
              </a:solidFill>
            </a:endParaRPr>
          </a:p>
          <a:p>
            <a:pPr algn="l"/>
            <a:r>
              <a:rPr lang="en-US" sz="2200" b="1" dirty="0">
                <a:solidFill>
                  <a:schemeClr val="tx1"/>
                </a:solidFill>
              </a:rPr>
              <a:t>Balanced diet: </a:t>
            </a:r>
          </a:p>
          <a:p>
            <a:pPr marL="342900" indent="-342900" algn="l">
              <a:buFont typeface="Arial" panose="020B0604020202020204" pitchFamily="34" charset="0"/>
              <a:buChar char="•"/>
            </a:pPr>
            <a:r>
              <a:rPr lang="en-US" sz="2200" dirty="0">
                <a:solidFill>
                  <a:schemeClr val="tx1"/>
                </a:solidFill>
              </a:rPr>
              <a:t>A diet consisting of a variety of different types of food and provide</a:t>
            </a:r>
          </a:p>
        </p:txBody>
      </p:sp>
    </p:spTree>
    <p:extLst>
      <p:ext uri="{BB962C8B-B14F-4D97-AF65-F5344CB8AC3E}">
        <p14:creationId xmlns:p14="http://schemas.microsoft.com/office/powerpoint/2010/main" val="787798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Nutritional terminology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UK dietary reference value (DRV):</a:t>
            </a:r>
          </a:p>
          <a:p>
            <a:pPr marL="342900" indent="-342900" algn="l">
              <a:buFont typeface="Arial" panose="020B0604020202020204" pitchFamily="34" charset="0"/>
              <a:buChar char="•"/>
            </a:pPr>
            <a:r>
              <a:rPr lang="en-US" sz="2200" dirty="0">
                <a:solidFill>
                  <a:schemeClr val="tx1"/>
                </a:solidFill>
              </a:rPr>
              <a:t>Values intended as guidelines and not recommended for healthy eating. </a:t>
            </a:r>
          </a:p>
          <a:p>
            <a:pPr marL="342900" indent="-342900" algn="l">
              <a:buFont typeface="Arial" panose="020B0604020202020204" pitchFamily="34" charset="0"/>
              <a:buChar char="•"/>
            </a:pPr>
            <a:r>
              <a:rPr lang="en-US" sz="2200" dirty="0">
                <a:solidFill>
                  <a:schemeClr val="tx1"/>
                </a:solidFill>
              </a:rPr>
              <a:t>Intention of the DRVs is to promote the concept of health and not just the avoidance of disease</a:t>
            </a:r>
          </a:p>
          <a:p>
            <a:pPr marL="342900" indent="-342900" algn="l">
              <a:buFont typeface="Arial" panose="020B0604020202020204" pitchFamily="34" charset="0"/>
              <a:buChar char="•"/>
            </a:pPr>
            <a:r>
              <a:rPr lang="en-US" sz="2200" dirty="0">
                <a:solidFill>
                  <a:schemeClr val="tx1"/>
                </a:solidFill>
              </a:rPr>
              <a:t>Guidelines are provided for:</a:t>
            </a:r>
          </a:p>
          <a:p>
            <a:pPr marL="1085850" lvl="1" indent="-342900">
              <a:buFont typeface="Arial" panose="020B0604020202020204" pitchFamily="34" charset="0"/>
              <a:buChar char="•"/>
            </a:pPr>
            <a:r>
              <a:rPr lang="en-US" sz="2200" dirty="0"/>
              <a:t>Energy</a:t>
            </a:r>
          </a:p>
          <a:p>
            <a:pPr marL="1085850" lvl="1" indent="-342900">
              <a:buFont typeface="Arial" panose="020B0604020202020204" pitchFamily="34" charset="0"/>
              <a:buChar char="•"/>
            </a:pPr>
            <a:r>
              <a:rPr lang="en-US" sz="2200" dirty="0"/>
              <a:t>Fats (saturated, mono and polyunsaturated)</a:t>
            </a:r>
          </a:p>
          <a:p>
            <a:pPr marL="1085850" lvl="1" indent="-342900">
              <a:buFont typeface="Arial" panose="020B0604020202020204" pitchFamily="34" charset="0"/>
              <a:buChar char="•"/>
            </a:pPr>
            <a:r>
              <a:rPr lang="en-US" sz="2200" dirty="0">
                <a:solidFill>
                  <a:schemeClr val="tx1"/>
                </a:solidFill>
              </a:rPr>
              <a:t>Protein </a:t>
            </a:r>
          </a:p>
          <a:p>
            <a:pPr marL="1085850" lvl="1" indent="-342900">
              <a:buFont typeface="Arial" panose="020B0604020202020204" pitchFamily="34" charset="0"/>
              <a:buChar char="•"/>
            </a:pPr>
            <a:r>
              <a:rPr lang="en-US" sz="2200" dirty="0"/>
              <a:t>Carbohydrate (sugars, starches, and non-starch polysaccharides)</a:t>
            </a:r>
          </a:p>
          <a:p>
            <a:pPr marL="1085850" lvl="1" indent="-342900">
              <a:buFont typeface="Arial" panose="020B0604020202020204" pitchFamily="34" charset="0"/>
              <a:buChar char="•"/>
            </a:pPr>
            <a:r>
              <a:rPr lang="en-US" sz="2200" dirty="0">
                <a:solidFill>
                  <a:schemeClr val="tx1"/>
                </a:solidFill>
              </a:rPr>
              <a:t>Vitamins and minerals </a:t>
            </a:r>
          </a:p>
        </p:txBody>
      </p:sp>
    </p:spTree>
    <p:extLst>
      <p:ext uri="{BB962C8B-B14F-4D97-AF65-F5344CB8AC3E}">
        <p14:creationId xmlns:p14="http://schemas.microsoft.com/office/powerpoint/2010/main" val="1754606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Nutritional terminology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848678"/>
            <a:ext cx="10783887" cy="4460047"/>
          </a:xfrm>
          <a:solidFill>
            <a:schemeClr val="bg1">
              <a:lumMod val="95000"/>
            </a:schemeClr>
          </a:solidFill>
        </p:spPr>
        <p:txBody>
          <a:bodyPr tIns="180000"/>
          <a:lstStyle/>
          <a:p>
            <a:pPr algn="l"/>
            <a:r>
              <a:rPr lang="en-US" sz="2200" b="1" dirty="0">
                <a:solidFill>
                  <a:schemeClr val="tx1"/>
                </a:solidFill>
              </a:rPr>
              <a:t>Recommended daily allowance (RDA): </a:t>
            </a:r>
          </a:p>
          <a:p>
            <a:pPr marL="342900" indent="-342900" algn="l">
              <a:buFont typeface="Arial" panose="020B0604020202020204" pitchFamily="34" charset="0"/>
              <a:buChar char="•"/>
            </a:pPr>
            <a:r>
              <a:rPr lang="en-US" sz="2200" dirty="0">
                <a:solidFill>
                  <a:schemeClr val="tx1"/>
                </a:solidFill>
              </a:rPr>
              <a:t>The average daily dietary intake level that is sufficient to meet the nutrient requirements of nearly all (approximately 98%) healthy adults </a:t>
            </a:r>
          </a:p>
          <a:p>
            <a:pPr marL="342900" indent="-342900" algn="l">
              <a:buFont typeface="Arial" panose="020B0604020202020204" pitchFamily="34" charset="0"/>
              <a:buChar char="•"/>
            </a:pPr>
            <a:endParaRPr lang="en-US" sz="2200" dirty="0">
              <a:solidFill>
                <a:schemeClr val="tx1"/>
              </a:solidFill>
            </a:endParaRPr>
          </a:p>
          <a:p>
            <a:pPr algn="l"/>
            <a:r>
              <a:rPr lang="en-US" sz="2200" b="1" dirty="0">
                <a:solidFill>
                  <a:schemeClr val="tx1"/>
                </a:solidFill>
              </a:rPr>
              <a:t>Recommended daily intake (RDI): </a:t>
            </a:r>
          </a:p>
          <a:p>
            <a:pPr marL="342900" indent="-342900" algn="l">
              <a:buFont typeface="Arial" panose="020B0604020202020204" pitchFamily="34" charset="0"/>
              <a:buChar char="•"/>
            </a:pPr>
            <a:r>
              <a:rPr lang="en-US" sz="2200" dirty="0">
                <a:solidFill>
                  <a:schemeClr val="tx1"/>
                </a:solidFill>
              </a:rPr>
              <a:t>The amount sufficient, or more than sufficient, for the nutritional needs of practically all health people in the UK</a:t>
            </a:r>
          </a:p>
          <a:p>
            <a:pPr algn="l"/>
            <a:endParaRPr lang="en-US" sz="2200" dirty="0">
              <a:solidFill>
                <a:schemeClr val="tx1"/>
              </a:solidFill>
            </a:endParaRPr>
          </a:p>
          <a:p>
            <a:pPr algn="l"/>
            <a:r>
              <a:rPr lang="en-US" sz="2200" b="1" dirty="0">
                <a:solidFill>
                  <a:schemeClr val="tx1"/>
                </a:solidFill>
              </a:rPr>
              <a:t>Glycaemic index: </a:t>
            </a:r>
          </a:p>
          <a:p>
            <a:pPr marL="342900" indent="-342900" algn="l">
              <a:buFont typeface="Arial" panose="020B0604020202020204" pitchFamily="34" charset="0"/>
              <a:buChar char="•"/>
            </a:pPr>
            <a:r>
              <a:rPr lang="en-US" sz="2200" dirty="0">
                <a:solidFill>
                  <a:schemeClr val="tx1"/>
                </a:solidFill>
              </a:rPr>
              <a:t>A ranking of carbohydrates on a scale from 0 to 100 according to the extent to which they raise blood sugar (glucose) levels after eating</a:t>
            </a:r>
          </a:p>
        </p:txBody>
      </p:sp>
    </p:spTree>
    <p:extLst>
      <p:ext uri="{BB962C8B-B14F-4D97-AF65-F5344CB8AC3E}">
        <p14:creationId xmlns:p14="http://schemas.microsoft.com/office/powerpoint/2010/main" val="1361425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Nutritional terminology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Macronutrients: </a:t>
            </a:r>
          </a:p>
          <a:p>
            <a:pPr marL="342900" indent="-342900" algn="l">
              <a:buFont typeface="Arial" panose="020B0604020202020204" pitchFamily="34" charset="0"/>
              <a:buChar char="•"/>
            </a:pPr>
            <a:r>
              <a:rPr lang="en-US" sz="2200" dirty="0">
                <a:solidFill>
                  <a:schemeClr val="tx1"/>
                </a:solidFill>
              </a:rPr>
              <a:t>The nutrients that provide the body with energy: </a:t>
            </a:r>
          </a:p>
          <a:p>
            <a:pPr marL="1085850" lvl="1" indent="-342900">
              <a:buFont typeface="Arial" panose="020B0604020202020204" pitchFamily="34" charset="0"/>
              <a:buChar char="•"/>
            </a:pPr>
            <a:r>
              <a:rPr lang="en-US" sz="2200" dirty="0">
                <a:solidFill>
                  <a:schemeClr val="tx1"/>
                </a:solidFill>
              </a:rPr>
              <a:t>Fats</a:t>
            </a:r>
          </a:p>
          <a:p>
            <a:pPr marL="1085850" lvl="1" indent="-342900">
              <a:buFont typeface="Arial" panose="020B0604020202020204" pitchFamily="34" charset="0"/>
              <a:buChar char="•"/>
            </a:pPr>
            <a:r>
              <a:rPr lang="en-US" sz="2200" dirty="0"/>
              <a:t>Carbohydrates </a:t>
            </a:r>
          </a:p>
          <a:p>
            <a:pPr marL="1085850" lvl="1" indent="-342900">
              <a:buFont typeface="Arial" panose="020B0604020202020204" pitchFamily="34" charset="0"/>
              <a:buChar char="•"/>
            </a:pPr>
            <a:r>
              <a:rPr lang="en-US" sz="2200" dirty="0">
                <a:solidFill>
                  <a:schemeClr val="tx1"/>
                </a:solidFill>
              </a:rPr>
              <a:t>Protein </a:t>
            </a:r>
          </a:p>
          <a:p>
            <a:pPr marL="1085850" lvl="1" indent="-342900">
              <a:buFont typeface="Arial" panose="020B0604020202020204" pitchFamily="34" charset="0"/>
              <a:buChar char="•"/>
            </a:pPr>
            <a:r>
              <a:rPr lang="en-US" sz="2200" dirty="0"/>
              <a:t>Water</a:t>
            </a:r>
            <a:endParaRPr lang="en-US" sz="2200" dirty="0">
              <a:solidFill>
                <a:schemeClr val="tx1"/>
              </a:solidFill>
            </a:endParaRPr>
          </a:p>
          <a:p>
            <a:pPr algn="l"/>
            <a:endParaRPr lang="en-US" sz="2200" b="1" dirty="0">
              <a:solidFill>
                <a:schemeClr val="tx1"/>
              </a:solidFill>
            </a:endParaRPr>
          </a:p>
          <a:p>
            <a:pPr algn="l"/>
            <a:r>
              <a:rPr lang="en-US" sz="2200" b="1" dirty="0">
                <a:solidFill>
                  <a:schemeClr val="tx1"/>
                </a:solidFill>
              </a:rPr>
              <a:t>Micronutrients: </a:t>
            </a:r>
          </a:p>
          <a:p>
            <a:pPr marL="342900" indent="-342900" algn="l">
              <a:buFont typeface="Arial" panose="020B0604020202020204" pitchFamily="34" charset="0"/>
              <a:buChar char="•"/>
            </a:pPr>
            <a:r>
              <a:rPr lang="en-US" sz="2200" dirty="0">
                <a:solidFill>
                  <a:schemeClr val="tx1"/>
                </a:solidFill>
              </a:rPr>
              <a:t>Nutrients that are vital to proper functioning of all your body’s systems:</a:t>
            </a:r>
          </a:p>
          <a:p>
            <a:pPr marL="1085850" lvl="1" indent="-342900">
              <a:buFont typeface="Arial" panose="020B0604020202020204" pitchFamily="34" charset="0"/>
              <a:buChar char="•"/>
            </a:pPr>
            <a:r>
              <a:rPr lang="en-US" sz="2200" dirty="0">
                <a:solidFill>
                  <a:schemeClr val="tx1"/>
                </a:solidFill>
              </a:rPr>
              <a:t>Vitamins &amp; minerals</a:t>
            </a:r>
          </a:p>
        </p:txBody>
      </p:sp>
    </p:spTree>
    <p:extLst>
      <p:ext uri="{BB962C8B-B14F-4D97-AF65-F5344CB8AC3E}">
        <p14:creationId xmlns:p14="http://schemas.microsoft.com/office/powerpoint/2010/main" val="755840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375275" y="571663"/>
            <a:ext cx="6052457" cy="5621365"/>
          </a:xfrm>
          <a:solidFill>
            <a:schemeClr val="bg1">
              <a:lumMod val="95000"/>
            </a:schemeClr>
          </a:solidFill>
        </p:spPr>
        <p:txBody>
          <a:bodyPr lIns="180000" tIns="180000" bIns="180000"/>
          <a:lstStyle/>
          <a:p>
            <a:r>
              <a:rPr lang="en-GB" sz="2400" b="1" dirty="0">
                <a:solidFill>
                  <a:schemeClr val="tx1"/>
                </a:solidFill>
              </a:rPr>
              <a:t>Flashcard recall: </a:t>
            </a:r>
          </a:p>
          <a:p>
            <a:r>
              <a:rPr lang="en-GB" sz="2400" dirty="0">
                <a:solidFill>
                  <a:schemeClr val="tx1"/>
                </a:solidFill>
              </a:rPr>
              <a:t>Create flashcards for the key nutritional terminology covered and quiz each other: </a:t>
            </a:r>
          </a:p>
          <a:p>
            <a:pPr marL="342900" indent="-342900">
              <a:buFont typeface="Arial" panose="020B0604020202020204" pitchFamily="34" charset="0"/>
              <a:buChar char="•"/>
            </a:pPr>
            <a:r>
              <a:rPr lang="en-GB" sz="2400" dirty="0">
                <a:solidFill>
                  <a:schemeClr val="tx1"/>
                </a:solidFill>
              </a:rPr>
              <a:t>Diet </a:t>
            </a:r>
          </a:p>
          <a:p>
            <a:pPr marL="342900" indent="-342900">
              <a:buFont typeface="Arial" panose="020B0604020202020204" pitchFamily="34" charset="0"/>
              <a:buChar char="•"/>
            </a:pPr>
            <a:r>
              <a:rPr lang="en-GB" sz="2400" dirty="0">
                <a:solidFill>
                  <a:schemeClr val="tx1"/>
                </a:solidFill>
              </a:rPr>
              <a:t>Healthy eating </a:t>
            </a:r>
          </a:p>
          <a:p>
            <a:pPr marL="342900" indent="-342900">
              <a:buFont typeface="Arial" panose="020B0604020202020204" pitchFamily="34" charset="0"/>
              <a:buChar char="•"/>
            </a:pPr>
            <a:r>
              <a:rPr lang="en-GB" sz="2400" dirty="0">
                <a:solidFill>
                  <a:schemeClr val="tx1"/>
                </a:solidFill>
              </a:rPr>
              <a:t>Nutrition </a:t>
            </a:r>
          </a:p>
          <a:p>
            <a:pPr marL="342900" indent="-342900">
              <a:buFont typeface="Arial" panose="020B0604020202020204" pitchFamily="34" charset="0"/>
              <a:buChar char="•"/>
            </a:pPr>
            <a:r>
              <a:rPr lang="en-GB" sz="2400" dirty="0">
                <a:solidFill>
                  <a:schemeClr val="tx1"/>
                </a:solidFill>
              </a:rPr>
              <a:t>Healthy, balanced diet </a:t>
            </a:r>
          </a:p>
          <a:p>
            <a:pPr marL="342900" indent="-342900">
              <a:buFont typeface="Arial" panose="020B0604020202020204" pitchFamily="34" charset="0"/>
              <a:buChar char="•"/>
            </a:pPr>
            <a:r>
              <a:rPr lang="en-GB" sz="2400" dirty="0">
                <a:solidFill>
                  <a:schemeClr val="tx1"/>
                </a:solidFill>
              </a:rPr>
              <a:t>UK dietary reference value (DRV)</a:t>
            </a:r>
          </a:p>
          <a:p>
            <a:pPr marL="342900" indent="-342900">
              <a:buFont typeface="Arial" panose="020B0604020202020204" pitchFamily="34" charset="0"/>
              <a:buChar char="•"/>
            </a:pPr>
            <a:r>
              <a:rPr lang="en-GB" sz="2400" dirty="0">
                <a:solidFill>
                  <a:schemeClr val="tx1"/>
                </a:solidFill>
              </a:rPr>
              <a:t>Recommended daily allowance (RDA) </a:t>
            </a:r>
          </a:p>
          <a:p>
            <a:pPr marL="342900" indent="-342900">
              <a:buFont typeface="Arial" panose="020B0604020202020204" pitchFamily="34" charset="0"/>
              <a:buChar char="•"/>
            </a:pPr>
            <a:r>
              <a:rPr lang="en-GB" sz="2400" dirty="0">
                <a:solidFill>
                  <a:schemeClr val="tx1"/>
                </a:solidFill>
              </a:rPr>
              <a:t>Recommended daily intake (RDI)</a:t>
            </a:r>
          </a:p>
          <a:p>
            <a:pPr marL="342900" indent="-342900">
              <a:buFont typeface="Arial" panose="020B0604020202020204" pitchFamily="34" charset="0"/>
              <a:buChar char="•"/>
            </a:pPr>
            <a:r>
              <a:rPr lang="en-GB" sz="2400" dirty="0">
                <a:solidFill>
                  <a:schemeClr val="tx1"/>
                </a:solidFill>
              </a:rPr>
              <a:t>Glycaemic index (GI)</a:t>
            </a:r>
          </a:p>
        </p:txBody>
      </p:sp>
    </p:spTree>
    <p:extLst>
      <p:ext uri="{BB962C8B-B14F-4D97-AF65-F5344CB8AC3E}">
        <p14:creationId xmlns:p14="http://schemas.microsoft.com/office/powerpoint/2010/main" val="2013454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endParaRPr lang="en-GB" dirty="0"/>
          </a:p>
          <a:p>
            <a:r>
              <a:rPr lang="en-GB" dirty="0"/>
              <a:t>National food guide </a:t>
            </a:r>
          </a:p>
        </p:txBody>
      </p:sp>
      <p:pic>
        <p:nvPicPr>
          <p:cNvPr id="4" name="Content Placeholder 3" descr="Image result for the eatwell guide">
            <a:extLst>
              <a:ext uri="{FF2B5EF4-FFF2-40B4-BE49-F238E27FC236}">
                <a16:creationId xmlns:a16="http://schemas.microsoft.com/office/drawing/2014/main" id="{42E4EEAE-6206-495D-89DA-D5422F8576F8}"/>
              </a:ext>
            </a:extLst>
          </p:cNvPr>
          <p:cNvPicPr>
            <a:picLocks noGrp="1"/>
          </p:cNvPicPr>
          <p:nvPr>
            <p:ph type="pic" sz="quarter" idx="15"/>
          </p:nvPr>
        </p:nvPicPr>
        <p:blipFill rotWithShape="1">
          <a:blip r:embed="rId2" cstate="print">
            <a:extLst>
              <a:ext uri="{28A0092B-C50C-407E-A947-70E740481C1C}">
                <a14:useLocalDpi xmlns:a14="http://schemas.microsoft.com/office/drawing/2010/main" val="0"/>
              </a:ext>
            </a:extLst>
          </a:blip>
          <a:srcRect l="-617" r="-512"/>
          <a:stretch/>
        </p:blipFill>
        <p:spPr bwMode="auto">
          <a:xfrm>
            <a:off x="6463555" y="1850065"/>
            <a:ext cx="5508705" cy="3125972"/>
          </a:xfrm>
          <a:prstGeom prst="rect">
            <a:avLst/>
          </a:prstGeom>
          <a:noFill/>
          <a:ln>
            <a:noFill/>
          </a:ln>
        </p:spPr>
      </p:pic>
    </p:spTree>
    <p:extLst>
      <p:ext uri="{BB962C8B-B14F-4D97-AF65-F5344CB8AC3E}">
        <p14:creationId xmlns:p14="http://schemas.microsoft.com/office/powerpoint/2010/main" val="304228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457200" indent="-457200" algn="l">
              <a:buFont typeface="Arial" panose="020B0604020202020204" pitchFamily="34" charset="0"/>
              <a:buChar char="•"/>
            </a:pPr>
            <a:r>
              <a:rPr lang="en-GB" sz="2200" dirty="0">
                <a:solidFill>
                  <a:prstClr val="black"/>
                </a:solidFill>
              </a:rPr>
              <a:t>At least </a:t>
            </a:r>
            <a:r>
              <a:rPr lang="en-GB" sz="2200" b="1" dirty="0">
                <a:solidFill>
                  <a:prstClr val="black"/>
                </a:solidFill>
              </a:rPr>
              <a:t>5 portions fruit and vegetables </a:t>
            </a:r>
            <a:r>
              <a:rPr lang="en-GB" sz="2200" dirty="0">
                <a:solidFill>
                  <a:prstClr val="black"/>
                </a:solidFill>
              </a:rPr>
              <a:t>every day</a:t>
            </a:r>
          </a:p>
          <a:p>
            <a:pPr marL="457200" indent="-457200" algn="l">
              <a:buFont typeface="Arial" panose="020B0604020202020204" pitchFamily="34" charset="0"/>
              <a:buChar char="•"/>
            </a:pPr>
            <a:r>
              <a:rPr lang="en-GB" sz="2200" b="1" dirty="0">
                <a:solidFill>
                  <a:prstClr val="black"/>
                </a:solidFill>
              </a:rPr>
              <a:t>All meals </a:t>
            </a:r>
            <a:r>
              <a:rPr lang="en-GB" sz="2200" dirty="0">
                <a:solidFill>
                  <a:prstClr val="black"/>
                </a:solidFill>
              </a:rPr>
              <a:t>based around </a:t>
            </a:r>
            <a:r>
              <a:rPr lang="en-GB" sz="2200" b="1" dirty="0">
                <a:solidFill>
                  <a:prstClr val="black"/>
                </a:solidFill>
              </a:rPr>
              <a:t>starchy carbohydrates </a:t>
            </a:r>
          </a:p>
          <a:p>
            <a:pPr marL="457200" indent="-457200" algn="l">
              <a:buFont typeface="Arial" panose="020B0604020202020204" pitchFamily="34" charset="0"/>
              <a:buChar char="•"/>
            </a:pPr>
            <a:r>
              <a:rPr lang="en-GB" sz="2200" b="1" dirty="0">
                <a:solidFill>
                  <a:prstClr val="black"/>
                </a:solidFill>
              </a:rPr>
              <a:t>Some dairy </a:t>
            </a:r>
            <a:r>
              <a:rPr lang="en-GB" sz="2200" dirty="0">
                <a:solidFill>
                  <a:prstClr val="black"/>
                </a:solidFill>
              </a:rPr>
              <a:t>or dairy alternatives - lower fat and sugar options </a:t>
            </a:r>
          </a:p>
          <a:p>
            <a:pPr marL="457200" indent="-457200" algn="l">
              <a:buFont typeface="Arial" panose="020B0604020202020204" pitchFamily="34" charset="0"/>
              <a:buChar char="•"/>
            </a:pPr>
            <a:r>
              <a:rPr lang="en-GB" sz="2200" dirty="0">
                <a:solidFill>
                  <a:prstClr val="black"/>
                </a:solidFill>
              </a:rPr>
              <a:t>Some beans, pulses, fish, eggs, meat and other proteins </a:t>
            </a:r>
          </a:p>
          <a:p>
            <a:pPr marL="457200" indent="-457200" algn="l">
              <a:buFont typeface="Arial" panose="020B0604020202020204" pitchFamily="34" charset="0"/>
              <a:buChar char="•"/>
            </a:pPr>
            <a:r>
              <a:rPr lang="en-GB" sz="2200" b="1" dirty="0">
                <a:solidFill>
                  <a:prstClr val="black"/>
                </a:solidFill>
              </a:rPr>
              <a:t>Two portions of fish </a:t>
            </a:r>
            <a:r>
              <a:rPr lang="en-GB" sz="2200" dirty="0">
                <a:solidFill>
                  <a:prstClr val="black"/>
                </a:solidFill>
              </a:rPr>
              <a:t>every week (</a:t>
            </a:r>
            <a:r>
              <a:rPr lang="en-GB" sz="2200" b="1" dirty="0">
                <a:solidFill>
                  <a:prstClr val="black"/>
                </a:solidFill>
              </a:rPr>
              <a:t>1 should be oily</a:t>
            </a:r>
            <a:r>
              <a:rPr lang="en-GB" sz="2200" dirty="0">
                <a:solidFill>
                  <a:prstClr val="black"/>
                </a:solidFill>
              </a:rPr>
              <a:t>) </a:t>
            </a:r>
          </a:p>
          <a:p>
            <a:pPr marL="457200" indent="-457200" algn="l">
              <a:buFont typeface="Arial" panose="020B0604020202020204" pitchFamily="34" charset="0"/>
              <a:buChar char="•"/>
            </a:pPr>
            <a:r>
              <a:rPr lang="en-GB" sz="2200" dirty="0">
                <a:solidFill>
                  <a:prstClr val="black"/>
                </a:solidFill>
              </a:rPr>
              <a:t>Choose unsaturated oils and spreads and eat in small amounts</a:t>
            </a:r>
          </a:p>
          <a:p>
            <a:pPr marL="457200" indent="-457200" algn="l">
              <a:buFont typeface="Arial" panose="020B0604020202020204" pitchFamily="34" charset="0"/>
              <a:buChar char="•"/>
            </a:pPr>
            <a:r>
              <a:rPr lang="en-GB" sz="2200" dirty="0">
                <a:solidFill>
                  <a:prstClr val="black"/>
                </a:solidFill>
              </a:rPr>
              <a:t>Drink </a:t>
            </a:r>
            <a:r>
              <a:rPr lang="en-GB" sz="2200" b="1" dirty="0">
                <a:solidFill>
                  <a:prstClr val="black"/>
                </a:solidFill>
              </a:rPr>
              <a:t>6 to 8 cups/glasses of fluid </a:t>
            </a:r>
            <a:r>
              <a:rPr lang="en-GB" sz="2200" dirty="0">
                <a:solidFill>
                  <a:prstClr val="black"/>
                </a:solidFill>
              </a:rPr>
              <a:t>a day</a:t>
            </a:r>
          </a:p>
          <a:p>
            <a:pPr marL="457200" indent="-457200" algn="l">
              <a:buFont typeface="Arial" panose="020B0604020202020204" pitchFamily="34" charset="0"/>
              <a:buChar char="•"/>
            </a:pPr>
            <a:r>
              <a:rPr lang="en-GB" sz="2200" dirty="0">
                <a:solidFill>
                  <a:prstClr val="black"/>
                </a:solidFill>
              </a:rPr>
              <a:t>Small and infrequent consumption of food/drinks high in fat, salt or sugar</a:t>
            </a: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4125684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25725D-7A60-4319-AD7A-311C6CAE06B5}"/>
              </a:ext>
            </a:extLst>
          </p:cNvPr>
          <p:cNvSpPr>
            <a:spLocks noGrp="1"/>
          </p:cNvSpPr>
          <p:nvPr>
            <p:ph type="body" sz="quarter" idx="11"/>
          </p:nvPr>
        </p:nvSpPr>
        <p:spPr>
          <a:xfrm>
            <a:off x="616689" y="751393"/>
            <a:ext cx="8285497" cy="598941"/>
          </a:xfrm>
        </p:spPr>
        <p:txBody>
          <a:bodyPr/>
          <a:lstStyle/>
          <a:p>
            <a:r>
              <a:rPr lang="en-GB" dirty="0"/>
              <a:t>Eatwell guide</a:t>
            </a:r>
          </a:p>
        </p:txBody>
      </p:sp>
      <p:pic>
        <p:nvPicPr>
          <p:cNvPr id="4" name="Content Placeholder 3" descr="Image result for the eatwell guide">
            <a:extLst>
              <a:ext uri="{FF2B5EF4-FFF2-40B4-BE49-F238E27FC236}">
                <a16:creationId xmlns:a16="http://schemas.microsoft.com/office/drawing/2014/main" id="{4CE54C06-1C60-4D3A-9F0B-0118F5655EAC}"/>
              </a:ext>
            </a:extLst>
          </p:cNvPr>
          <p:cNvPicPr>
            <a:picLocks noGrp="1"/>
          </p:cNvPicPr>
          <p:nvPr>
            <p:ph sz="quarter" idx="15"/>
          </p:nvPr>
        </p:nvPicPr>
        <p:blipFill>
          <a:blip r:embed="rId2" cstate="print">
            <a:extLst>
              <a:ext uri="{28A0092B-C50C-407E-A947-70E740481C1C}">
                <a14:useLocalDpi xmlns:a14="http://schemas.microsoft.com/office/drawing/2010/main" val="0"/>
              </a:ext>
            </a:extLst>
          </a:blip>
          <a:srcRect/>
          <a:stretch>
            <a:fillRect/>
          </a:stretch>
        </p:blipFill>
        <p:spPr bwMode="auto">
          <a:xfrm>
            <a:off x="1662223" y="1192491"/>
            <a:ext cx="8867553" cy="5461591"/>
          </a:xfrm>
          <a:prstGeom prst="rect">
            <a:avLst/>
          </a:prstGeom>
          <a:noFill/>
          <a:ln>
            <a:noFill/>
          </a:ln>
        </p:spPr>
      </p:pic>
    </p:spTree>
    <p:extLst>
      <p:ext uri="{BB962C8B-B14F-4D97-AF65-F5344CB8AC3E}">
        <p14:creationId xmlns:p14="http://schemas.microsoft.com/office/powerpoint/2010/main" val="3484529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lnSpc>
                <a:spcPct val="150000"/>
              </a:lnSpc>
              <a:buFont typeface="Arial" panose="020B0604020202020204" pitchFamily="34" charset="0"/>
              <a:buChar char="•"/>
            </a:pPr>
            <a:r>
              <a:rPr lang="en-GB" sz="2200" dirty="0">
                <a:solidFill>
                  <a:schemeClr val="tx1"/>
                </a:solidFill>
              </a:rPr>
              <a:t>Divides food into five main groups.</a:t>
            </a:r>
            <a:endParaRPr lang="en-GB" sz="2200" dirty="0">
              <a:solidFill>
                <a:schemeClr val="tx1"/>
              </a:solidFill>
              <a:cs typeface="Arial"/>
            </a:endParaRPr>
          </a:p>
          <a:p>
            <a:pPr marL="285750" indent="-285750" algn="l">
              <a:lnSpc>
                <a:spcPct val="150000"/>
              </a:lnSpc>
              <a:buFont typeface="Arial" panose="020B0604020202020204" pitchFamily="34" charset="0"/>
              <a:buChar char="•"/>
            </a:pPr>
            <a:r>
              <a:rPr lang="en-GB" sz="2200" dirty="0">
                <a:solidFill>
                  <a:schemeClr val="tx1"/>
                </a:solidFill>
              </a:rPr>
              <a:t>Variety from each group ensures a wide range of nutrients are consumed. </a:t>
            </a:r>
            <a:endParaRPr lang="en-GB" sz="2200" dirty="0">
              <a:solidFill>
                <a:schemeClr val="tx1"/>
              </a:solidFill>
              <a:cs typeface="Arial"/>
            </a:endParaRPr>
          </a:p>
          <a:p>
            <a:pPr marL="285750" indent="-285750" algn="l">
              <a:lnSpc>
                <a:spcPct val="150000"/>
              </a:lnSpc>
              <a:buFont typeface="Arial" panose="020B0604020202020204" pitchFamily="34" charset="0"/>
              <a:buChar char="•"/>
            </a:pPr>
            <a:r>
              <a:rPr lang="en-GB" sz="2200" dirty="0">
                <a:solidFill>
                  <a:schemeClr val="tx1"/>
                </a:solidFill>
              </a:rPr>
              <a:t>Foods high in fat, salt and sugar are placed outside of the main image as these foods are not essential in the diet and most individuals need to cut down on these.</a:t>
            </a:r>
            <a:endParaRPr lang="en-GB" sz="2200" dirty="0">
              <a:solidFill>
                <a:schemeClr val="tx1"/>
              </a:solidFill>
              <a:cs typeface="Arial"/>
            </a:endParaRPr>
          </a:p>
          <a:p>
            <a:pPr marL="285750" indent="-285750" algn="l">
              <a:lnSpc>
                <a:spcPct val="150000"/>
              </a:lnSpc>
              <a:buFont typeface="Arial" panose="020B0604020202020204" pitchFamily="34" charset="0"/>
              <a:buChar char="•"/>
            </a:pPr>
            <a:r>
              <a:rPr lang="en-GB" sz="2200" dirty="0">
                <a:solidFill>
                  <a:schemeClr val="tx1"/>
                </a:solidFill>
              </a:rPr>
              <a:t>Unsaturated fats from plant sources are healthier, eg, vegetable oil or olive oil.</a:t>
            </a:r>
            <a:endParaRPr lang="en-GB" sz="2200" dirty="0">
              <a:solidFill>
                <a:schemeClr val="tx1"/>
              </a:solidFill>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504432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The importance of healthy eating</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lnSpc>
                <a:spcPct val="200000"/>
              </a:lnSpc>
              <a:buFont typeface="Arial" panose="020B0604020202020204" pitchFamily="34" charset="0"/>
              <a:buChar char="•"/>
            </a:pPr>
            <a:r>
              <a:rPr lang="en-GB" sz="2000" dirty="0">
                <a:solidFill>
                  <a:schemeClr val="tx1"/>
                </a:solidFill>
                <a:latin typeface="Arial" pitchFamily="34" charset="0"/>
                <a:cs typeface="Arial" pitchFamily="34" charset="0"/>
              </a:rPr>
              <a:t>Maintain overall health and general wellbeing.</a:t>
            </a:r>
          </a:p>
          <a:p>
            <a:pPr marL="285750" indent="-285750" algn="l">
              <a:lnSpc>
                <a:spcPct val="200000"/>
              </a:lnSpc>
              <a:buFont typeface="Arial" panose="020B0604020202020204" pitchFamily="34" charset="0"/>
              <a:buChar char="•"/>
            </a:pPr>
            <a:r>
              <a:rPr lang="en-GB" sz="2000" dirty="0">
                <a:solidFill>
                  <a:schemeClr val="tx1"/>
                </a:solidFill>
                <a:latin typeface="Arial" pitchFamily="34" charset="0"/>
                <a:cs typeface="Arial" pitchFamily="34" charset="0"/>
              </a:rPr>
              <a:t>Assist weight management. </a:t>
            </a:r>
          </a:p>
          <a:p>
            <a:pPr marL="285750" indent="-285750" algn="l">
              <a:lnSpc>
                <a:spcPct val="200000"/>
              </a:lnSpc>
              <a:buFont typeface="Arial" panose="020B0604020202020204" pitchFamily="34" charset="0"/>
              <a:buChar char="•"/>
            </a:pPr>
            <a:r>
              <a:rPr lang="en-GB" sz="2000" dirty="0">
                <a:solidFill>
                  <a:schemeClr val="tx1"/>
                </a:solidFill>
                <a:latin typeface="Arial" pitchFamily="34" charset="0"/>
                <a:cs typeface="Arial" pitchFamily="34" charset="0"/>
              </a:rPr>
              <a:t>Growth and repair of tissues, including recovery/healing of soft tissue injuries.</a:t>
            </a:r>
          </a:p>
          <a:p>
            <a:pPr marL="285750" indent="-285750" algn="l">
              <a:lnSpc>
                <a:spcPct val="200000"/>
              </a:lnSpc>
              <a:buFont typeface="Arial" panose="020B0604020202020204" pitchFamily="34" charset="0"/>
              <a:buChar char="•"/>
            </a:pPr>
            <a:r>
              <a:rPr lang="en-GB" sz="2000" dirty="0">
                <a:solidFill>
                  <a:schemeClr val="tx1"/>
                </a:solidFill>
                <a:latin typeface="Arial"/>
                <a:cs typeface="Arial"/>
              </a:rPr>
              <a:t>Improved mood and mental wellbeing. </a:t>
            </a:r>
            <a:endParaRPr lang="en-GB" sz="2000" dirty="0">
              <a:solidFill>
                <a:schemeClr val="tx1"/>
              </a:solidFill>
              <a:latin typeface="Arial" pitchFamily="34" charset="0"/>
              <a:cs typeface="Arial" pitchFamily="34" charset="0"/>
            </a:endParaRPr>
          </a:p>
          <a:p>
            <a:pPr marL="285750" indent="-285750" algn="l">
              <a:lnSpc>
                <a:spcPct val="200000"/>
              </a:lnSpc>
              <a:buFont typeface="Arial" panose="020B0604020202020204" pitchFamily="34" charset="0"/>
              <a:buChar char="•"/>
            </a:pPr>
            <a:r>
              <a:rPr lang="en-GB" sz="2000" dirty="0">
                <a:solidFill>
                  <a:schemeClr val="tx1"/>
                </a:solidFill>
                <a:latin typeface="Arial" pitchFamily="34" charset="0"/>
                <a:cs typeface="Arial" pitchFamily="34" charset="0"/>
              </a:rPr>
              <a:t>Improved sports performance. </a:t>
            </a:r>
          </a:p>
          <a:p>
            <a:pPr algn="l"/>
            <a:endParaRPr lang="en-US" sz="2200" dirty="0">
              <a:solidFill>
                <a:schemeClr val="tx1"/>
              </a:solidFill>
            </a:endParaRPr>
          </a:p>
        </p:txBody>
      </p:sp>
    </p:spTree>
    <p:extLst>
      <p:ext uri="{BB962C8B-B14F-4D97-AF65-F5344CB8AC3E}">
        <p14:creationId xmlns:p14="http://schemas.microsoft.com/office/powerpoint/2010/main" val="650490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682442"/>
          </a:xfrm>
          <a:solidFill>
            <a:schemeClr val="bg1">
              <a:lumMod val="95000"/>
            </a:schemeClr>
          </a:solidFill>
        </p:spPr>
        <p:txBody>
          <a:bodyPr tIns="180000"/>
          <a:lstStyle/>
          <a:p>
            <a:r>
              <a:rPr lang="en-GB" sz="2400" b="1" dirty="0">
                <a:solidFill>
                  <a:schemeClr val="tx1"/>
                </a:solidFill>
              </a:rPr>
              <a:t>Trio task:</a:t>
            </a:r>
          </a:p>
          <a:p>
            <a:pPr marL="342900" indent="-342900">
              <a:buFont typeface="Arial" panose="020B0604020202020204" pitchFamily="34" charset="0"/>
              <a:buChar char="•"/>
            </a:pPr>
            <a:r>
              <a:rPr lang="en-GB" sz="2400" dirty="0">
                <a:solidFill>
                  <a:schemeClr val="tx1"/>
                </a:solidFill>
              </a:rPr>
              <a:t>Each group to take one section of the Eatwell Guide </a:t>
            </a:r>
          </a:p>
          <a:p>
            <a:pPr marL="342900" indent="-342900">
              <a:buFont typeface="Arial" panose="020B0604020202020204" pitchFamily="34" charset="0"/>
              <a:buChar char="•"/>
            </a:pPr>
            <a:r>
              <a:rPr lang="en-GB" sz="2400" dirty="0">
                <a:solidFill>
                  <a:schemeClr val="tx1"/>
                </a:solidFill>
              </a:rPr>
              <a:t>Use manual or online to find key information </a:t>
            </a:r>
          </a:p>
          <a:p>
            <a:pPr marL="342900" indent="-342900">
              <a:buFont typeface="Arial" panose="020B0604020202020204" pitchFamily="34" charset="0"/>
              <a:buChar char="•"/>
            </a:pPr>
            <a:r>
              <a:rPr lang="en-GB" sz="2400" dirty="0">
                <a:solidFill>
                  <a:schemeClr val="tx1"/>
                </a:solidFill>
              </a:rPr>
              <a:t>Present findings back to whole group </a:t>
            </a:r>
          </a:p>
        </p:txBody>
      </p:sp>
    </p:spTree>
    <p:extLst>
      <p:ext uri="{BB962C8B-B14F-4D97-AF65-F5344CB8AC3E}">
        <p14:creationId xmlns:p14="http://schemas.microsoft.com/office/powerpoint/2010/main" val="3176275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EA9B9D-F159-44B8-992D-83E0C1AE8AC1}"/>
              </a:ext>
            </a:extLst>
          </p:cNvPr>
          <p:cNvSpPr>
            <a:spLocks noGrp="1"/>
          </p:cNvSpPr>
          <p:nvPr>
            <p:ph type="body" sz="quarter" idx="11"/>
          </p:nvPr>
        </p:nvSpPr>
        <p:spPr>
          <a:xfrm>
            <a:off x="684205" y="780506"/>
            <a:ext cx="8285497" cy="790327"/>
          </a:xfrm>
        </p:spPr>
        <p:txBody>
          <a:bodyPr/>
          <a:lstStyle/>
          <a:p>
            <a:r>
              <a:rPr lang="en-GB" dirty="0"/>
              <a:t>Eatwell guidance – fruit and vegetables </a:t>
            </a:r>
          </a:p>
        </p:txBody>
      </p:sp>
      <p:sp>
        <p:nvSpPr>
          <p:cNvPr id="3" name="Content Placeholder 2">
            <a:extLst>
              <a:ext uri="{FF2B5EF4-FFF2-40B4-BE49-F238E27FC236}">
                <a16:creationId xmlns:a16="http://schemas.microsoft.com/office/drawing/2014/main" id="{7C6FE8EE-CB34-4849-8EAD-66381FC0CD78}"/>
              </a:ext>
            </a:extLst>
          </p:cNvPr>
          <p:cNvSpPr>
            <a:spLocks noGrp="1"/>
          </p:cNvSpPr>
          <p:nvPr>
            <p:ph sz="quarter" idx="15"/>
          </p:nvPr>
        </p:nvSpPr>
        <p:spPr>
          <a:xfrm>
            <a:off x="612562" y="610610"/>
            <a:ext cx="11261005" cy="2028669"/>
          </a:xfrm>
        </p:spPr>
        <p:txBody>
          <a:bodyPr lIns="91440" tIns="864000" rIns="91440" bIns="45720" anchor="t"/>
          <a:lstStyle/>
          <a:p>
            <a:pPr algn="l">
              <a:lnSpc>
                <a:spcPct val="150000"/>
              </a:lnSpc>
            </a:pPr>
            <a:r>
              <a:rPr lang="en-GB" sz="2400" dirty="0">
                <a:solidFill>
                  <a:schemeClr val="tx1"/>
                </a:solidFill>
              </a:rPr>
              <a:t>At least 5 a day – sources include fresh, frozen, canned, dried or juiced.</a:t>
            </a:r>
            <a:endParaRPr lang="en-GB" sz="2400" dirty="0">
              <a:solidFill>
                <a:schemeClr val="tx1"/>
              </a:solidFill>
              <a:cs typeface="Arial"/>
            </a:endParaRPr>
          </a:p>
          <a:p>
            <a:pPr algn="l"/>
            <a:endParaRPr lang="en-GB" sz="2400" dirty="0">
              <a:solidFill>
                <a:prstClr val="black"/>
              </a:solidFill>
            </a:endParaRPr>
          </a:p>
        </p:txBody>
      </p:sp>
      <p:graphicFrame>
        <p:nvGraphicFramePr>
          <p:cNvPr id="4" name="Table 3">
            <a:extLst>
              <a:ext uri="{FF2B5EF4-FFF2-40B4-BE49-F238E27FC236}">
                <a16:creationId xmlns:a16="http://schemas.microsoft.com/office/drawing/2014/main" id="{AAAE5B9A-847D-41C2-9CE6-73A873F6EB74}"/>
              </a:ext>
            </a:extLst>
          </p:cNvPr>
          <p:cNvGraphicFramePr>
            <a:graphicFrameLocks noGrp="1"/>
          </p:cNvGraphicFramePr>
          <p:nvPr/>
        </p:nvGraphicFramePr>
        <p:xfrm>
          <a:off x="542691" y="2764465"/>
          <a:ext cx="11032620" cy="3432713"/>
        </p:xfrm>
        <a:graphic>
          <a:graphicData uri="http://schemas.openxmlformats.org/drawingml/2006/table">
            <a:tbl>
              <a:tblPr firstRow="1" firstCol="1" bandRow="1">
                <a:tableStyleId>{BC89EF96-8CEA-46FF-86C4-4CE0E7609802}</a:tableStyleId>
              </a:tblPr>
              <a:tblGrid>
                <a:gridCol w="3677132">
                  <a:extLst>
                    <a:ext uri="{9D8B030D-6E8A-4147-A177-3AD203B41FA5}">
                      <a16:colId xmlns:a16="http://schemas.microsoft.com/office/drawing/2014/main" val="2335677097"/>
                    </a:ext>
                  </a:extLst>
                </a:gridCol>
                <a:gridCol w="3677132">
                  <a:extLst>
                    <a:ext uri="{9D8B030D-6E8A-4147-A177-3AD203B41FA5}">
                      <a16:colId xmlns:a16="http://schemas.microsoft.com/office/drawing/2014/main" val="248811231"/>
                    </a:ext>
                  </a:extLst>
                </a:gridCol>
                <a:gridCol w="3678356">
                  <a:extLst>
                    <a:ext uri="{9D8B030D-6E8A-4147-A177-3AD203B41FA5}">
                      <a16:colId xmlns:a16="http://schemas.microsoft.com/office/drawing/2014/main" val="4212975006"/>
                    </a:ext>
                  </a:extLst>
                </a:gridCol>
              </a:tblGrid>
              <a:tr h="604765">
                <a:tc gridSpan="3">
                  <a:txBody>
                    <a:bodyPr/>
                    <a:lstStyle/>
                    <a:p>
                      <a:pPr algn="ctr">
                        <a:lnSpc>
                          <a:spcPct val="107000"/>
                        </a:lnSpc>
                        <a:spcAft>
                          <a:spcPts val="0"/>
                        </a:spcAft>
                      </a:pPr>
                      <a:r>
                        <a:rPr lang="en-GB" sz="2400" b="0" dirty="0">
                          <a:effectLst/>
                        </a:rPr>
                        <a:t>Examples of fruit and vegetables portions </a:t>
                      </a:r>
                    </a:p>
                    <a:p>
                      <a:pPr algn="ctr">
                        <a:lnSpc>
                          <a:spcPct val="107000"/>
                        </a:lnSpc>
                        <a:spcAft>
                          <a:spcPts val="0"/>
                        </a:spcAft>
                      </a:pPr>
                      <a:r>
                        <a:rPr lang="en-GB" sz="2400" b="0" dirty="0">
                          <a:effectLst/>
                        </a:rPr>
                        <a:t>80g or any of these</a:t>
                      </a:r>
                      <a:endParaRPr lang="en-GB" sz="2400" b="0" dirty="0">
                        <a:solidFill>
                          <a:srgbClr val="C92234"/>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45839063"/>
                  </a:ext>
                </a:extLst>
              </a:tr>
              <a:tr h="625929">
                <a:tc>
                  <a:txBody>
                    <a:bodyPr/>
                    <a:lstStyle/>
                    <a:p>
                      <a:pPr>
                        <a:lnSpc>
                          <a:spcPct val="107000"/>
                        </a:lnSpc>
                        <a:spcAft>
                          <a:spcPts val="0"/>
                        </a:spcAft>
                      </a:pPr>
                      <a:r>
                        <a:rPr lang="en-GB" sz="2400" b="0" dirty="0">
                          <a:solidFill>
                            <a:schemeClr val="tx1"/>
                          </a:solidFill>
                          <a:effectLst/>
                        </a:rPr>
                        <a:t>An apple</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b="0" dirty="0">
                          <a:solidFill>
                            <a:schemeClr val="tx1"/>
                          </a:solidFill>
                          <a:effectLst/>
                        </a:rPr>
                        <a:t>A pear</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b="0" dirty="0">
                          <a:solidFill>
                            <a:schemeClr val="tx1"/>
                          </a:solidFill>
                          <a:effectLst/>
                        </a:rPr>
                        <a:t>An orange</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928677"/>
                  </a:ext>
                </a:extLst>
              </a:tr>
              <a:tr h="681683">
                <a:tc>
                  <a:txBody>
                    <a:bodyPr/>
                    <a:lstStyle/>
                    <a:p>
                      <a:pPr>
                        <a:lnSpc>
                          <a:spcPct val="107000"/>
                        </a:lnSpc>
                        <a:spcAft>
                          <a:spcPts val="0"/>
                        </a:spcAft>
                      </a:pPr>
                      <a:r>
                        <a:rPr lang="en-GB" sz="2400" b="0" dirty="0">
                          <a:solidFill>
                            <a:schemeClr val="tx1"/>
                          </a:solidFill>
                          <a:effectLst/>
                        </a:rPr>
                        <a:t>3 heaped spoons of vegetables</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b="0" dirty="0">
                          <a:solidFill>
                            <a:schemeClr val="tx1"/>
                          </a:solidFill>
                          <a:effectLst/>
                        </a:rPr>
                        <a:t>A desert bowl of salad</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463550" algn="l"/>
                        </a:tabLst>
                      </a:pPr>
                      <a:r>
                        <a:rPr lang="en-GB" sz="2400" b="0" dirty="0">
                          <a:solidFill>
                            <a:schemeClr val="tx1"/>
                          </a:solidFill>
                          <a:effectLst/>
                        </a:rPr>
                        <a:t>30g dried fruit*</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2579836"/>
                  </a:ext>
                </a:extLst>
              </a:tr>
              <a:tr h="1280752">
                <a:tc>
                  <a:txBody>
                    <a:bodyPr/>
                    <a:lstStyle/>
                    <a:p>
                      <a:pPr>
                        <a:lnSpc>
                          <a:spcPct val="107000"/>
                        </a:lnSpc>
                        <a:spcAft>
                          <a:spcPts val="0"/>
                        </a:spcAft>
                      </a:pPr>
                      <a:r>
                        <a:rPr lang="en-GB" sz="2400" b="0" dirty="0">
                          <a:solidFill>
                            <a:schemeClr val="tx1"/>
                          </a:solidFill>
                          <a:effectLst/>
                        </a:rPr>
                        <a:t>150ml fruit juice*</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b="0" dirty="0">
                          <a:solidFill>
                            <a:schemeClr val="tx1"/>
                          </a:solidFill>
                          <a:effectLst/>
                        </a:rPr>
                        <a:t>150ml smoothie*</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b="0" dirty="0">
                          <a:solidFill>
                            <a:schemeClr val="tx1"/>
                          </a:solidFill>
                          <a:effectLst/>
                        </a:rPr>
                        <a:t>*Only counts as 1 portion even if more are eaten</a:t>
                      </a:r>
                      <a:endParaRPr lang="en-GB" sz="2400" b="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1348964"/>
                  </a:ext>
                </a:extLst>
              </a:tr>
            </a:tbl>
          </a:graphicData>
        </a:graphic>
      </p:graphicFrame>
    </p:spTree>
    <p:custDataLst>
      <p:tags r:id="rId1"/>
    </p:custDataLst>
    <p:extLst>
      <p:ext uri="{BB962C8B-B14F-4D97-AF65-F5344CB8AC3E}">
        <p14:creationId xmlns:p14="http://schemas.microsoft.com/office/powerpoint/2010/main" val="322918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 – starchy carbohydrate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200" dirty="0">
                <a:solidFill>
                  <a:prstClr val="black"/>
                </a:solidFill>
              </a:rPr>
              <a:t>Should make up just over a third of food eaten.</a:t>
            </a:r>
          </a:p>
          <a:p>
            <a:pPr marL="342900" indent="-342900" algn="l">
              <a:lnSpc>
                <a:spcPct val="150000"/>
              </a:lnSpc>
              <a:buFont typeface="Arial" panose="020B0604020202020204" pitchFamily="34" charset="0"/>
              <a:buChar char="•"/>
            </a:pPr>
            <a:r>
              <a:rPr lang="en-GB" sz="2200" dirty="0">
                <a:solidFill>
                  <a:prstClr val="black"/>
                </a:solidFill>
              </a:rPr>
              <a:t>All meals based around them</a:t>
            </a:r>
          </a:p>
          <a:p>
            <a:pPr marL="1085850" lvl="1" indent="-342900">
              <a:lnSpc>
                <a:spcPct val="150000"/>
              </a:lnSpc>
              <a:buFont typeface="Arial" panose="020B0604020202020204" pitchFamily="34" charset="0"/>
              <a:buChar char="•"/>
            </a:pPr>
            <a:r>
              <a:rPr lang="en-GB" sz="2200" dirty="0">
                <a:solidFill>
                  <a:prstClr val="black"/>
                </a:solidFill>
              </a:rPr>
              <a:t>Sources - potatoes, bread, rice, pasta </a:t>
            </a:r>
          </a:p>
          <a:p>
            <a:pPr marL="342900" indent="-342900" algn="l">
              <a:lnSpc>
                <a:spcPct val="150000"/>
              </a:lnSpc>
              <a:buFont typeface="Arial" panose="020B0604020202020204" pitchFamily="34" charset="0"/>
              <a:buChar char="•"/>
            </a:pPr>
            <a:r>
              <a:rPr lang="en-GB" sz="2200" dirty="0">
                <a:solidFill>
                  <a:prstClr val="black"/>
                </a:solidFill>
              </a:rPr>
              <a:t>Higher-fibre, wholegrain varieties are best choices</a:t>
            </a:r>
          </a:p>
          <a:p>
            <a:pPr marL="1085850" lvl="1" indent="-342900">
              <a:lnSpc>
                <a:spcPct val="150000"/>
              </a:lnSpc>
              <a:buFont typeface="Arial" panose="020B0604020202020204" pitchFamily="34" charset="0"/>
              <a:buChar char="•"/>
            </a:pPr>
            <a:r>
              <a:rPr lang="en-GB" sz="2200" dirty="0">
                <a:solidFill>
                  <a:prstClr val="black"/>
                </a:solidFill>
              </a:rPr>
              <a:t>Whole-wheat pasta, brown rice, leaving skins on potatoes</a:t>
            </a:r>
          </a:p>
          <a:p>
            <a:pPr algn="l"/>
            <a:endParaRPr lang="en-US" sz="2200" dirty="0">
              <a:solidFill>
                <a:schemeClr val="tx1"/>
              </a:solidFill>
            </a:endParaRPr>
          </a:p>
        </p:txBody>
      </p:sp>
    </p:spTree>
    <p:extLst>
      <p:ext uri="{BB962C8B-B14F-4D97-AF65-F5344CB8AC3E}">
        <p14:creationId xmlns:p14="http://schemas.microsoft.com/office/powerpoint/2010/main" val="2208821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 – protein sources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200" dirty="0">
                <a:solidFill>
                  <a:schemeClr val="tx1"/>
                </a:solidFill>
              </a:rPr>
              <a:t>Some beans, pulses, fish, eggs and meat. </a:t>
            </a:r>
            <a:endParaRPr lang="en-GB" sz="2200" dirty="0">
              <a:solidFill>
                <a:schemeClr val="tx1"/>
              </a:solidFill>
              <a:cs typeface="Arial"/>
            </a:endParaRPr>
          </a:p>
          <a:p>
            <a:pPr marL="342900" indent="-342900" algn="l">
              <a:lnSpc>
                <a:spcPct val="150000"/>
              </a:lnSpc>
              <a:buFont typeface="Arial" panose="020B0604020202020204" pitchFamily="34" charset="0"/>
              <a:buChar char="•"/>
            </a:pPr>
            <a:r>
              <a:rPr lang="en-GB" sz="2200" dirty="0">
                <a:solidFill>
                  <a:schemeClr val="tx1"/>
                </a:solidFill>
              </a:rPr>
              <a:t>Sources of protein, vitamins and minerals.</a:t>
            </a:r>
            <a:endParaRPr lang="en-GB" sz="2200" dirty="0">
              <a:solidFill>
                <a:schemeClr val="tx1"/>
              </a:solidFill>
              <a:cs typeface="Arial"/>
            </a:endParaRPr>
          </a:p>
          <a:p>
            <a:pPr marL="342900" indent="-342900" algn="l">
              <a:lnSpc>
                <a:spcPct val="150000"/>
              </a:lnSpc>
              <a:buFont typeface="Arial" panose="020B0604020202020204" pitchFamily="34" charset="0"/>
              <a:buChar char="•"/>
            </a:pPr>
            <a:r>
              <a:rPr lang="en-GB" sz="2200" dirty="0">
                <a:solidFill>
                  <a:schemeClr val="tx1"/>
                </a:solidFill>
              </a:rPr>
              <a:t>At least two portions of fish each week and one portion should be oily fish.</a:t>
            </a:r>
            <a:endParaRPr lang="en-GB" sz="2200" dirty="0">
              <a:solidFill>
                <a:schemeClr val="tx1"/>
              </a:solidFill>
              <a:cs typeface="Arial"/>
            </a:endParaRPr>
          </a:p>
          <a:p>
            <a:pPr marL="342900" indent="-342900" algn="l">
              <a:lnSpc>
                <a:spcPct val="150000"/>
              </a:lnSpc>
              <a:buFont typeface="Arial" panose="020B0604020202020204" pitchFamily="34" charset="0"/>
              <a:buChar char="•"/>
            </a:pPr>
            <a:r>
              <a:rPr lang="en-GB" sz="2200" dirty="0">
                <a:solidFill>
                  <a:schemeClr val="tx1"/>
                </a:solidFill>
              </a:rPr>
              <a:t>Choose lean cuts of meat and remove fat and skin.</a:t>
            </a:r>
            <a:endParaRPr lang="en-GB" sz="2200" dirty="0">
              <a:solidFill>
                <a:schemeClr val="tx1"/>
              </a:solidFill>
              <a:cs typeface="Arial"/>
            </a:endParaRPr>
          </a:p>
          <a:p>
            <a:pPr marL="342900" indent="-342900" algn="l">
              <a:lnSpc>
                <a:spcPct val="150000"/>
              </a:lnSpc>
              <a:buFont typeface="Arial" panose="020B0604020202020204" pitchFamily="34" charset="0"/>
              <a:buChar char="•"/>
            </a:pPr>
            <a:r>
              <a:rPr lang="en-GB" sz="2200" dirty="0">
                <a:solidFill>
                  <a:schemeClr val="tx1"/>
                </a:solidFill>
              </a:rPr>
              <a:t>Upper limit of red or processed meat each day is 70g.</a:t>
            </a:r>
            <a:endParaRPr lang="en-GB" sz="2200" dirty="0">
              <a:solidFill>
                <a:schemeClr val="tx1"/>
              </a:solidFill>
              <a:cs typeface="Arial"/>
            </a:endParaRPr>
          </a:p>
          <a:p>
            <a:pPr marL="342900" indent="-342900" algn="l">
              <a:lnSpc>
                <a:spcPct val="150000"/>
              </a:lnSpc>
              <a:buFont typeface="Arial" panose="020B0604020202020204" pitchFamily="34" charset="0"/>
              <a:buChar char="•"/>
            </a:pPr>
            <a:r>
              <a:rPr lang="en-GB" sz="2200" dirty="0">
                <a:solidFill>
                  <a:schemeClr val="tx1"/>
                </a:solidFill>
              </a:rPr>
              <a:t>Avoid processed meat, eg, sausages, bacon, cured and reformed meat products.</a:t>
            </a:r>
            <a:endParaRPr lang="en-GB" sz="2200" dirty="0">
              <a:solidFill>
                <a:schemeClr val="tx1"/>
              </a:solidFill>
              <a:cs typeface="Arial"/>
            </a:endParaRPr>
          </a:p>
          <a:p>
            <a:pPr algn="l"/>
            <a:endParaRPr lang="en-US" sz="2200" dirty="0">
              <a:solidFill>
                <a:schemeClr val="tx1"/>
              </a:solidFill>
            </a:endParaRPr>
          </a:p>
        </p:txBody>
      </p:sp>
    </p:spTree>
    <p:extLst>
      <p:ext uri="{BB962C8B-B14F-4D97-AF65-F5344CB8AC3E}">
        <p14:creationId xmlns:p14="http://schemas.microsoft.com/office/powerpoint/2010/main" val="2112712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 – food high in fat and sugar</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GB" sz="2200" dirty="0">
                <a:solidFill>
                  <a:prstClr val="black"/>
                </a:solidFill>
              </a:rPr>
              <a:t>Should only be consumed in </a:t>
            </a:r>
            <a:r>
              <a:rPr lang="en-GB" sz="2200" b="1" dirty="0">
                <a:solidFill>
                  <a:prstClr val="black"/>
                </a:solidFill>
              </a:rPr>
              <a:t>small amounts</a:t>
            </a:r>
            <a:r>
              <a:rPr lang="en-GB" sz="2200" dirty="0">
                <a:solidFill>
                  <a:prstClr val="black"/>
                </a:solidFill>
              </a:rPr>
              <a:t>.</a:t>
            </a:r>
          </a:p>
          <a:p>
            <a:pPr marL="342900" indent="-342900" algn="l">
              <a:buFont typeface="Arial" panose="020B0604020202020204" pitchFamily="34" charset="0"/>
              <a:buChar char="•"/>
            </a:pPr>
            <a:r>
              <a:rPr lang="en-GB" sz="2200" dirty="0">
                <a:solidFill>
                  <a:prstClr val="black"/>
                </a:solidFill>
              </a:rPr>
              <a:t>Eaten </a:t>
            </a:r>
            <a:r>
              <a:rPr lang="en-GB" sz="2200" b="1" dirty="0">
                <a:solidFill>
                  <a:prstClr val="black"/>
                </a:solidFill>
              </a:rPr>
              <a:t>occasionally</a:t>
            </a:r>
            <a:r>
              <a:rPr lang="en-GB" sz="2200" dirty="0">
                <a:solidFill>
                  <a:prstClr val="black"/>
                </a:solidFill>
              </a:rPr>
              <a:t>. </a:t>
            </a:r>
          </a:p>
          <a:p>
            <a:pPr marL="342900" indent="-342900" algn="l">
              <a:buFont typeface="Arial" panose="020B0604020202020204" pitchFamily="34" charset="0"/>
              <a:buChar char="•"/>
            </a:pPr>
            <a:r>
              <a:rPr lang="en-GB" sz="2200" b="1" dirty="0">
                <a:solidFill>
                  <a:prstClr val="black"/>
                </a:solidFill>
              </a:rPr>
              <a:t>Not essential </a:t>
            </a:r>
            <a:r>
              <a:rPr lang="en-GB" sz="2200" dirty="0">
                <a:solidFill>
                  <a:prstClr val="black"/>
                </a:solidFill>
              </a:rPr>
              <a:t>in diet. </a:t>
            </a:r>
          </a:p>
          <a:p>
            <a:pPr marL="342900" indent="-342900" algn="l">
              <a:buFont typeface="Arial" panose="020B0604020202020204" pitchFamily="34" charset="0"/>
              <a:buChar char="•"/>
            </a:pPr>
            <a:r>
              <a:rPr lang="en-GB" sz="2200" dirty="0">
                <a:solidFill>
                  <a:prstClr val="black"/>
                </a:solidFill>
              </a:rPr>
              <a:t>Examples - chocolate, cakes, biscuits, full-sugar soft drinks, butter, ice-cream, pastries, cheese, sausages or fatty cuts of meat</a:t>
            </a:r>
          </a:p>
          <a:p>
            <a:pPr marL="342900" indent="-342900" algn="l">
              <a:buFont typeface="Arial" panose="020B0604020202020204" pitchFamily="34" charset="0"/>
              <a:buChar char="•"/>
            </a:pPr>
            <a:r>
              <a:rPr lang="en-GB" sz="2200" b="1" dirty="0">
                <a:solidFill>
                  <a:prstClr val="black"/>
                </a:solidFill>
              </a:rPr>
              <a:t>Cut down </a:t>
            </a:r>
            <a:r>
              <a:rPr lang="en-GB" sz="2200" dirty="0">
                <a:solidFill>
                  <a:prstClr val="black"/>
                </a:solidFill>
              </a:rPr>
              <a:t>on saturated fat - lower cholesterol and reduce risk of CVD. </a:t>
            </a:r>
          </a:p>
          <a:p>
            <a:pPr marL="1085850" lvl="1" indent="-342900">
              <a:buFont typeface="Arial" panose="020B0604020202020204" pitchFamily="34" charset="0"/>
              <a:buChar char="•"/>
            </a:pPr>
            <a:r>
              <a:rPr lang="en-GB" sz="2200" dirty="0">
                <a:solidFill>
                  <a:prstClr val="black"/>
                </a:solidFill>
              </a:rPr>
              <a:t>Men - no more than 30g saturated fat a day </a:t>
            </a:r>
          </a:p>
          <a:p>
            <a:pPr marL="1085850" lvl="1" indent="-342900">
              <a:buFont typeface="Arial" panose="020B0604020202020204" pitchFamily="34" charset="0"/>
              <a:buChar char="•"/>
            </a:pPr>
            <a:r>
              <a:rPr lang="en-GB" sz="2200" dirty="0">
                <a:solidFill>
                  <a:prstClr val="black"/>
                </a:solidFill>
              </a:rPr>
              <a:t>Women – no more than 20g</a:t>
            </a:r>
          </a:p>
          <a:p>
            <a:pPr algn="l"/>
            <a:endParaRPr lang="en-US" sz="2200" dirty="0">
              <a:solidFill>
                <a:schemeClr val="tx1"/>
              </a:solidFill>
            </a:endParaRPr>
          </a:p>
        </p:txBody>
      </p:sp>
    </p:spTree>
    <p:extLst>
      <p:ext uri="{BB962C8B-B14F-4D97-AF65-F5344CB8AC3E}">
        <p14:creationId xmlns:p14="http://schemas.microsoft.com/office/powerpoint/2010/main" val="1366851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 – food high in sugar</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000" dirty="0">
                <a:solidFill>
                  <a:prstClr val="black"/>
                </a:solidFill>
              </a:rPr>
              <a:t>Increases risk of obesity and tooth decay</a:t>
            </a:r>
          </a:p>
          <a:p>
            <a:pPr marL="342900" indent="-342900" algn="l">
              <a:lnSpc>
                <a:spcPct val="150000"/>
              </a:lnSpc>
              <a:buFont typeface="Arial" panose="020B0604020202020204" pitchFamily="34" charset="0"/>
              <a:buChar char="•"/>
            </a:pPr>
            <a:r>
              <a:rPr lang="en-GB" sz="2000" dirty="0">
                <a:solidFill>
                  <a:prstClr val="black"/>
                </a:solidFill>
              </a:rPr>
              <a:t>No more than 5% of energy consumed should come from added sugars</a:t>
            </a:r>
          </a:p>
          <a:p>
            <a:pPr marL="342900" indent="-342900" algn="l">
              <a:lnSpc>
                <a:spcPct val="150000"/>
              </a:lnSpc>
              <a:buFont typeface="Arial" panose="020B0604020202020204" pitchFamily="34" charset="0"/>
              <a:buChar char="•"/>
            </a:pPr>
            <a:r>
              <a:rPr lang="en-GB" sz="2000" dirty="0">
                <a:solidFill>
                  <a:prstClr val="black"/>
                </a:solidFill>
              </a:rPr>
              <a:t>UK adults consuming 2-3 times that amount</a:t>
            </a:r>
          </a:p>
          <a:p>
            <a:pPr marL="342900" indent="-342900" algn="l">
              <a:lnSpc>
                <a:spcPct val="150000"/>
              </a:lnSpc>
              <a:buFont typeface="Arial" panose="020B0604020202020204" pitchFamily="34" charset="0"/>
              <a:buChar char="•"/>
            </a:pPr>
            <a:r>
              <a:rPr lang="en-GB" sz="2000" dirty="0">
                <a:solidFill>
                  <a:prstClr val="black"/>
                </a:solidFill>
              </a:rPr>
              <a:t>Added sugar per day should be no more than 30g (7 sugar cubes)</a:t>
            </a:r>
          </a:p>
          <a:p>
            <a:pPr marL="342900" indent="-342900" algn="l">
              <a:lnSpc>
                <a:spcPct val="150000"/>
              </a:lnSpc>
              <a:buFont typeface="Arial" panose="020B0604020202020204" pitchFamily="34" charset="0"/>
              <a:buChar char="•"/>
            </a:pPr>
            <a:r>
              <a:rPr lang="en-GB" sz="2000" dirty="0">
                <a:solidFill>
                  <a:prstClr val="black"/>
                </a:solidFill>
              </a:rPr>
              <a:t>Many packaged foods and drinks contain high amounts of sugars including some breakfast cereals, yoghurts and fruit juice drinks</a:t>
            </a:r>
          </a:p>
          <a:p>
            <a:pPr algn="l"/>
            <a:endParaRPr lang="en-US" sz="2200" dirty="0">
              <a:solidFill>
                <a:schemeClr val="tx1"/>
              </a:solidFill>
            </a:endParaRPr>
          </a:p>
        </p:txBody>
      </p:sp>
    </p:spTree>
    <p:extLst>
      <p:ext uri="{BB962C8B-B14F-4D97-AF65-F5344CB8AC3E}">
        <p14:creationId xmlns:p14="http://schemas.microsoft.com/office/powerpoint/2010/main" val="338509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 – food high in salt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200" dirty="0">
                <a:solidFill>
                  <a:prstClr val="black"/>
                </a:solidFill>
              </a:rPr>
              <a:t>Too much salt can raise blood pressure</a:t>
            </a:r>
          </a:p>
          <a:p>
            <a:pPr marL="342900" indent="-342900" algn="l">
              <a:lnSpc>
                <a:spcPct val="150000"/>
              </a:lnSpc>
              <a:buFont typeface="Arial" panose="020B0604020202020204" pitchFamily="34" charset="0"/>
              <a:buChar char="•"/>
            </a:pPr>
            <a:r>
              <a:rPr lang="en-GB" sz="2200" dirty="0">
                <a:solidFill>
                  <a:prstClr val="black"/>
                </a:solidFill>
              </a:rPr>
              <a:t>Increases the risk of developing heart disease or stroke</a:t>
            </a:r>
          </a:p>
          <a:p>
            <a:pPr marL="342900" indent="-342900" algn="l">
              <a:lnSpc>
                <a:spcPct val="150000"/>
              </a:lnSpc>
              <a:buFont typeface="Arial" panose="020B0604020202020204" pitchFamily="34" charset="0"/>
              <a:buChar char="•"/>
            </a:pPr>
            <a:r>
              <a:rPr lang="en-GB" sz="2200" dirty="0">
                <a:solidFill>
                  <a:prstClr val="black"/>
                </a:solidFill>
              </a:rPr>
              <a:t>Adults - no more than 6g of salt (teaspoon) a day</a:t>
            </a:r>
          </a:p>
          <a:p>
            <a:pPr marL="342900" indent="-342900" algn="l">
              <a:lnSpc>
                <a:spcPct val="150000"/>
              </a:lnSpc>
              <a:buFont typeface="Arial" panose="020B0604020202020204" pitchFamily="34" charset="0"/>
              <a:buChar char="•"/>
            </a:pPr>
            <a:r>
              <a:rPr lang="en-GB" sz="2200" dirty="0">
                <a:solidFill>
                  <a:prstClr val="black"/>
                </a:solidFill>
              </a:rPr>
              <a:t>Most salt eaten is already in foods such as bread, breakfast cereal, pasta sauce and soup rather than the salt we add to foods</a:t>
            </a:r>
          </a:p>
          <a:p>
            <a:pPr marL="342900" indent="-342900" algn="l">
              <a:lnSpc>
                <a:spcPct val="150000"/>
              </a:lnSpc>
              <a:buFont typeface="Arial" panose="020B0604020202020204" pitchFamily="34" charset="0"/>
              <a:buChar char="•"/>
            </a:pPr>
            <a:r>
              <a:rPr lang="en-GB" sz="2200" dirty="0">
                <a:solidFill>
                  <a:schemeClr val="tx1"/>
                </a:solidFill>
                <a:effectLst/>
                <a:ea typeface="Calibri" panose="020F0502020204030204" pitchFamily="34" charset="0"/>
              </a:rPr>
              <a:t>Replace salt with pepper, herbs and spices to add flavour. </a:t>
            </a:r>
            <a:endParaRPr lang="en-GB" sz="2200" dirty="0">
              <a:solidFill>
                <a:schemeClr val="tx1"/>
              </a:solidFill>
            </a:endParaRPr>
          </a:p>
          <a:p>
            <a:pPr algn="l"/>
            <a:endParaRPr lang="en-US" sz="2200" dirty="0">
              <a:solidFill>
                <a:schemeClr val="tx1"/>
              </a:solidFill>
            </a:endParaRPr>
          </a:p>
        </p:txBody>
      </p:sp>
    </p:spTree>
    <p:extLst>
      <p:ext uri="{BB962C8B-B14F-4D97-AF65-F5344CB8AC3E}">
        <p14:creationId xmlns:p14="http://schemas.microsoft.com/office/powerpoint/2010/main" val="2234567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endParaRPr lang="en-GB" dirty="0"/>
          </a:p>
          <a:p>
            <a:r>
              <a:rPr lang="en-GB" dirty="0"/>
              <a:t>Factors affecting dietary requirements </a:t>
            </a:r>
          </a:p>
        </p:txBody>
      </p:sp>
      <p:pic>
        <p:nvPicPr>
          <p:cNvPr id="3" name="Picture 2">
            <a:extLst>
              <a:ext uri="{FF2B5EF4-FFF2-40B4-BE49-F238E27FC236}">
                <a16:creationId xmlns:a16="http://schemas.microsoft.com/office/drawing/2014/main" id="{8F11D579-01DB-0CF1-6C8D-B236BB642E8C}"/>
              </a:ext>
            </a:extLst>
          </p:cNvPr>
          <p:cNvPicPr>
            <a:picLocks noChangeAspect="1"/>
          </p:cNvPicPr>
          <p:nvPr/>
        </p:nvPicPr>
        <p:blipFill>
          <a:blip r:embed="rId2"/>
          <a:stretch>
            <a:fillRect/>
          </a:stretch>
        </p:blipFill>
        <p:spPr>
          <a:xfrm>
            <a:off x="7050024" y="260014"/>
            <a:ext cx="3898392" cy="2565100"/>
          </a:xfrm>
          <a:prstGeom prst="rect">
            <a:avLst/>
          </a:prstGeom>
        </p:spPr>
      </p:pic>
      <p:pic>
        <p:nvPicPr>
          <p:cNvPr id="6" name="Picture 5">
            <a:extLst>
              <a:ext uri="{FF2B5EF4-FFF2-40B4-BE49-F238E27FC236}">
                <a16:creationId xmlns:a16="http://schemas.microsoft.com/office/drawing/2014/main" id="{E75CE373-08BF-2153-8371-3F3F951CA82F}"/>
              </a:ext>
            </a:extLst>
          </p:cNvPr>
          <p:cNvPicPr>
            <a:picLocks noChangeAspect="1"/>
          </p:cNvPicPr>
          <p:nvPr/>
        </p:nvPicPr>
        <p:blipFill>
          <a:blip r:embed="rId3"/>
          <a:stretch>
            <a:fillRect/>
          </a:stretch>
        </p:blipFill>
        <p:spPr>
          <a:xfrm>
            <a:off x="6477000" y="3202397"/>
            <a:ext cx="4946904" cy="3532069"/>
          </a:xfrm>
          <a:prstGeom prst="rect">
            <a:avLst/>
          </a:prstGeom>
        </p:spPr>
      </p:pic>
    </p:spTree>
    <p:extLst>
      <p:ext uri="{BB962C8B-B14F-4D97-AF65-F5344CB8AC3E}">
        <p14:creationId xmlns:p14="http://schemas.microsoft.com/office/powerpoint/2010/main" val="3401899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325317"/>
          </a:xfrm>
          <a:solidFill>
            <a:schemeClr val="bg1">
              <a:lumMod val="95000"/>
            </a:schemeClr>
          </a:solidFill>
        </p:spPr>
        <p:txBody>
          <a:bodyPr lIns="180000" tIns="180000" bIns="180000"/>
          <a:lstStyle/>
          <a:p>
            <a:r>
              <a:rPr lang="en-GB" sz="2400" dirty="0">
                <a:solidFill>
                  <a:schemeClr val="tx1"/>
                </a:solidFill>
              </a:rPr>
              <a:t>What factors do you think will influence dietary requirements, nutritional needs ad metabolic rates? </a:t>
            </a:r>
          </a:p>
        </p:txBody>
      </p:sp>
    </p:spTree>
    <p:extLst>
      <p:ext uri="{BB962C8B-B14F-4D97-AF65-F5344CB8AC3E}">
        <p14:creationId xmlns:p14="http://schemas.microsoft.com/office/powerpoint/2010/main" val="1244774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Factors affecting dietary requirements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Gender: </a:t>
            </a:r>
          </a:p>
          <a:p>
            <a:pPr marL="342900" indent="-342900" algn="l">
              <a:buFont typeface="Arial" panose="020B0604020202020204" pitchFamily="34" charset="0"/>
              <a:buChar char="•"/>
            </a:pPr>
            <a:r>
              <a:rPr lang="en-US" sz="2200" b="1" dirty="0">
                <a:solidFill>
                  <a:schemeClr val="tx1"/>
                </a:solidFill>
              </a:rPr>
              <a:t>Men</a:t>
            </a:r>
            <a:r>
              <a:rPr lang="en-US" sz="2200" dirty="0">
                <a:solidFill>
                  <a:schemeClr val="tx1"/>
                </a:solidFill>
              </a:rPr>
              <a:t> – generally have a higher calorie and protein requirement due to typically having more lean muscle mass</a:t>
            </a:r>
          </a:p>
          <a:p>
            <a:pPr marL="342900" indent="-342900" algn="l">
              <a:buFont typeface="Arial" panose="020B0604020202020204" pitchFamily="34" charset="0"/>
              <a:buChar char="•"/>
            </a:pPr>
            <a:r>
              <a:rPr lang="en-US" sz="2200" b="1" dirty="0">
                <a:solidFill>
                  <a:schemeClr val="tx1"/>
                </a:solidFill>
              </a:rPr>
              <a:t>Women </a:t>
            </a:r>
            <a:r>
              <a:rPr lang="en-US" sz="2200" dirty="0">
                <a:solidFill>
                  <a:schemeClr val="tx1"/>
                </a:solidFill>
              </a:rPr>
              <a:t>– may have higher iron needs, especially during menstruation and pregnancy </a:t>
            </a:r>
          </a:p>
          <a:p>
            <a:pPr algn="l"/>
            <a:endParaRPr lang="en-US" sz="2200" b="1" dirty="0">
              <a:solidFill>
                <a:schemeClr val="tx1"/>
              </a:solidFill>
            </a:endParaRPr>
          </a:p>
        </p:txBody>
      </p:sp>
    </p:spTree>
    <p:extLst>
      <p:ext uri="{BB962C8B-B14F-4D97-AF65-F5344CB8AC3E}">
        <p14:creationId xmlns:p14="http://schemas.microsoft.com/office/powerpoint/2010/main" val="2419560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Factors affecting dietary requirements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Age: </a:t>
            </a:r>
          </a:p>
          <a:p>
            <a:pPr marL="342900" indent="-342900" algn="l">
              <a:buFont typeface="Arial" panose="020B0604020202020204" pitchFamily="34" charset="0"/>
              <a:buChar char="•"/>
            </a:pPr>
            <a:r>
              <a:rPr lang="en-US" sz="2200" b="1" dirty="0">
                <a:solidFill>
                  <a:schemeClr val="tx1"/>
                </a:solidFill>
              </a:rPr>
              <a:t>Children and adolescents </a:t>
            </a:r>
            <a:r>
              <a:rPr lang="en-US" sz="2200" dirty="0">
                <a:solidFill>
                  <a:schemeClr val="tx1"/>
                </a:solidFill>
              </a:rPr>
              <a:t>– require higher amounts of nutrients for growth and development. Calcium, vitamin D and iron are particularly important. </a:t>
            </a:r>
          </a:p>
          <a:p>
            <a:pPr marL="342900" indent="-342900" algn="l">
              <a:buFont typeface="Arial" panose="020B0604020202020204" pitchFamily="34" charset="0"/>
              <a:buChar char="•"/>
            </a:pPr>
            <a:r>
              <a:rPr lang="en-US" sz="2200" b="1" dirty="0">
                <a:solidFill>
                  <a:schemeClr val="tx1"/>
                </a:solidFill>
              </a:rPr>
              <a:t>Elderly </a:t>
            </a:r>
            <a:r>
              <a:rPr lang="en-US" sz="2200" dirty="0">
                <a:solidFill>
                  <a:schemeClr val="tx1"/>
                </a:solidFill>
              </a:rPr>
              <a:t>– may need more calcium, vitamin D, B12 and fibre. There may be changes in metabolism and nutrient absorption. </a:t>
            </a:r>
            <a:endParaRPr lang="en-US" sz="2200" b="1" dirty="0">
              <a:solidFill>
                <a:schemeClr val="tx1"/>
              </a:solidFill>
            </a:endParaRPr>
          </a:p>
        </p:txBody>
      </p:sp>
    </p:spTree>
    <p:extLst>
      <p:ext uri="{BB962C8B-B14F-4D97-AF65-F5344CB8AC3E}">
        <p14:creationId xmlns:p14="http://schemas.microsoft.com/office/powerpoint/2010/main" val="3315519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Factors affecting dietary requirements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Physical activity levels: </a:t>
            </a:r>
          </a:p>
          <a:p>
            <a:pPr algn="l"/>
            <a:endParaRPr lang="en-US" sz="2200" b="1" dirty="0">
              <a:solidFill>
                <a:schemeClr val="tx1"/>
              </a:solidFill>
            </a:endParaRPr>
          </a:p>
          <a:p>
            <a:pPr marL="342900" indent="-342900" algn="l">
              <a:buFont typeface="Arial" panose="020B0604020202020204" pitchFamily="34" charset="0"/>
              <a:buChar char="•"/>
            </a:pPr>
            <a:r>
              <a:rPr lang="en-US" sz="2200" b="1" dirty="0">
                <a:solidFill>
                  <a:schemeClr val="tx1"/>
                </a:solidFill>
              </a:rPr>
              <a:t>Sedentary individuals </a:t>
            </a:r>
            <a:r>
              <a:rPr lang="en-US" sz="2200" dirty="0">
                <a:solidFill>
                  <a:schemeClr val="tx1"/>
                </a:solidFill>
              </a:rPr>
              <a:t>– require fewer calories than those with higher activity levels.</a:t>
            </a:r>
          </a:p>
          <a:p>
            <a:pPr marL="342900" indent="-342900" algn="l">
              <a:buFont typeface="Arial" panose="020B0604020202020204" pitchFamily="34" charset="0"/>
              <a:buChar char="•"/>
            </a:pPr>
            <a:r>
              <a:rPr lang="en-US" sz="2200" b="1" dirty="0">
                <a:solidFill>
                  <a:schemeClr val="tx1"/>
                </a:solidFill>
              </a:rPr>
              <a:t>Active individuals </a:t>
            </a:r>
            <a:r>
              <a:rPr lang="en-US" sz="2200" dirty="0">
                <a:solidFill>
                  <a:schemeClr val="tx1"/>
                </a:solidFill>
              </a:rPr>
              <a:t>– have a higher energy requirement, particularly for carbohydrates to fuel physical activity. Adequate protein is essential for muscle repair and recovery.</a:t>
            </a:r>
          </a:p>
          <a:p>
            <a:pPr marL="342900" indent="-342900" algn="l">
              <a:buFont typeface="Arial" panose="020B0604020202020204" pitchFamily="34" charset="0"/>
              <a:buChar char="•"/>
            </a:pPr>
            <a:r>
              <a:rPr lang="en-US" sz="2200" b="1" dirty="0">
                <a:solidFill>
                  <a:schemeClr val="tx1"/>
                </a:solidFill>
              </a:rPr>
              <a:t>Athletes </a:t>
            </a:r>
            <a:r>
              <a:rPr lang="en-US" sz="2200" dirty="0">
                <a:solidFill>
                  <a:schemeClr val="tx1"/>
                </a:solidFill>
              </a:rPr>
              <a:t>– may have an increased need for carbohydrates, protein and certain micronutrients depending on intensity and type of training. </a:t>
            </a:r>
            <a:endParaRPr lang="en-US" sz="2200" b="1" dirty="0">
              <a:solidFill>
                <a:schemeClr val="tx1"/>
              </a:solidFill>
            </a:endParaRPr>
          </a:p>
        </p:txBody>
      </p:sp>
    </p:spTree>
    <p:extLst>
      <p:ext uri="{BB962C8B-B14F-4D97-AF65-F5344CB8AC3E}">
        <p14:creationId xmlns:p14="http://schemas.microsoft.com/office/powerpoint/2010/main" val="1955110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endParaRPr lang="en-GB" dirty="0"/>
          </a:p>
          <a:p>
            <a:r>
              <a:rPr lang="en-GB" dirty="0"/>
              <a:t>Using the Eatwell guide to support different client goals</a:t>
            </a:r>
          </a:p>
        </p:txBody>
      </p:sp>
      <p:pic>
        <p:nvPicPr>
          <p:cNvPr id="3" name="Picture 2">
            <a:extLst>
              <a:ext uri="{FF2B5EF4-FFF2-40B4-BE49-F238E27FC236}">
                <a16:creationId xmlns:a16="http://schemas.microsoft.com/office/drawing/2014/main" id="{9EEE572B-A6EC-2919-D8A1-6E02BEBD0ADA}"/>
              </a:ext>
            </a:extLst>
          </p:cNvPr>
          <p:cNvPicPr>
            <a:picLocks noChangeAspect="1"/>
          </p:cNvPicPr>
          <p:nvPr/>
        </p:nvPicPr>
        <p:blipFill>
          <a:blip r:embed="rId2"/>
          <a:stretch>
            <a:fillRect/>
          </a:stretch>
        </p:blipFill>
        <p:spPr>
          <a:xfrm>
            <a:off x="6127442" y="1762568"/>
            <a:ext cx="6064558" cy="3114232"/>
          </a:xfrm>
          <a:prstGeom prst="rect">
            <a:avLst/>
          </a:prstGeom>
        </p:spPr>
      </p:pic>
    </p:spTree>
    <p:extLst>
      <p:ext uri="{BB962C8B-B14F-4D97-AF65-F5344CB8AC3E}">
        <p14:creationId xmlns:p14="http://schemas.microsoft.com/office/powerpoint/2010/main" val="1587402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838278"/>
          </a:xfrm>
          <a:solidFill>
            <a:schemeClr val="bg1">
              <a:lumMod val="95000"/>
            </a:schemeClr>
          </a:solidFill>
        </p:spPr>
        <p:txBody>
          <a:bodyPr lIns="180000" tIns="180000" bIns="180000"/>
          <a:lstStyle/>
          <a:p>
            <a:r>
              <a:rPr lang="en-GB" sz="2400" dirty="0">
                <a:solidFill>
                  <a:schemeClr val="tx1"/>
                </a:solidFill>
              </a:rPr>
              <a:t>What are some nutrition aims or goals clients may want support achieving? </a:t>
            </a:r>
          </a:p>
          <a:p>
            <a:r>
              <a:rPr lang="en-GB" sz="2400" dirty="0">
                <a:solidFill>
                  <a:schemeClr val="tx1"/>
                </a:solidFill>
              </a:rPr>
              <a:t>What advice would you give clients wanting to achieve these goals? </a:t>
            </a:r>
          </a:p>
        </p:txBody>
      </p:sp>
    </p:spTree>
    <p:extLst>
      <p:ext uri="{BB962C8B-B14F-4D97-AF65-F5344CB8AC3E}">
        <p14:creationId xmlns:p14="http://schemas.microsoft.com/office/powerpoint/2010/main" val="1181718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Nutritional goals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algn="l"/>
            <a:r>
              <a:rPr lang="en-US" sz="2200" dirty="0">
                <a:solidFill>
                  <a:schemeClr val="tx1"/>
                </a:solidFill>
              </a:rPr>
              <a:t>Examples of client goals: </a:t>
            </a:r>
          </a:p>
          <a:p>
            <a:pPr marL="342900" indent="-342900" algn="l">
              <a:buFont typeface="Arial" panose="020B0604020202020204" pitchFamily="34" charset="0"/>
              <a:buChar char="•"/>
            </a:pPr>
            <a:r>
              <a:rPr lang="en-US" sz="2200" dirty="0">
                <a:solidFill>
                  <a:schemeClr val="tx1"/>
                </a:solidFill>
              </a:rPr>
              <a:t>Healthier eating</a:t>
            </a:r>
          </a:p>
          <a:p>
            <a:pPr marL="342900" indent="-342900" algn="l">
              <a:buFont typeface="Arial" panose="020B0604020202020204" pitchFamily="34" charset="0"/>
              <a:buChar char="•"/>
            </a:pPr>
            <a:r>
              <a:rPr lang="en-US" sz="2200" dirty="0">
                <a:solidFill>
                  <a:schemeClr val="tx1"/>
                </a:solidFill>
              </a:rPr>
              <a:t>Weight loss</a:t>
            </a:r>
          </a:p>
          <a:p>
            <a:pPr marL="342900" indent="-342900" algn="l">
              <a:buFont typeface="Arial" panose="020B0604020202020204" pitchFamily="34" charset="0"/>
              <a:buChar char="•"/>
            </a:pPr>
            <a:r>
              <a:rPr lang="en-US" sz="2200" dirty="0">
                <a:solidFill>
                  <a:schemeClr val="tx1"/>
                </a:solidFill>
              </a:rPr>
              <a:t>Fat loss </a:t>
            </a:r>
          </a:p>
          <a:p>
            <a:pPr marL="342900" indent="-342900" algn="l">
              <a:buFont typeface="Arial" panose="020B0604020202020204" pitchFamily="34" charset="0"/>
              <a:buChar char="•"/>
            </a:pPr>
            <a:r>
              <a:rPr lang="en-US" sz="2200" dirty="0">
                <a:solidFill>
                  <a:schemeClr val="tx1"/>
                </a:solidFill>
              </a:rPr>
              <a:t>Improving sports performance</a:t>
            </a:r>
          </a:p>
          <a:p>
            <a:pPr marL="342900" indent="-342900" algn="l">
              <a:buFont typeface="Arial" panose="020B0604020202020204" pitchFamily="34" charset="0"/>
              <a:buChar char="•"/>
            </a:pPr>
            <a:r>
              <a:rPr lang="en-US" sz="2200" dirty="0">
                <a:solidFill>
                  <a:schemeClr val="tx1"/>
                </a:solidFill>
              </a:rPr>
              <a:t>Hypertrophy </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Would these goals fall within your scope of practice? </a:t>
            </a:r>
          </a:p>
        </p:txBody>
      </p:sp>
      <p:pic>
        <p:nvPicPr>
          <p:cNvPr id="4" name="Picture 3">
            <a:extLst>
              <a:ext uri="{FF2B5EF4-FFF2-40B4-BE49-F238E27FC236}">
                <a16:creationId xmlns:a16="http://schemas.microsoft.com/office/drawing/2014/main" id="{5CE74806-6697-F459-B183-0831BBD8A39B}"/>
              </a:ext>
            </a:extLst>
          </p:cNvPr>
          <p:cNvPicPr>
            <a:picLocks noChangeAspect="1"/>
          </p:cNvPicPr>
          <p:nvPr/>
        </p:nvPicPr>
        <p:blipFill>
          <a:blip r:embed="rId2"/>
          <a:stretch>
            <a:fillRect/>
          </a:stretch>
        </p:blipFill>
        <p:spPr>
          <a:xfrm>
            <a:off x="6513577" y="2296674"/>
            <a:ext cx="5261880" cy="2702046"/>
          </a:xfrm>
          <a:prstGeom prst="rect">
            <a:avLst/>
          </a:prstGeom>
        </p:spPr>
      </p:pic>
    </p:spTree>
    <p:extLst>
      <p:ext uri="{BB962C8B-B14F-4D97-AF65-F5344CB8AC3E}">
        <p14:creationId xmlns:p14="http://schemas.microsoft.com/office/powerpoint/2010/main" val="152265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Scope of practice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As a fitness professional it is only share evidence-based guidance on healthier eating that is available to the public – primarily the Eatwell guide. </a:t>
            </a:r>
          </a:p>
          <a:p>
            <a:pPr marL="342900" indent="-342900" algn="l">
              <a:buFont typeface="Arial" panose="020B0604020202020204" pitchFamily="34" charset="0"/>
              <a:buChar char="•"/>
            </a:pPr>
            <a:r>
              <a:rPr lang="en-US" sz="2200" dirty="0">
                <a:solidFill>
                  <a:schemeClr val="tx1"/>
                </a:solidFill>
              </a:rPr>
              <a:t>It is also important to work within your </a:t>
            </a:r>
            <a:r>
              <a:rPr lang="en-US" sz="2200" b="1" dirty="0">
                <a:solidFill>
                  <a:schemeClr val="tx1"/>
                </a:solidFill>
              </a:rPr>
              <a:t>scope of practice</a:t>
            </a:r>
            <a:r>
              <a:rPr lang="en-US" sz="2200" dirty="0">
                <a:solidFill>
                  <a:schemeClr val="tx1"/>
                </a:solidFill>
              </a:rPr>
              <a:t>. </a:t>
            </a:r>
          </a:p>
          <a:p>
            <a:pPr marL="1085850" lvl="1" indent="-342900">
              <a:buFont typeface="Arial" panose="020B0604020202020204" pitchFamily="34" charset="0"/>
              <a:buChar char="•"/>
            </a:pPr>
            <a:r>
              <a:rPr lang="en-US" sz="2200" dirty="0">
                <a:solidFill>
                  <a:schemeClr val="tx1"/>
                </a:solidFill>
              </a:rPr>
              <a:t>Exercise professionals are only qualified to </a:t>
            </a:r>
            <a:r>
              <a:rPr lang="en-US" sz="2200" dirty="0"/>
              <a:t>give basic nutrition advice to apparently healthy adults</a:t>
            </a:r>
          </a:p>
          <a:p>
            <a:pPr marL="1085850" lvl="1" indent="-342900">
              <a:buFont typeface="Arial" panose="020B0604020202020204" pitchFamily="34" charset="0"/>
              <a:buChar char="•"/>
            </a:pPr>
            <a:r>
              <a:rPr lang="en-US" sz="2200" dirty="0"/>
              <a:t>The following individuals should be referred to a qualified nutritionist or dietician:</a:t>
            </a:r>
          </a:p>
          <a:p>
            <a:pPr marL="1485900" lvl="2" indent="-342900">
              <a:buFont typeface="Arial" panose="020B0604020202020204" pitchFamily="34" charset="0"/>
              <a:buChar char="•"/>
            </a:pPr>
            <a:r>
              <a:rPr lang="en-US" sz="2200" dirty="0">
                <a:solidFill>
                  <a:schemeClr val="tx1"/>
                </a:solidFill>
              </a:rPr>
              <a:t>Preg</a:t>
            </a:r>
            <a:r>
              <a:rPr lang="en-US" sz="2200" dirty="0"/>
              <a:t>nant or breast feeding </a:t>
            </a:r>
          </a:p>
          <a:p>
            <a:pPr marL="1485900" lvl="2" indent="-342900">
              <a:buFont typeface="Arial" panose="020B0604020202020204" pitchFamily="34" charset="0"/>
              <a:buChar char="•"/>
            </a:pPr>
            <a:r>
              <a:rPr lang="en-US" sz="2200" dirty="0">
                <a:solidFill>
                  <a:schemeClr val="tx1"/>
                </a:solidFill>
              </a:rPr>
              <a:t>Medical conditions which require specialist dietary advice e.g. dia</a:t>
            </a:r>
            <a:r>
              <a:rPr lang="en-US" sz="2200" dirty="0"/>
              <a:t>betes</a:t>
            </a:r>
          </a:p>
          <a:p>
            <a:pPr marL="1485900" lvl="2" indent="-342900">
              <a:buFont typeface="Arial" panose="020B0604020202020204" pitchFamily="34" charset="0"/>
              <a:buChar char="•"/>
            </a:pPr>
            <a:r>
              <a:rPr lang="en-US" sz="2200" dirty="0">
                <a:solidFill>
                  <a:schemeClr val="tx1"/>
                </a:solidFill>
              </a:rPr>
              <a:t>Requiring detailed meal plans or dietary prescriptions e.g. athletes </a:t>
            </a:r>
          </a:p>
        </p:txBody>
      </p:sp>
    </p:spTree>
    <p:extLst>
      <p:ext uri="{BB962C8B-B14F-4D97-AF65-F5344CB8AC3E}">
        <p14:creationId xmlns:p14="http://schemas.microsoft.com/office/powerpoint/2010/main" val="1842963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Supporting nutritional goals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Healthier eating </a:t>
            </a:r>
            <a:r>
              <a:rPr lang="en-US" sz="2200" dirty="0">
                <a:solidFill>
                  <a:schemeClr val="tx1"/>
                </a:solidFill>
              </a:rPr>
              <a:t>– direct client to recommendations of the Eatwell guide. Encourage maintaining a regular eating pattern. </a:t>
            </a:r>
            <a:endParaRPr lang="en-US" sz="2200" b="1" dirty="0">
              <a:solidFill>
                <a:schemeClr val="tx1"/>
              </a:solidFill>
            </a:endParaRPr>
          </a:p>
          <a:p>
            <a:pPr algn="l"/>
            <a:endParaRPr lang="en-US" sz="2200" dirty="0">
              <a:solidFill>
                <a:schemeClr val="tx1"/>
              </a:solidFill>
            </a:endParaRPr>
          </a:p>
          <a:p>
            <a:pPr algn="l"/>
            <a:r>
              <a:rPr lang="en-US" sz="2200" b="1" dirty="0">
                <a:solidFill>
                  <a:schemeClr val="tx1"/>
                </a:solidFill>
              </a:rPr>
              <a:t>Weight loss </a:t>
            </a:r>
            <a:r>
              <a:rPr lang="en-US" sz="2200" dirty="0">
                <a:solidFill>
                  <a:schemeClr val="tx1"/>
                </a:solidFill>
              </a:rPr>
              <a:t>– create a sustainable calorie deficit e.g. 200-500kcal per day through decreased calorie intake and increased physical activity. Ensure adequate intake of all micro- and macro- nutrients. No adjustment to macronutrient contribution.</a:t>
            </a:r>
          </a:p>
          <a:p>
            <a:pPr algn="l"/>
            <a:endParaRPr lang="en-US" sz="2200" b="1" dirty="0">
              <a:solidFill>
                <a:schemeClr val="tx1"/>
              </a:solidFill>
            </a:endParaRPr>
          </a:p>
          <a:p>
            <a:pPr algn="l"/>
            <a:r>
              <a:rPr lang="en-US" sz="2200" b="1" dirty="0">
                <a:solidFill>
                  <a:schemeClr val="tx1"/>
                </a:solidFill>
              </a:rPr>
              <a:t>Fat loss </a:t>
            </a:r>
            <a:r>
              <a:rPr lang="en-US" sz="2200" dirty="0">
                <a:solidFill>
                  <a:schemeClr val="tx1"/>
                </a:solidFill>
              </a:rPr>
              <a:t>– create a sustainable calorie deficit. Ensure adequate intake of essential nutrients is maintained as overall energy intake is reduced. Ensure adequate protein intake to prevent muscle atrophy. Increase resistance training and high intensity CV.</a:t>
            </a:r>
            <a:endParaRPr lang="en-US" sz="2200" b="1" dirty="0">
              <a:solidFill>
                <a:schemeClr val="tx1"/>
              </a:solidFill>
            </a:endParaRPr>
          </a:p>
          <a:p>
            <a:pPr algn="l"/>
            <a:endParaRPr lang="en-US" sz="2200" b="1" dirty="0">
              <a:solidFill>
                <a:schemeClr val="tx1"/>
              </a:solidFill>
            </a:endParaRPr>
          </a:p>
        </p:txBody>
      </p:sp>
    </p:spTree>
    <p:extLst>
      <p:ext uri="{BB962C8B-B14F-4D97-AF65-F5344CB8AC3E}">
        <p14:creationId xmlns:p14="http://schemas.microsoft.com/office/powerpoint/2010/main" val="3010022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Supporting nutritional goals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Improving sports performance </a:t>
            </a:r>
            <a:r>
              <a:rPr lang="en-US" sz="2200" dirty="0">
                <a:solidFill>
                  <a:schemeClr val="tx1"/>
                </a:solidFill>
              </a:rPr>
              <a:t>– outside scope of practice, refer to nutritionist or dietician </a:t>
            </a:r>
          </a:p>
          <a:p>
            <a:pPr algn="l"/>
            <a:endParaRPr lang="en-US" sz="2200" b="1" dirty="0">
              <a:solidFill>
                <a:schemeClr val="tx1"/>
              </a:solidFill>
            </a:endParaRPr>
          </a:p>
          <a:p>
            <a:pPr algn="l"/>
            <a:r>
              <a:rPr lang="en-US" sz="2200" b="1" dirty="0">
                <a:solidFill>
                  <a:schemeClr val="tx1"/>
                </a:solidFill>
              </a:rPr>
              <a:t>Hypertrophy</a:t>
            </a:r>
            <a:r>
              <a:rPr lang="en-US" sz="2200" dirty="0">
                <a:solidFill>
                  <a:schemeClr val="tx1"/>
                </a:solidFill>
              </a:rPr>
              <a:t>– outside scope of practice, refer to nutritionist or dietician </a:t>
            </a:r>
            <a:endParaRPr lang="en-US" sz="2200" b="1" dirty="0">
              <a:solidFill>
                <a:schemeClr val="tx1"/>
              </a:solidFill>
            </a:endParaRPr>
          </a:p>
        </p:txBody>
      </p:sp>
    </p:spTree>
    <p:extLst>
      <p:ext uri="{BB962C8B-B14F-4D97-AF65-F5344CB8AC3E}">
        <p14:creationId xmlns:p14="http://schemas.microsoft.com/office/powerpoint/2010/main" val="2367735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Importance of regular eating patterns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dirty="0">
                <a:solidFill>
                  <a:schemeClr val="tx1"/>
                </a:solidFill>
              </a:rPr>
              <a:t>Regular healthy eating patterns can help support weight loss or weight management though: </a:t>
            </a:r>
          </a:p>
          <a:p>
            <a:pPr marL="342900" indent="-342900" algn="l">
              <a:buFont typeface="Arial" panose="020B0604020202020204" pitchFamily="34" charset="0"/>
              <a:buChar char="•"/>
            </a:pPr>
            <a:r>
              <a:rPr lang="en-US" sz="2200" dirty="0">
                <a:solidFill>
                  <a:schemeClr val="tx1"/>
                </a:solidFill>
              </a:rPr>
              <a:t>Maintaining stable blood sugar levels </a:t>
            </a:r>
          </a:p>
          <a:p>
            <a:pPr marL="342900" indent="-342900" algn="l">
              <a:buFont typeface="Arial" panose="020B0604020202020204" pitchFamily="34" charset="0"/>
              <a:buChar char="•"/>
            </a:pPr>
            <a:r>
              <a:rPr lang="en-US" sz="2200" dirty="0">
                <a:solidFill>
                  <a:schemeClr val="tx1"/>
                </a:solidFill>
              </a:rPr>
              <a:t>Preventing overeating </a:t>
            </a:r>
          </a:p>
          <a:p>
            <a:pPr marL="342900" indent="-342900" algn="l">
              <a:buFont typeface="Arial" panose="020B0604020202020204" pitchFamily="34" charset="0"/>
              <a:buChar char="•"/>
            </a:pPr>
            <a:r>
              <a:rPr lang="en-US" sz="2200" dirty="0">
                <a:solidFill>
                  <a:schemeClr val="tx1"/>
                </a:solidFill>
              </a:rPr>
              <a:t>Preserving lean muscle mass </a:t>
            </a:r>
          </a:p>
          <a:p>
            <a:pPr marL="342900" indent="-342900" algn="l">
              <a:buFont typeface="Arial" panose="020B0604020202020204" pitchFamily="34" charset="0"/>
              <a:buChar char="•"/>
            </a:pPr>
            <a:r>
              <a:rPr lang="en-US" sz="2200" dirty="0">
                <a:solidFill>
                  <a:schemeClr val="tx1"/>
                </a:solidFill>
              </a:rPr>
              <a:t>Balancing hormones </a:t>
            </a:r>
          </a:p>
          <a:p>
            <a:pPr marL="342900" indent="-342900" algn="l">
              <a:buFont typeface="Arial" panose="020B0604020202020204" pitchFamily="34" charset="0"/>
              <a:buChar char="•"/>
            </a:pPr>
            <a:r>
              <a:rPr lang="en-US" sz="2200" dirty="0">
                <a:solidFill>
                  <a:schemeClr val="tx1"/>
                </a:solidFill>
              </a:rPr>
              <a:t>Improving energy levels </a:t>
            </a:r>
          </a:p>
          <a:p>
            <a:pPr marL="342900" indent="-342900" algn="l">
              <a:buFont typeface="Arial" panose="020B0604020202020204" pitchFamily="34" charset="0"/>
              <a:buChar char="•"/>
            </a:pPr>
            <a:r>
              <a:rPr lang="en-US" sz="2200" dirty="0">
                <a:solidFill>
                  <a:schemeClr val="tx1"/>
                </a:solidFill>
              </a:rPr>
              <a:t>Establishing healthy habits </a:t>
            </a:r>
          </a:p>
          <a:p>
            <a:pPr marL="342900" indent="-342900" algn="l">
              <a:buFont typeface="Arial" panose="020B0604020202020204" pitchFamily="34" charset="0"/>
              <a:buChar char="•"/>
            </a:pPr>
            <a:r>
              <a:rPr lang="en-US" sz="2200" dirty="0">
                <a:solidFill>
                  <a:schemeClr val="tx1"/>
                </a:solidFill>
              </a:rPr>
              <a:t>Reducing emotional eating </a:t>
            </a:r>
          </a:p>
          <a:p>
            <a:pPr marL="342900" indent="-342900" algn="l">
              <a:buFont typeface="Arial" panose="020B0604020202020204" pitchFamily="34" charset="0"/>
              <a:buChar char="•"/>
            </a:pPr>
            <a:r>
              <a:rPr lang="en-US" sz="2200" dirty="0">
                <a:solidFill>
                  <a:schemeClr val="tx1"/>
                </a:solidFill>
              </a:rPr>
              <a:t>Adhering to calorie goals</a:t>
            </a:r>
          </a:p>
        </p:txBody>
      </p:sp>
    </p:spTree>
    <p:extLst>
      <p:ext uri="{BB962C8B-B14F-4D97-AF65-F5344CB8AC3E}">
        <p14:creationId xmlns:p14="http://schemas.microsoft.com/office/powerpoint/2010/main" val="3087797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285750" indent="-285750" algn="l">
              <a:buFont typeface="Arial" panose="020B0604020202020204" pitchFamily="34" charset="0"/>
              <a:buChar char="•"/>
            </a:pPr>
            <a:r>
              <a:rPr lang="en-US" sz="2200" dirty="0">
                <a:solidFill>
                  <a:schemeClr val="tx1"/>
                </a:solidFill>
              </a:rPr>
              <a:t>Define key nutritional terminology </a:t>
            </a:r>
          </a:p>
          <a:p>
            <a:pPr marL="285750" indent="-285750" algn="l">
              <a:buFont typeface="Arial" panose="020B0604020202020204" pitchFamily="34" charset="0"/>
              <a:buChar char="•"/>
            </a:pPr>
            <a:r>
              <a:rPr lang="en-US" sz="2200" dirty="0">
                <a:solidFill>
                  <a:schemeClr val="tx1"/>
                </a:solidFill>
              </a:rPr>
              <a:t>Describe the current recommendation for health eating to meet individual needs</a:t>
            </a:r>
          </a:p>
          <a:p>
            <a:pPr marL="285750" indent="-285750" algn="l">
              <a:buFont typeface="Arial" panose="020B0604020202020204" pitchFamily="34" charset="0"/>
              <a:buChar char="•"/>
            </a:pPr>
            <a:r>
              <a:rPr lang="en-US" sz="2200" dirty="0">
                <a:solidFill>
                  <a:schemeClr val="tx1"/>
                </a:solidFill>
              </a:rPr>
              <a:t>Explain the Eatwell guide </a:t>
            </a:r>
          </a:p>
          <a:p>
            <a:pPr marL="285750" indent="-285750" algn="l">
              <a:buFont typeface="Arial" panose="020B0604020202020204" pitchFamily="34" charset="0"/>
              <a:buChar char="•"/>
            </a:pPr>
            <a:r>
              <a:rPr lang="en-US" sz="2200" dirty="0">
                <a:solidFill>
                  <a:schemeClr val="tx1"/>
                </a:solidFill>
              </a:rPr>
              <a:t>Explain how to use the Eatwell guide to support different goals</a:t>
            </a:r>
          </a:p>
        </p:txBody>
      </p:sp>
    </p:spTree>
    <p:extLst>
      <p:ext uri="{BB962C8B-B14F-4D97-AF65-F5344CB8AC3E}">
        <p14:creationId xmlns:p14="http://schemas.microsoft.com/office/powerpoint/2010/main" val="3641941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Macronutrients</a:t>
            </a:r>
            <a:endParaRPr lang="en-GB" dirty="0"/>
          </a:p>
        </p:txBody>
      </p:sp>
    </p:spTree>
    <p:extLst>
      <p:ext uri="{BB962C8B-B14F-4D97-AF65-F5344CB8AC3E}">
        <p14:creationId xmlns:p14="http://schemas.microsoft.com/office/powerpoint/2010/main" val="1739390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Function of fat</a:t>
            </a:r>
          </a:p>
          <a:p>
            <a:pPr marL="285750" indent="-285750" algn="l">
              <a:buFont typeface="Arial" panose="020B0604020202020204" pitchFamily="34" charset="0"/>
              <a:buChar char="•"/>
            </a:pPr>
            <a:r>
              <a:rPr lang="en-US" sz="2200" dirty="0">
                <a:solidFill>
                  <a:schemeClr val="tx1"/>
                </a:solidFill>
              </a:rPr>
              <a:t>Sources of fat </a:t>
            </a:r>
          </a:p>
          <a:p>
            <a:pPr marL="285750" indent="-285750" algn="l">
              <a:buFont typeface="Arial" panose="020B0604020202020204" pitchFamily="34" charset="0"/>
              <a:buChar char="•"/>
            </a:pPr>
            <a:r>
              <a:rPr lang="en-US" sz="2200" dirty="0">
                <a:solidFill>
                  <a:schemeClr val="tx1"/>
                </a:solidFill>
              </a:rPr>
              <a:t>Dietary role of fibre</a:t>
            </a:r>
          </a:p>
          <a:p>
            <a:pPr marL="285750" indent="-285750" algn="l">
              <a:buFont typeface="Arial" panose="020B0604020202020204" pitchFamily="34" charset="0"/>
              <a:buChar char="•"/>
            </a:pPr>
            <a:r>
              <a:rPr lang="en-US" sz="2200" dirty="0">
                <a:solidFill>
                  <a:schemeClr val="tx1"/>
                </a:solidFill>
              </a:rPr>
              <a:t>The role of fat in ATP production</a:t>
            </a:r>
          </a:p>
          <a:p>
            <a:pPr marL="285750" indent="-285750" algn="l">
              <a:buFont typeface="Arial" panose="020B0604020202020204" pitchFamily="34" charset="0"/>
              <a:buChar char="•"/>
            </a:pPr>
            <a:r>
              <a:rPr lang="en-US" sz="2200" dirty="0">
                <a:solidFill>
                  <a:schemeClr val="tx1"/>
                </a:solidFill>
              </a:rPr>
              <a:t>The role of cholesterol  </a:t>
            </a:r>
          </a:p>
          <a:p>
            <a:pPr algn="l"/>
            <a:endParaRPr lang="en-US" sz="2200" dirty="0">
              <a:solidFill>
                <a:schemeClr val="tx1"/>
              </a:solidFill>
            </a:endParaRPr>
          </a:p>
        </p:txBody>
      </p:sp>
    </p:spTree>
    <p:extLst>
      <p:ext uri="{BB962C8B-B14F-4D97-AF65-F5344CB8AC3E}">
        <p14:creationId xmlns:p14="http://schemas.microsoft.com/office/powerpoint/2010/main" val="2754548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684116"/>
          </a:xfrm>
          <a:solidFill>
            <a:schemeClr val="bg1">
              <a:lumMod val="95000"/>
            </a:schemeClr>
          </a:solidFill>
        </p:spPr>
        <p:txBody>
          <a:bodyPr lIns="180000" tIns="180000" bIns="180000"/>
          <a:lstStyle/>
          <a:p>
            <a:r>
              <a:rPr lang="en-GB" sz="2400" dirty="0">
                <a:solidFill>
                  <a:schemeClr val="tx1"/>
                </a:solidFill>
              </a:rPr>
              <a:t>What is fat used for in the body? </a:t>
            </a:r>
          </a:p>
        </p:txBody>
      </p:sp>
    </p:spTree>
    <p:extLst>
      <p:ext uri="{BB962C8B-B14F-4D97-AF65-F5344CB8AC3E}">
        <p14:creationId xmlns:p14="http://schemas.microsoft.com/office/powerpoint/2010/main" val="188573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Function of fat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One of the main fuels the body uses for </a:t>
            </a:r>
            <a:r>
              <a:rPr lang="en-US" sz="2200" b="1" dirty="0">
                <a:solidFill>
                  <a:schemeClr val="tx1"/>
                </a:solidFill>
              </a:rPr>
              <a:t>energy</a:t>
            </a:r>
          </a:p>
          <a:p>
            <a:pPr marL="285750" indent="-285750" algn="l">
              <a:buFont typeface="Arial" panose="020B0604020202020204" pitchFamily="34" charset="0"/>
              <a:buChar char="•"/>
            </a:pPr>
            <a:r>
              <a:rPr lang="en-US" sz="2200" dirty="0">
                <a:solidFill>
                  <a:schemeClr val="tx1"/>
                </a:solidFill>
              </a:rPr>
              <a:t>Provides a protective layer around internal organs</a:t>
            </a:r>
          </a:p>
          <a:p>
            <a:pPr marL="285750" indent="-285750" algn="l">
              <a:buFont typeface="Arial" panose="020B0604020202020204" pitchFamily="34" charset="0"/>
              <a:buChar char="•"/>
            </a:pPr>
            <a:r>
              <a:rPr lang="en-US" sz="2200" dirty="0">
                <a:solidFill>
                  <a:schemeClr val="tx1"/>
                </a:solidFill>
              </a:rPr>
              <a:t>Supports development of myelin sheath that insulates nerve cells </a:t>
            </a:r>
          </a:p>
          <a:p>
            <a:pPr marL="285750" indent="-285750" algn="l">
              <a:buFont typeface="Arial" panose="020B0604020202020204" pitchFamily="34" charset="0"/>
              <a:buChar char="•"/>
            </a:pPr>
            <a:r>
              <a:rPr lang="en-US" sz="2200" dirty="0">
                <a:solidFill>
                  <a:schemeClr val="tx1"/>
                </a:solidFill>
              </a:rPr>
              <a:t>Uptake and storage of fat-soluble vitamins -  A, D, E and K</a:t>
            </a:r>
          </a:p>
          <a:p>
            <a:pPr marL="285750" indent="-285750" algn="l">
              <a:buFont typeface="Arial" panose="020B0604020202020204" pitchFamily="34" charset="0"/>
              <a:buChar char="•"/>
            </a:pPr>
            <a:r>
              <a:rPr lang="en-US" sz="2200" dirty="0">
                <a:solidFill>
                  <a:schemeClr val="tx1"/>
                </a:solidFill>
              </a:rPr>
              <a:t>Component of cell membranes </a:t>
            </a:r>
          </a:p>
          <a:p>
            <a:pPr marL="285750" indent="-285750" algn="l">
              <a:buFont typeface="Arial" panose="020B0604020202020204" pitchFamily="34" charset="0"/>
              <a:buChar char="•"/>
            </a:pPr>
            <a:r>
              <a:rPr lang="en-US" sz="2200" dirty="0">
                <a:solidFill>
                  <a:schemeClr val="tx1"/>
                </a:solidFill>
              </a:rPr>
              <a:t>Storage and modification of steroid hormones e.g. testosterone and oestrogen </a:t>
            </a:r>
          </a:p>
          <a:p>
            <a:pPr marL="285750" indent="-285750" algn="l">
              <a:buFont typeface="Arial" panose="020B0604020202020204" pitchFamily="34" charset="0"/>
              <a:buChar char="•"/>
            </a:pPr>
            <a:r>
              <a:rPr lang="en-US" sz="2200" dirty="0">
                <a:solidFill>
                  <a:schemeClr val="tx1"/>
                </a:solidFill>
              </a:rPr>
              <a:t>Source of essential fatty acids</a:t>
            </a:r>
          </a:p>
          <a:p>
            <a:pPr marL="285750" indent="-285750" algn="l">
              <a:buFont typeface="Arial" panose="020B0604020202020204" pitchFamily="34" charset="0"/>
              <a:buChar char="•"/>
            </a:pPr>
            <a:r>
              <a:rPr lang="en-US" sz="2200" dirty="0">
                <a:solidFill>
                  <a:schemeClr val="tx1"/>
                </a:solidFill>
              </a:rPr>
              <a:t>Thermoregulation </a:t>
            </a:r>
          </a:p>
          <a:p>
            <a:pPr algn="l"/>
            <a:endParaRPr lang="en-US" sz="2200" dirty="0">
              <a:solidFill>
                <a:schemeClr val="tx1"/>
              </a:solidFill>
            </a:endParaRPr>
          </a:p>
        </p:txBody>
      </p:sp>
    </p:spTree>
    <p:extLst>
      <p:ext uri="{BB962C8B-B14F-4D97-AF65-F5344CB8AC3E}">
        <p14:creationId xmlns:p14="http://schemas.microsoft.com/office/powerpoint/2010/main" val="2694378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Fat in the diet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528987" cy="4218608"/>
          </a:xfrm>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30% of total calorie intake </a:t>
            </a:r>
          </a:p>
          <a:p>
            <a:pPr marL="285750" indent="-285750" algn="l">
              <a:buFont typeface="Arial" panose="020B0604020202020204" pitchFamily="34" charset="0"/>
              <a:buChar char="•"/>
            </a:pPr>
            <a:r>
              <a:rPr lang="en-US" sz="2200" dirty="0">
                <a:solidFill>
                  <a:schemeClr val="tx1"/>
                </a:solidFill>
              </a:rPr>
              <a:t>9kcal per gram </a:t>
            </a:r>
          </a:p>
        </p:txBody>
      </p:sp>
      <p:pic>
        <p:nvPicPr>
          <p:cNvPr id="4" name="Picture 3">
            <a:extLst>
              <a:ext uri="{FF2B5EF4-FFF2-40B4-BE49-F238E27FC236}">
                <a16:creationId xmlns:a16="http://schemas.microsoft.com/office/drawing/2014/main" id="{CF326C57-6AA6-3F28-4E72-877E8F458220}"/>
              </a:ext>
            </a:extLst>
          </p:cNvPr>
          <p:cNvPicPr>
            <a:picLocks noChangeAspect="1"/>
          </p:cNvPicPr>
          <p:nvPr/>
        </p:nvPicPr>
        <p:blipFill>
          <a:blip r:embed="rId2"/>
          <a:stretch>
            <a:fillRect/>
          </a:stretch>
        </p:blipFill>
        <p:spPr>
          <a:xfrm>
            <a:off x="6665214" y="2207768"/>
            <a:ext cx="5148878" cy="3412744"/>
          </a:xfrm>
          <a:prstGeom prst="rect">
            <a:avLst/>
          </a:prstGeom>
        </p:spPr>
      </p:pic>
    </p:spTree>
    <p:extLst>
      <p:ext uri="{BB962C8B-B14F-4D97-AF65-F5344CB8AC3E}">
        <p14:creationId xmlns:p14="http://schemas.microsoft.com/office/powerpoint/2010/main" val="3808622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Classification of fat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b="1" dirty="0">
                <a:solidFill>
                  <a:schemeClr val="tx1"/>
                </a:solidFill>
              </a:rPr>
              <a:t>Saturated – </a:t>
            </a:r>
            <a:r>
              <a:rPr lang="en-US" sz="2200" dirty="0">
                <a:solidFill>
                  <a:schemeClr val="tx1"/>
                </a:solidFill>
              </a:rPr>
              <a:t>mainly from animal sources, solid at room temperature </a:t>
            </a:r>
          </a:p>
          <a:p>
            <a:pPr algn="l"/>
            <a:endParaRPr lang="en-US" sz="2200" dirty="0">
              <a:solidFill>
                <a:schemeClr val="tx1"/>
              </a:solidFill>
            </a:endParaRPr>
          </a:p>
          <a:p>
            <a:pPr marL="285750" indent="-285750" algn="l">
              <a:buFont typeface="Arial" panose="020B0604020202020204" pitchFamily="34" charset="0"/>
              <a:buChar char="•"/>
            </a:pPr>
            <a:r>
              <a:rPr lang="en-US" sz="2200" b="1" dirty="0">
                <a:solidFill>
                  <a:schemeClr val="tx1"/>
                </a:solidFill>
              </a:rPr>
              <a:t>Unsaturated </a:t>
            </a:r>
            <a:r>
              <a:rPr lang="en-US" sz="2200" dirty="0">
                <a:solidFill>
                  <a:schemeClr val="tx1"/>
                </a:solidFill>
              </a:rPr>
              <a:t>– mainly from non-animal sources, liquid at room temperature </a:t>
            </a:r>
          </a:p>
          <a:p>
            <a:pPr marL="1028700" lvl="1">
              <a:buFont typeface="Arial" panose="020B0604020202020204" pitchFamily="34" charset="0"/>
              <a:buChar char="•"/>
            </a:pPr>
            <a:r>
              <a:rPr lang="en-US" sz="2200" b="1" dirty="0">
                <a:solidFill>
                  <a:schemeClr val="tx1"/>
                </a:solidFill>
              </a:rPr>
              <a:t>Monounsaturated </a:t>
            </a:r>
          </a:p>
          <a:p>
            <a:pPr marL="1028700" lvl="1">
              <a:buFont typeface="Arial" panose="020B0604020202020204" pitchFamily="34" charset="0"/>
              <a:buChar char="•"/>
            </a:pPr>
            <a:r>
              <a:rPr lang="en-US" sz="2200" b="1" dirty="0"/>
              <a:t>Polyunsaturated </a:t>
            </a:r>
          </a:p>
          <a:p>
            <a:pPr lvl="1" indent="0">
              <a:buNone/>
            </a:pPr>
            <a:endParaRPr lang="en-US" sz="2200" b="1" dirty="0"/>
          </a:p>
          <a:p>
            <a:pPr marL="171450" indent="-171450" algn="l">
              <a:buFont typeface="Arial" panose="020B0604020202020204" pitchFamily="34" charset="0"/>
              <a:buChar char="•"/>
            </a:pPr>
            <a:r>
              <a:rPr lang="en-US" sz="2200" b="1" dirty="0">
                <a:solidFill>
                  <a:schemeClr val="tx1"/>
                </a:solidFill>
              </a:rPr>
              <a:t>Trans fats – </a:t>
            </a:r>
            <a:r>
              <a:rPr lang="en-US" sz="2200" dirty="0">
                <a:solidFill>
                  <a:schemeClr val="tx1"/>
                </a:solidFill>
              </a:rPr>
              <a:t>not naturally occurring, produced through hydrogenation </a:t>
            </a:r>
            <a:endParaRPr lang="en-US" sz="2200" b="1" dirty="0"/>
          </a:p>
        </p:txBody>
      </p:sp>
    </p:spTree>
    <p:extLst>
      <p:ext uri="{BB962C8B-B14F-4D97-AF65-F5344CB8AC3E}">
        <p14:creationId xmlns:p14="http://schemas.microsoft.com/office/powerpoint/2010/main" val="3492340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4061451"/>
          </a:xfrm>
          <a:solidFill>
            <a:schemeClr val="bg1">
              <a:lumMod val="95000"/>
            </a:schemeClr>
          </a:solidFill>
        </p:spPr>
        <p:txBody>
          <a:bodyPr lIns="180000" tIns="180000" bIns="180000"/>
          <a:lstStyle/>
          <a:p>
            <a:r>
              <a:rPr lang="en-GB" sz="2400" b="1" dirty="0">
                <a:solidFill>
                  <a:schemeClr val="tx1"/>
                </a:solidFill>
              </a:rPr>
              <a:t>Pair task: </a:t>
            </a:r>
          </a:p>
          <a:p>
            <a:r>
              <a:rPr lang="en-GB" sz="2400" dirty="0">
                <a:solidFill>
                  <a:schemeClr val="tx1"/>
                </a:solidFill>
              </a:rPr>
              <a:t>Create a list of dietary sources of fat. </a:t>
            </a:r>
          </a:p>
          <a:p>
            <a:r>
              <a:rPr lang="en-GB" sz="2400" dirty="0">
                <a:solidFill>
                  <a:schemeClr val="tx1"/>
                </a:solidFill>
              </a:rPr>
              <a:t>Include: </a:t>
            </a:r>
          </a:p>
          <a:p>
            <a:pPr marL="342900" indent="-342900">
              <a:buFont typeface="Arial" panose="020B0604020202020204" pitchFamily="34" charset="0"/>
              <a:buChar char="•"/>
            </a:pPr>
            <a:r>
              <a:rPr lang="en-GB" sz="2400" dirty="0">
                <a:solidFill>
                  <a:schemeClr val="tx1"/>
                </a:solidFill>
              </a:rPr>
              <a:t>Saturated </a:t>
            </a:r>
          </a:p>
          <a:p>
            <a:pPr marL="342900" indent="-342900">
              <a:buFont typeface="Arial" panose="020B0604020202020204" pitchFamily="34" charset="0"/>
              <a:buChar char="•"/>
            </a:pPr>
            <a:r>
              <a:rPr lang="en-GB" sz="2400" dirty="0">
                <a:solidFill>
                  <a:schemeClr val="tx1"/>
                </a:solidFill>
              </a:rPr>
              <a:t>Unsaturated </a:t>
            </a:r>
          </a:p>
          <a:p>
            <a:pPr marL="800100" lvl="1" indent="-342900">
              <a:buFont typeface="Arial" panose="020B0604020202020204" pitchFamily="34" charset="0"/>
              <a:buChar char="•"/>
            </a:pPr>
            <a:r>
              <a:rPr lang="en-GB" sz="2200" dirty="0"/>
              <a:t>Polyunsaturated</a:t>
            </a:r>
          </a:p>
          <a:p>
            <a:pPr marL="800100" lvl="1" indent="-342900">
              <a:buFont typeface="Arial" panose="020B0604020202020204" pitchFamily="34" charset="0"/>
              <a:buChar char="•"/>
            </a:pPr>
            <a:r>
              <a:rPr lang="en-GB" sz="2200" dirty="0">
                <a:solidFill>
                  <a:schemeClr val="tx1"/>
                </a:solidFill>
              </a:rPr>
              <a:t>Mono</a:t>
            </a:r>
            <a:r>
              <a:rPr lang="en-GB" sz="2200" dirty="0"/>
              <a:t>unsaturated </a:t>
            </a:r>
          </a:p>
          <a:p>
            <a:pPr marL="342900" indent="-342900">
              <a:buFont typeface="Arial" panose="020B0604020202020204" pitchFamily="34" charset="0"/>
              <a:buChar char="•"/>
            </a:pPr>
            <a:r>
              <a:rPr lang="en-GB" sz="2400" dirty="0">
                <a:solidFill>
                  <a:schemeClr val="tx1"/>
                </a:solidFill>
              </a:rPr>
              <a:t>Essential fatty acids </a:t>
            </a:r>
          </a:p>
        </p:txBody>
      </p:sp>
    </p:spTree>
    <p:extLst>
      <p:ext uri="{BB962C8B-B14F-4D97-AF65-F5344CB8AC3E}">
        <p14:creationId xmlns:p14="http://schemas.microsoft.com/office/powerpoint/2010/main" val="4040922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Types of fat</a:t>
            </a:r>
          </a:p>
        </p:txBody>
      </p:sp>
      <p:pic>
        <p:nvPicPr>
          <p:cNvPr id="6" name="Content Placeholder 5">
            <a:extLst>
              <a:ext uri="{FF2B5EF4-FFF2-40B4-BE49-F238E27FC236}">
                <a16:creationId xmlns:a16="http://schemas.microsoft.com/office/drawing/2014/main" id="{B8BAF0F1-E6B8-C650-A18A-F91DD349D8DD}"/>
              </a:ext>
            </a:extLst>
          </p:cNvPr>
          <p:cNvPicPr>
            <a:picLocks noGrp="1" noChangeAspect="1"/>
          </p:cNvPicPr>
          <p:nvPr>
            <p:ph sz="quarter" idx="15"/>
          </p:nvPr>
        </p:nvPicPr>
        <p:blipFill>
          <a:blip r:embed="rId2"/>
          <a:stretch>
            <a:fillRect/>
          </a:stretch>
        </p:blipFill>
        <p:spPr>
          <a:xfrm>
            <a:off x="712788" y="2171454"/>
            <a:ext cx="10783887" cy="4056555"/>
          </a:xfrm>
          <a:prstGeom prst="rect">
            <a:avLst/>
          </a:prstGeom>
        </p:spPr>
      </p:pic>
    </p:spTree>
    <p:extLst>
      <p:ext uri="{BB962C8B-B14F-4D97-AF65-F5344CB8AC3E}">
        <p14:creationId xmlns:p14="http://schemas.microsoft.com/office/powerpoint/2010/main" val="3960445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Saturated fat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200" b="1" dirty="0">
                <a:solidFill>
                  <a:schemeClr val="tx1"/>
                </a:solidFill>
              </a:rPr>
              <a:t>Functions: </a:t>
            </a:r>
          </a:p>
          <a:p>
            <a:pPr marL="342900" indent="-342900" algn="l">
              <a:buFont typeface="Arial" panose="020B0604020202020204" pitchFamily="34" charset="0"/>
              <a:buChar char="•"/>
            </a:pPr>
            <a:r>
              <a:rPr lang="en-US" sz="2200" dirty="0">
                <a:solidFill>
                  <a:schemeClr val="tx1"/>
                </a:solidFill>
              </a:rPr>
              <a:t>Supports the uptake of calcium by bones </a:t>
            </a:r>
          </a:p>
          <a:p>
            <a:pPr marL="342900" indent="-342900" algn="l">
              <a:buFont typeface="Arial" panose="020B0604020202020204" pitchFamily="34" charset="0"/>
              <a:buChar char="•"/>
            </a:pPr>
            <a:r>
              <a:rPr lang="en-US" sz="2200" dirty="0">
                <a:solidFill>
                  <a:schemeClr val="tx1"/>
                </a:solidFill>
              </a:rPr>
              <a:t>Assists functioning of immune system </a:t>
            </a:r>
          </a:p>
          <a:p>
            <a:pPr marL="342900" indent="-342900" algn="l">
              <a:buFont typeface="Arial" panose="020B0604020202020204" pitchFamily="34" charset="0"/>
              <a:buChar char="•"/>
            </a:pPr>
            <a:r>
              <a:rPr lang="en-US" sz="2200" dirty="0">
                <a:solidFill>
                  <a:schemeClr val="tx1"/>
                </a:solidFill>
              </a:rPr>
              <a:t>Protects liver from effects of alcohol </a:t>
            </a:r>
          </a:p>
          <a:p>
            <a:pPr marL="342900" indent="-342900" algn="l">
              <a:buFont typeface="Arial" panose="020B0604020202020204" pitchFamily="34" charset="0"/>
              <a:buChar char="•"/>
            </a:pPr>
            <a:r>
              <a:rPr lang="en-US" sz="2200" dirty="0">
                <a:solidFill>
                  <a:schemeClr val="tx1"/>
                </a:solidFill>
              </a:rPr>
              <a:t>Role in signaling messengers for hormone production</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a:p>
            <a:pPr algn="l"/>
            <a:endParaRPr lang="en-US" sz="2200" dirty="0">
              <a:solidFill>
                <a:schemeClr val="tx1"/>
              </a:solidFill>
            </a:endParaRPr>
          </a:p>
          <a:p>
            <a:pPr algn="l"/>
            <a:r>
              <a:rPr lang="en-US" sz="2200" b="1" dirty="0">
                <a:solidFill>
                  <a:schemeClr val="tx1"/>
                </a:solidFill>
              </a:rPr>
              <a:t>Sources: </a:t>
            </a:r>
          </a:p>
          <a:p>
            <a:pPr marL="285750" indent="-285750" algn="l">
              <a:buFont typeface="Arial" panose="020B0604020202020204" pitchFamily="34" charset="0"/>
              <a:buChar char="•"/>
            </a:pPr>
            <a:r>
              <a:rPr lang="en-US" sz="2200" dirty="0">
                <a:solidFill>
                  <a:schemeClr val="tx1"/>
                </a:solidFill>
              </a:rPr>
              <a:t>Meat</a:t>
            </a:r>
          </a:p>
          <a:p>
            <a:pPr marL="285750" indent="-285750" algn="l">
              <a:buFont typeface="Arial" panose="020B0604020202020204" pitchFamily="34" charset="0"/>
              <a:buChar char="•"/>
            </a:pPr>
            <a:r>
              <a:rPr lang="en-US" sz="2200" dirty="0">
                <a:solidFill>
                  <a:schemeClr val="tx1"/>
                </a:solidFill>
              </a:rPr>
              <a:t>Meat products </a:t>
            </a:r>
          </a:p>
          <a:p>
            <a:pPr marL="285750" indent="-285750" algn="l">
              <a:buFont typeface="Arial" panose="020B0604020202020204" pitchFamily="34" charset="0"/>
              <a:buChar char="•"/>
            </a:pPr>
            <a:r>
              <a:rPr lang="en-US" sz="2200" dirty="0">
                <a:solidFill>
                  <a:schemeClr val="tx1"/>
                </a:solidFill>
              </a:rPr>
              <a:t>Butter</a:t>
            </a:r>
          </a:p>
          <a:p>
            <a:pPr marL="285750" indent="-285750" algn="l">
              <a:buFont typeface="Arial" panose="020B0604020202020204" pitchFamily="34" charset="0"/>
              <a:buChar char="•"/>
            </a:pPr>
            <a:r>
              <a:rPr lang="en-US" sz="2200" dirty="0">
                <a:solidFill>
                  <a:schemeClr val="tx1"/>
                </a:solidFill>
              </a:rPr>
              <a:t>Lard</a:t>
            </a:r>
          </a:p>
          <a:p>
            <a:pPr marL="285750" indent="-285750" algn="l">
              <a:buFont typeface="Arial" panose="020B0604020202020204" pitchFamily="34" charset="0"/>
              <a:buChar char="•"/>
            </a:pPr>
            <a:r>
              <a:rPr lang="en-US" sz="2200" dirty="0">
                <a:solidFill>
                  <a:schemeClr val="tx1"/>
                </a:solidFill>
              </a:rPr>
              <a:t>Cream </a:t>
            </a:r>
          </a:p>
          <a:p>
            <a:pPr marL="285750" indent="-285750" algn="l">
              <a:buFont typeface="Arial" panose="020B0604020202020204" pitchFamily="34" charset="0"/>
              <a:buChar char="•"/>
            </a:pPr>
            <a:r>
              <a:rPr lang="en-US" sz="2200" dirty="0">
                <a:solidFill>
                  <a:schemeClr val="tx1"/>
                </a:solidFill>
              </a:rPr>
              <a:t>Eggs </a:t>
            </a:r>
          </a:p>
          <a:p>
            <a:pPr marL="285750" indent="-285750" algn="l">
              <a:buFont typeface="Arial" panose="020B0604020202020204" pitchFamily="34" charset="0"/>
              <a:buChar char="•"/>
            </a:pPr>
            <a:r>
              <a:rPr lang="en-US" sz="2200" dirty="0">
                <a:solidFill>
                  <a:schemeClr val="tx1"/>
                </a:solidFill>
              </a:rPr>
              <a:t>Palm oil </a:t>
            </a:r>
          </a:p>
          <a:p>
            <a:pPr marL="285750" indent="-285750" algn="l">
              <a:buFont typeface="Arial" panose="020B0604020202020204" pitchFamily="34" charset="0"/>
              <a:buChar char="•"/>
            </a:pPr>
            <a:r>
              <a:rPr lang="en-US" sz="2200" dirty="0">
                <a:solidFill>
                  <a:schemeClr val="tx1"/>
                </a:solidFill>
              </a:rPr>
              <a:t>Coconut oil </a:t>
            </a:r>
          </a:p>
        </p:txBody>
      </p:sp>
    </p:spTree>
    <p:extLst>
      <p:ext uri="{BB962C8B-B14F-4D97-AF65-F5344CB8AC3E}">
        <p14:creationId xmlns:p14="http://schemas.microsoft.com/office/powerpoint/2010/main" val="4263275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Trans fats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200" dirty="0">
                <a:solidFill>
                  <a:schemeClr val="tx1"/>
                </a:solidFill>
              </a:rPr>
              <a:t>Produced when unsaturated vegetable oils are heated to a very high temperature in industrial or commercial settings</a:t>
            </a:r>
          </a:p>
          <a:p>
            <a:pPr algn="l"/>
            <a:endParaRPr lang="en-US" sz="2200" dirty="0">
              <a:solidFill>
                <a:schemeClr val="tx1"/>
              </a:solidFill>
            </a:endParaRPr>
          </a:p>
          <a:p>
            <a:pPr algn="l"/>
            <a:r>
              <a:rPr lang="en-US" sz="2200" b="1" dirty="0">
                <a:solidFill>
                  <a:schemeClr val="tx1"/>
                </a:solidFill>
              </a:rPr>
              <a:t>Effects : </a:t>
            </a:r>
          </a:p>
          <a:p>
            <a:pPr marL="342900" indent="-342900" algn="l">
              <a:buFont typeface="Arial" panose="020B0604020202020204" pitchFamily="34" charset="0"/>
              <a:buChar char="•"/>
            </a:pPr>
            <a:r>
              <a:rPr lang="en-US" sz="2200" dirty="0">
                <a:solidFill>
                  <a:schemeClr val="tx1"/>
                </a:solidFill>
              </a:rPr>
              <a:t>Harmful to health </a:t>
            </a:r>
          </a:p>
          <a:p>
            <a:pPr marL="342900" indent="-342900" algn="l">
              <a:buFont typeface="Arial" panose="020B0604020202020204" pitchFamily="34" charset="0"/>
              <a:buChar char="•"/>
            </a:pPr>
            <a:r>
              <a:rPr lang="en-US" sz="2200" dirty="0">
                <a:solidFill>
                  <a:schemeClr val="tx1"/>
                </a:solidFill>
              </a:rPr>
              <a:t>Increase risk of CVD and some cancers </a:t>
            </a:r>
          </a:p>
          <a:p>
            <a:pPr marL="342900" indent="-342900" algn="l">
              <a:buFont typeface="Arial" panose="020B0604020202020204" pitchFamily="34" charset="0"/>
              <a:buChar char="•"/>
            </a:pPr>
            <a:r>
              <a:rPr lang="en-US" sz="2200" dirty="0">
                <a:solidFill>
                  <a:schemeClr val="tx1"/>
                </a:solidFill>
              </a:rPr>
              <a:t>Increase LDL (bad) cholesterol </a:t>
            </a:r>
          </a:p>
          <a:p>
            <a:pPr marL="342900" indent="-342900" algn="l">
              <a:buFont typeface="Arial" panose="020B0604020202020204" pitchFamily="34" charset="0"/>
              <a:buChar char="•"/>
            </a:pPr>
            <a:r>
              <a:rPr lang="en-US" sz="2200" dirty="0">
                <a:solidFill>
                  <a:schemeClr val="tx1"/>
                </a:solidFill>
              </a:rPr>
              <a:t>Decrease HDL (good) cholesterol</a:t>
            </a:r>
          </a:p>
          <a:p>
            <a:pPr marL="342900" indent="-342900" algn="l">
              <a:buFont typeface="Arial" panose="020B0604020202020204" pitchFamily="34" charset="0"/>
              <a:buChar char="•"/>
            </a:pPr>
            <a:endParaRPr lang="en-US" sz="2200" dirty="0">
              <a:solidFill>
                <a:schemeClr val="tx1"/>
              </a:solidFill>
            </a:endParaRPr>
          </a:p>
          <a:p>
            <a:pPr marL="457200" lvl="1" indent="0">
              <a:buNone/>
            </a:pPr>
            <a:r>
              <a:rPr lang="en-US" sz="2200" b="1" dirty="0">
                <a:solidFill>
                  <a:schemeClr val="tx1"/>
                </a:solidFill>
              </a:rPr>
              <a:t>Sources</a:t>
            </a:r>
          </a:p>
          <a:p>
            <a:pPr marL="1028700" lvl="1">
              <a:buFont typeface="Arial" panose="020B0604020202020204" pitchFamily="34" charset="0"/>
              <a:buChar char="•"/>
            </a:pPr>
            <a:r>
              <a:rPr lang="en-US" sz="2200" dirty="0">
                <a:solidFill>
                  <a:schemeClr val="tx1"/>
                </a:solidFill>
              </a:rPr>
              <a:t>Some vegetable spreads </a:t>
            </a:r>
          </a:p>
          <a:p>
            <a:pPr marL="1028700" lvl="1">
              <a:buFont typeface="Arial" panose="020B0604020202020204" pitchFamily="34" charset="0"/>
              <a:buChar char="•"/>
            </a:pPr>
            <a:r>
              <a:rPr lang="en-US" sz="2200" dirty="0">
                <a:solidFill>
                  <a:schemeClr val="tx1"/>
                </a:solidFill>
              </a:rPr>
              <a:t>Baked products (cakes, biscuits)</a:t>
            </a:r>
          </a:p>
          <a:p>
            <a:pPr marL="1028700" lvl="1">
              <a:buFont typeface="Arial" panose="020B0604020202020204" pitchFamily="34" charset="0"/>
              <a:buChar char="•"/>
            </a:pPr>
            <a:r>
              <a:rPr lang="en-US" sz="2200" dirty="0">
                <a:solidFill>
                  <a:schemeClr val="tx1"/>
                </a:solidFill>
              </a:rPr>
              <a:t>Ready meals </a:t>
            </a:r>
          </a:p>
          <a:p>
            <a:pPr marL="1028700" lvl="1">
              <a:buFont typeface="Arial" panose="020B0604020202020204" pitchFamily="34" charset="0"/>
              <a:buChar char="•"/>
            </a:pPr>
            <a:r>
              <a:rPr lang="en-US" sz="2200" dirty="0">
                <a:solidFill>
                  <a:schemeClr val="tx1"/>
                </a:solidFill>
              </a:rPr>
              <a:t>Processed snacks (crisps)</a:t>
            </a:r>
          </a:p>
          <a:p>
            <a:pPr marL="1028700" lvl="1">
              <a:buFont typeface="Arial" panose="020B0604020202020204" pitchFamily="34" charset="0"/>
              <a:buChar char="•"/>
            </a:pPr>
            <a:r>
              <a:rPr lang="en-US" sz="2200" dirty="0">
                <a:solidFill>
                  <a:schemeClr val="tx1"/>
                </a:solidFill>
              </a:rPr>
              <a:t>Fast foods</a:t>
            </a:r>
          </a:p>
          <a:p>
            <a:pPr algn="l"/>
            <a:endParaRPr lang="en-US" sz="2200" dirty="0">
              <a:solidFill>
                <a:schemeClr val="tx1"/>
              </a:solidFill>
            </a:endParaRPr>
          </a:p>
        </p:txBody>
      </p:sp>
    </p:spTree>
    <p:extLst>
      <p:ext uri="{BB962C8B-B14F-4D97-AF65-F5344CB8AC3E}">
        <p14:creationId xmlns:p14="http://schemas.microsoft.com/office/powerpoint/2010/main" val="979490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Polyunsaturated fat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marL="285750" indent="-285750" algn="l">
              <a:buFont typeface="Arial" panose="020B0604020202020204" pitchFamily="34" charset="0"/>
              <a:buChar char="•"/>
            </a:pPr>
            <a:r>
              <a:rPr lang="en-US" sz="2200" dirty="0">
                <a:solidFill>
                  <a:schemeClr val="tx1"/>
                </a:solidFill>
              </a:rPr>
              <a:t>Considered healthier fats </a:t>
            </a:r>
          </a:p>
          <a:p>
            <a:pPr marL="285750" indent="-285750" algn="l">
              <a:buFont typeface="Arial" panose="020B0604020202020204" pitchFamily="34" charset="0"/>
              <a:buChar char="•"/>
            </a:pPr>
            <a:r>
              <a:rPr lang="en-US" sz="2200" dirty="0">
                <a:solidFill>
                  <a:schemeClr val="tx1"/>
                </a:solidFill>
              </a:rPr>
              <a:t>Replacing saturated fats in diet with unsaturated fats has been shown to lower the risk of heart and circulatory disease</a:t>
            </a: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r>
              <a:rPr lang="en-US" sz="2200" b="1" dirty="0">
                <a:solidFill>
                  <a:schemeClr val="tx1"/>
                </a:solidFill>
              </a:rPr>
              <a:t>Sources: </a:t>
            </a:r>
          </a:p>
          <a:p>
            <a:pPr marL="342900" indent="-342900" algn="l">
              <a:buFont typeface="Arial" panose="020B0604020202020204" pitchFamily="34" charset="0"/>
              <a:buChar char="•"/>
            </a:pPr>
            <a:r>
              <a:rPr lang="en-US" sz="2200" dirty="0">
                <a:solidFill>
                  <a:schemeClr val="tx1"/>
                </a:solidFill>
              </a:rPr>
              <a:t>Vegetable oils</a:t>
            </a:r>
          </a:p>
          <a:p>
            <a:pPr marL="285750" indent="-285750" algn="l">
              <a:buFont typeface="Arial" panose="020B0604020202020204" pitchFamily="34" charset="0"/>
              <a:buChar char="•"/>
            </a:pPr>
            <a:r>
              <a:rPr lang="en-US" sz="2200" dirty="0">
                <a:solidFill>
                  <a:schemeClr val="tx1"/>
                </a:solidFill>
              </a:rPr>
              <a:t>Nuts</a:t>
            </a:r>
          </a:p>
          <a:p>
            <a:pPr marL="285750" indent="-285750" algn="l">
              <a:buFont typeface="Arial" panose="020B0604020202020204" pitchFamily="34" charset="0"/>
              <a:buChar char="•"/>
            </a:pPr>
            <a:r>
              <a:rPr lang="en-US" sz="2200" dirty="0">
                <a:solidFill>
                  <a:schemeClr val="tx1"/>
                </a:solidFill>
              </a:rPr>
              <a:t>Oily fish: </a:t>
            </a:r>
          </a:p>
          <a:p>
            <a:pPr marL="1028700" lvl="1">
              <a:buFont typeface="Arial" panose="020B0604020202020204" pitchFamily="34" charset="0"/>
              <a:buChar char="•"/>
            </a:pPr>
            <a:r>
              <a:rPr lang="en-US" sz="2000" dirty="0">
                <a:solidFill>
                  <a:schemeClr val="tx1"/>
                </a:solidFill>
              </a:rPr>
              <a:t>Sardines</a:t>
            </a:r>
          </a:p>
          <a:p>
            <a:pPr marL="1028700" lvl="1">
              <a:buFont typeface="Arial" panose="020B0604020202020204" pitchFamily="34" charset="0"/>
              <a:buChar char="•"/>
            </a:pPr>
            <a:r>
              <a:rPr lang="en-US" sz="2000" dirty="0"/>
              <a:t>Tuna </a:t>
            </a:r>
          </a:p>
          <a:p>
            <a:pPr marL="1028700" lvl="1">
              <a:buFont typeface="Arial" panose="020B0604020202020204" pitchFamily="34" charset="0"/>
              <a:buChar char="•"/>
            </a:pPr>
            <a:r>
              <a:rPr lang="en-US" sz="2000" dirty="0">
                <a:solidFill>
                  <a:schemeClr val="tx1"/>
                </a:solidFill>
              </a:rPr>
              <a:t>Mackerel </a:t>
            </a:r>
          </a:p>
          <a:p>
            <a:pPr marL="1028700" lvl="1">
              <a:buFont typeface="Arial" panose="020B0604020202020204" pitchFamily="34" charset="0"/>
              <a:buChar char="•"/>
            </a:pPr>
            <a:r>
              <a:rPr lang="en-US" sz="2000" dirty="0"/>
              <a:t>Pilchards </a:t>
            </a:r>
          </a:p>
          <a:p>
            <a:pPr marL="1028700" lvl="1">
              <a:buFont typeface="Arial" panose="020B0604020202020204" pitchFamily="34" charset="0"/>
              <a:buChar char="•"/>
            </a:pPr>
            <a:r>
              <a:rPr lang="en-US" sz="2000" dirty="0">
                <a:solidFill>
                  <a:schemeClr val="tx1"/>
                </a:solidFill>
              </a:rPr>
              <a:t>Trout</a:t>
            </a:r>
          </a:p>
        </p:txBody>
      </p:sp>
    </p:spTree>
    <p:extLst>
      <p:ext uri="{BB962C8B-B14F-4D97-AF65-F5344CB8AC3E}">
        <p14:creationId xmlns:p14="http://schemas.microsoft.com/office/powerpoint/2010/main" val="3273281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Monounsaturated fat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marL="285750" indent="-285750" algn="l">
              <a:buFont typeface="Arial" panose="020B0604020202020204" pitchFamily="34" charset="0"/>
              <a:buChar char="•"/>
            </a:pPr>
            <a:r>
              <a:rPr lang="en-US" sz="2200" dirty="0">
                <a:solidFill>
                  <a:schemeClr val="tx1"/>
                </a:solidFill>
              </a:rPr>
              <a:t>Considered ‘healthy’ </a:t>
            </a:r>
          </a:p>
          <a:p>
            <a:pPr marL="285750" indent="-285750" algn="l">
              <a:buFont typeface="Arial" panose="020B0604020202020204" pitchFamily="34" charset="0"/>
              <a:buChar char="•"/>
            </a:pPr>
            <a:r>
              <a:rPr lang="en-US" sz="2200" dirty="0">
                <a:solidFill>
                  <a:schemeClr val="tx1"/>
                </a:solidFill>
              </a:rPr>
              <a:t>Lower harmful blood cholesterol</a:t>
            </a:r>
          </a:p>
          <a:p>
            <a:pPr marL="285750" indent="-285750" algn="l">
              <a:buFont typeface="Arial" panose="020B0604020202020204" pitchFamily="34" charset="0"/>
              <a:buChar char="•"/>
            </a:pPr>
            <a:r>
              <a:rPr lang="en-US" sz="2200" dirty="0">
                <a:solidFill>
                  <a:schemeClr val="tx1"/>
                </a:solidFill>
              </a:rPr>
              <a:t>Likely to improve heart health </a:t>
            </a:r>
          </a:p>
          <a:p>
            <a:pPr algn="l"/>
            <a:endParaRPr lang="en-US" sz="2200" dirty="0">
              <a:solidFill>
                <a:schemeClr val="tx1"/>
              </a:solidFill>
            </a:endParaRPr>
          </a:p>
          <a:p>
            <a:pPr algn="l"/>
            <a:endParaRPr lang="en-US" sz="2000" dirty="0">
              <a:solidFill>
                <a:schemeClr val="tx1"/>
              </a:solidFill>
            </a:endParaRPr>
          </a:p>
          <a:p>
            <a:pPr algn="l"/>
            <a:endParaRPr lang="en-US" sz="2000" dirty="0">
              <a:solidFill>
                <a:schemeClr val="tx1"/>
              </a:solidFill>
            </a:endParaRPr>
          </a:p>
          <a:p>
            <a:pPr algn="l"/>
            <a:endParaRPr lang="en-US" sz="2000" dirty="0">
              <a:solidFill>
                <a:schemeClr val="tx1"/>
              </a:solidFill>
            </a:endParaRPr>
          </a:p>
          <a:p>
            <a:pPr algn="l"/>
            <a:endParaRPr lang="en-US" sz="2000" dirty="0">
              <a:solidFill>
                <a:schemeClr val="tx1"/>
              </a:solidFill>
            </a:endParaRPr>
          </a:p>
          <a:p>
            <a:pPr algn="l"/>
            <a:endParaRPr lang="en-US" sz="2000" dirty="0">
              <a:solidFill>
                <a:schemeClr val="tx1"/>
              </a:solidFill>
            </a:endParaRPr>
          </a:p>
          <a:p>
            <a:pPr algn="l"/>
            <a:endParaRPr lang="en-US" sz="2000" dirty="0">
              <a:solidFill>
                <a:schemeClr val="tx1"/>
              </a:solidFill>
            </a:endParaRPr>
          </a:p>
          <a:p>
            <a:pPr algn="l"/>
            <a:r>
              <a:rPr lang="en-US" sz="2200" b="1" dirty="0">
                <a:solidFill>
                  <a:schemeClr val="tx1"/>
                </a:solidFill>
              </a:rPr>
              <a:t>Sources</a:t>
            </a:r>
          </a:p>
          <a:p>
            <a:pPr marL="285750" indent="-285750" algn="l">
              <a:buFont typeface="Arial" panose="020B0604020202020204" pitchFamily="34" charset="0"/>
              <a:buChar char="•"/>
            </a:pPr>
            <a:r>
              <a:rPr lang="en-US" sz="2200" dirty="0">
                <a:solidFill>
                  <a:schemeClr val="tx1"/>
                </a:solidFill>
              </a:rPr>
              <a:t>Olive oil</a:t>
            </a:r>
          </a:p>
          <a:p>
            <a:pPr marL="285750" indent="-285750" algn="l">
              <a:buFont typeface="Arial" panose="020B0604020202020204" pitchFamily="34" charset="0"/>
              <a:buChar char="•"/>
            </a:pPr>
            <a:r>
              <a:rPr lang="en-US" sz="2200" dirty="0">
                <a:solidFill>
                  <a:schemeClr val="tx1"/>
                </a:solidFill>
              </a:rPr>
              <a:t>Flaxseed oil</a:t>
            </a:r>
          </a:p>
          <a:p>
            <a:pPr marL="285750" indent="-285750" algn="l">
              <a:buFont typeface="Arial" panose="020B0604020202020204" pitchFamily="34" charset="0"/>
              <a:buChar char="•"/>
            </a:pPr>
            <a:r>
              <a:rPr lang="en-US" sz="2200" dirty="0">
                <a:solidFill>
                  <a:schemeClr val="tx1"/>
                </a:solidFill>
              </a:rPr>
              <a:t>Avocado</a:t>
            </a:r>
          </a:p>
          <a:p>
            <a:pPr marL="285750" indent="-285750" algn="l">
              <a:buFont typeface="Arial" panose="020B0604020202020204" pitchFamily="34" charset="0"/>
              <a:buChar char="•"/>
            </a:pPr>
            <a:r>
              <a:rPr lang="en-US" sz="2200" dirty="0">
                <a:solidFill>
                  <a:schemeClr val="tx1"/>
                </a:solidFill>
              </a:rPr>
              <a:t>Seeds</a:t>
            </a:r>
          </a:p>
          <a:p>
            <a:pPr marL="285750" indent="-285750" algn="l">
              <a:buFont typeface="Arial" panose="020B0604020202020204" pitchFamily="34" charset="0"/>
              <a:buChar char="•"/>
            </a:pPr>
            <a:r>
              <a:rPr lang="en-US" sz="2200" dirty="0">
                <a:solidFill>
                  <a:schemeClr val="tx1"/>
                </a:solidFill>
              </a:rPr>
              <a:t>Nuts </a:t>
            </a:r>
          </a:p>
          <a:p>
            <a:pPr marL="285750" indent="-285750" algn="l">
              <a:buFont typeface="Arial" panose="020B0604020202020204" pitchFamily="34" charset="0"/>
              <a:buChar char="•"/>
            </a:pPr>
            <a:r>
              <a:rPr lang="en-US" sz="2200" dirty="0">
                <a:solidFill>
                  <a:schemeClr val="tx1"/>
                </a:solidFill>
              </a:rPr>
              <a:t>Rapeseed</a:t>
            </a:r>
          </a:p>
          <a:p>
            <a:pPr marL="285750" indent="-285750" algn="l">
              <a:buFont typeface="Arial" panose="020B0604020202020204" pitchFamily="34" charset="0"/>
              <a:buChar char="•"/>
            </a:pPr>
            <a:r>
              <a:rPr lang="en-US" sz="2200" dirty="0">
                <a:solidFill>
                  <a:schemeClr val="tx1"/>
                </a:solidFill>
              </a:rPr>
              <a:t>Almond oil </a:t>
            </a:r>
          </a:p>
        </p:txBody>
      </p:sp>
    </p:spTree>
    <p:extLst>
      <p:ext uri="{BB962C8B-B14F-4D97-AF65-F5344CB8AC3E}">
        <p14:creationId xmlns:p14="http://schemas.microsoft.com/office/powerpoint/2010/main" val="2849868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Essential fatty acids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Omega 3, 6 and 9</a:t>
            </a:r>
          </a:p>
          <a:p>
            <a:pPr marL="285750" indent="-285750" algn="l">
              <a:buFont typeface="Arial" panose="020B0604020202020204" pitchFamily="34" charset="0"/>
              <a:buChar char="•"/>
            </a:pPr>
            <a:r>
              <a:rPr lang="en-US" sz="2200" dirty="0">
                <a:solidFill>
                  <a:schemeClr val="tx1"/>
                </a:solidFill>
              </a:rPr>
              <a:t>Essential – cannot be synthesised in the body, must be consumed in the diet</a:t>
            </a:r>
          </a:p>
          <a:p>
            <a:pPr algn="l"/>
            <a:r>
              <a:rPr lang="en-US" sz="2200" b="1" dirty="0">
                <a:solidFill>
                  <a:schemeClr val="tx1"/>
                </a:solidFill>
              </a:rPr>
              <a:t>Health benefits: </a:t>
            </a:r>
          </a:p>
          <a:p>
            <a:pPr marL="285750" indent="-285750" algn="l">
              <a:buFont typeface="Arial" panose="020B0604020202020204" pitchFamily="34" charset="0"/>
              <a:buChar char="•"/>
            </a:pPr>
            <a:r>
              <a:rPr lang="en-US" sz="2200" dirty="0">
                <a:solidFill>
                  <a:schemeClr val="tx1"/>
                </a:solidFill>
              </a:rPr>
              <a:t>Protective against cardiovascular disease</a:t>
            </a:r>
          </a:p>
          <a:p>
            <a:pPr marL="285750" indent="-285750" algn="l">
              <a:buFont typeface="Arial" panose="020B0604020202020204" pitchFamily="34" charset="0"/>
              <a:buChar char="•"/>
            </a:pPr>
            <a:r>
              <a:rPr lang="en-US" sz="2200" dirty="0">
                <a:solidFill>
                  <a:schemeClr val="tx1"/>
                </a:solidFill>
              </a:rPr>
              <a:t>Beneficial effect of blood lipid profiles </a:t>
            </a:r>
          </a:p>
          <a:p>
            <a:pPr marL="285750" indent="-285750" algn="l">
              <a:buFont typeface="Arial" panose="020B0604020202020204" pitchFamily="34" charset="0"/>
              <a:buChar char="•"/>
            </a:pPr>
            <a:r>
              <a:rPr lang="en-US" sz="2200" dirty="0">
                <a:solidFill>
                  <a:schemeClr val="tx1"/>
                </a:solidFill>
              </a:rPr>
              <a:t>Reduction of inflammation in arthritis and asthma</a:t>
            </a:r>
          </a:p>
          <a:p>
            <a:pPr marL="285750" indent="-285750" algn="l">
              <a:buFont typeface="Arial" panose="020B0604020202020204" pitchFamily="34" charset="0"/>
              <a:buChar char="•"/>
            </a:pPr>
            <a:r>
              <a:rPr lang="en-US" sz="2200" dirty="0">
                <a:solidFill>
                  <a:schemeClr val="tx1"/>
                </a:solidFill>
              </a:rPr>
              <a:t>Enhanced transport of oxygen by red blood cells </a:t>
            </a:r>
          </a:p>
          <a:p>
            <a:pPr marL="285750" indent="-285750" algn="l">
              <a:buFont typeface="Arial" panose="020B0604020202020204" pitchFamily="34" charset="0"/>
              <a:buChar char="•"/>
            </a:pPr>
            <a:r>
              <a:rPr lang="en-US" sz="2200" dirty="0">
                <a:solidFill>
                  <a:schemeClr val="tx1"/>
                </a:solidFill>
              </a:rPr>
              <a:t>Enhanced immune responsiveness </a:t>
            </a:r>
          </a:p>
          <a:p>
            <a:pPr marL="285750" indent="-285750" algn="l">
              <a:buFont typeface="Arial" panose="020B0604020202020204" pitchFamily="34" charset="0"/>
              <a:buChar char="•"/>
            </a:pPr>
            <a:r>
              <a:rPr lang="en-US" sz="2200" dirty="0">
                <a:solidFill>
                  <a:schemeClr val="tx1"/>
                </a:solidFill>
              </a:rPr>
              <a:t>Maintenance of the quality of membranes and therefore may present some protection against the ageing process </a:t>
            </a:r>
          </a:p>
        </p:txBody>
      </p:sp>
    </p:spTree>
    <p:custDataLst>
      <p:tags r:id="rId1"/>
    </p:custDataLst>
    <p:extLst>
      <p:ext uri="{BB962C8B-B14F-4D97-AF65-F5344CB8AC3E}">
        <p14:creationId xmlns:p14="http://schemas.microsoft.com/office/powerpoint/2010/main" val="3461222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Sources of essential fatty acids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000" b="1" dirty="0">
                <a:solidFill>
                  <a:schemeClr val="tx1"/>
                </a:solidFill>
              </a:rPr>
              <a:t>Omega 3:</a:t>
            </a:r>
          </a:p>
          <a:p>
            <a:pPr marL="342900" indent="-342900" algn="l">
              <a:buFont typeface="Arial" panose="020B0604020202020204" pitchFamily="34" charset="0"/>
              <a:buChar char="•"/>
            </a:pPr>
            <a:r>
              <a:rPr lang="en-US" sz="2000" dirty="0">
                <a:solidFill>
                  <a:schemeClr val="tx1"/>
                </a:solidFill>
              </a:rPr>
              <a:t>Oily fish </a:t>
            </a:r>
          </a:p>
          <a:p>
            <a:pPr marL="342900" indent="-342900" algn="l">
              <a:buFont typeface="Arial" panose="020B0604020202020204" pitchFamily="34" charset="0"/>
              <a:buChar char="•"/>
            </a:pPr>
            <a:r>
              <a:rPr lang="en-US" sz="2000" dirty="0">
                <a:solidFill>
                  <a:schemeClr val="tx1"/>
                </a:solidFill>
              </a:rPr>
              <a:t>Flaxseed </a:t>
            </a:r>
          </a:p>
          <a:p>
            <a:pPr marL="342900" indent="-342900" algn="l">
              <a:buFont typeface="Arial" panose="020B0604020202020204" pitchFamily="34" charset="0"/>
              <a:buChar char="•"/>
            </a:pPr>
            <a:r>
              <a:rPr lang="en-US" sz="2000" dirty="0">
                <a:solidFill>
                  <a:schemeClr val="tx1"/>
                </a:solidFill>
              </a:rPr>
              <a:t>Pumpkin seeds </a:t>
            </a:r>
          </a:p>
          <a:p>
            <a:pPr marL="342900" indent="-342900" algn="l">
              <a:buFont typeface="Arial" panose="020B0604020202020204" pitchFamily="34" charset="0"/>
              <a:buChar char="•"/>
            </a:pPr>
            <a:r>
              <a:rPr lang="en-US" sz="2000" dirty="0">
                <a:solidFill>
                  <a:schemeClr val="tx1"/>
                </a:solidFill>
              </a:rPr>
              <a:t>Walnuts </a:t>
            </a:r>
          </a:p>
          <a:p>
            <a:pPr marL="342900" indent="-342900" algn="l">
              <a:buFont typeface="Arial" panose="020B0604020202020204" pitchFamily="34" charset="0"/>
              <a:buChar char="•"/>
            </a:pPr>
            <a:r>
              <a:rPr lang="en-US" sz="2000" dirty="0">
                <a:solidFill>
                  <a:schemeClr val="tx1"/>
                </a:solidFill>
              </a:rPr>
              <a:t>Rapeseeds</a:t>
            </a:r>
          </a:p>
          <a:p>
            <a:pPr marL="342900" indent="-342900" algn="l">
              <a:buFont typeface="Arial" panose="020B0604020202020204" pitchFamily="34" charset="0"/>
              <a:buChar char="•"/>
            </a:pPr>
            <a:r>
              <a:rPr lang="en-US" sz="2000" dirty="0">
                <a:solidFill>
                  <a:schemeClr val="tx1"/>
                </a:solidFill>
              </a:rPr>
              <a:t>Soya bean </a:t>
            </a:r>
          </a:p>
          <a:p>
            <a:pPr marL="342900" indent="-342900" algn="l">
              <a:buFont typeface="Arial" panose="020B0604020202020204" pitchFamily="34" charset="0"/>
              <a:buChar char="•"/>
            </a:pPr>
            <a:r>
              <a:rPr lang="en-US" sz="2000" dirty="0">
                <a:solidFill>
                  <a:schemeClr val="tx1"/>
                </a:solidFill>
              </a:rPr>
              <a:t>Dark green vegetables</a:t>
            </a:r>
          </a:p>
          <a:p>
            <a:pPr marL="342900" indent="-342900" algn="l">
              <a:buFont typeface="Arial" panose="020B0604020202020204" pitchFamily="34" charset="0"/>
              <a:buChar char="•"/>
            </a:pPr>
            <a:endParaRPr lang="en-US" sz="2000" dirty="0">
              <a:solidFill>
                <a:schemeClr val="tx1"/>
              </a:solidFill>
            </a:endParaRPr>
          </a:p>
          <a:p>
            <a:pPr marL="342900" indent="-342900" algn="l">
              <a:buFont typeface="Arial" panose="020B0604020202020204" pitchFamily="34" charset="0"/>
              <a:buChar char="•"/>
            </a:pPr>
            <a:endParaRPr lang="en-US" sz="2000" dirty="0">
              <a:solidFill>
                <a:schemeClr val="tx1"/>
              </a:solidFill>
            </a:endParaRPr>
          </a:p>
          <a:p>
            <a:pPr marL="342900" indent="-342900" algn="l">
              <a:buFont typeface="Arial" panose="020B0604020202020204" pitchFamily="34" charset="0"/>
              <a:buChar char="•"/>
            </a:pPr>
            <a:endParaRPr lang="en-US" sz="2000" dirty="0">
              <a:solidFill>
                <a:schemeClr val="tx1"/>
              </a:solidFill>
            </a:endParaRPr>
          </a:p>
          <a:p>
            <a:pPr algn="l"/>
            <a:r>
              <a:rPr lang="en-US" sz="2000" b="1" dirty="0">
                <a:solidFill>
                  <a:schemeClr val="tx1"/>
                </a:solidFill>
              </a:rPr>
              <a:t>Omega 6: </a:t>
            </a:r>
          </a:p>
          <a:p>
            <a:pPr marL="342900" indent="-342900" algn="l">
              <a:buFont typeface="Arial" panose="020B0604020202020204" pitchFamily="34" charset="0"/>
              <a:buChar char="•"/>
            </a:pPr>
            <a:r>
              <a:rPr lang="en-US" sz="2000" dirty="0">
                <a:solidFill>
                  <a:schemeClr val="tx1"/>
                </a:solidFill>
              </a:rPr>
              <a:t>Vegetable oils</a:t>
            </a:r>
          </a:p>
          <a:p>
            <a:pPr marL="342900" indent="-342900" algn="l">
              <a:buFont typeface="Arial" panose="020B0604020202020204" pitchFamily="34" charset="0"/>
              <a:buChar char="•"/>
            </a:pPr>
            <a:r>
              <a:rPr lang="en-US" sz="2000" dirty="0">
                <a:solidFill>
                  <a:schemeClr val="tx1"/>
                </a:solidFill>
              </a:rPr>
              <a:t>Polyunsaturated margarines </a:t>
            </a:r>
          </a:p>
          <a:p>
            <a:pPr marL="342900" indent="-342900" algn="l">
              <a:buFont typeface="Arial" panose="020B0604020202020204" pitchFamily="34" charset="0"/>
              <a:buChar char="•"/>
            </a:pPr>
            <a:r>
              <a:rPr lang="en-US" sz="2000" dirty="0">
                <a:solidFill>
                  <a:schemeClr val="tx1"/>
                </a:solidFill>
              </a:rPr>
              <a:t>Walnuts</a:t>
            </a:r>
          </a:p>
          <a:p>
            <a:pPr marL="342900" indent="-342900" algn="l">
              <a:buFont typeface="Arial" panose="020B0604020202020204" pitchFamily="34" charset="0"/>
              <a:buChar char="•"/>
            </a:pPr>
            <a:r>
              <a:rPr lang="en-US" sz="2000" dirty="0">
                <a:solidFill>
                  <a:schemeClr val="tx1"/>
                </a:solidFill>
              </a:rPr>
              <a:t>Sunflower seeds </a:t>
            </a:r>
          </a:p>
          <a:p>
            <a:pPr marL="342900" indent="-342900" algn="l">
              <a:buFont typeface="Arial" panose="020B0604020202020204" pitchFamily="34" charset="0"/>
              <a:buChar char="•"/>
            </a:pPr>
            <a:r>
              <a:rPr lang="en-US" sz="2000" dirty="0">
                <a:solidFill>
                  <a:schemeClr val="tx1"/>
                </a:solidFill>
              </a:rPr>
              <a:t>Almonds </a:t>
            </a:r>
          </a:p>
          <a:p>
            <a:pPr marL="342900" indent="-342900" algn="l">
              <a:buFont typeface="Arial" panose="020B0604020202020204" pitchFamily="34" charset="0"/>
              <a:buChar char="•"/>
            </a:pPr>
            <a:r>
              <a:rPr lang="en-US" sz="2000" dirty="0">
                <a:solidFill>
                  <a:schemeClr val="tx1"/>
                </a:solidFill>
              </a:rPr>
              <a:t>Cashew nuts </a:t>
            </a:r>
          </a:p>
        </p:txBody>
      </p:sp>
    </p:spTree>
    <p:extLst>
      <p:ext uri="{BB962C8B-B14F-4D97-AF65-F5344CB8AC3E}">
        <p14:creationId xmlns:p14="http://schemas.microsoft.com/office/powerpoint/2010/main" val="39748165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UK Dietary guidelines for fat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The government recommends that total fat intake should not exceed 35% of total calorie intake</a:t>
            </a:r>
          </a:p>
          <a:p>
            <a:pPr marL="285750" indent="-285750" algn="l">
              <a:buFont typeface="Arial" panose="020B0604020202020204" pitchFamily="34" charset="0"/>
              <a:buChar char="•"/>
            </a:pPr>
            <a:r>
              <a:rPr lang="en-US" sz="2200" dirty="0">
                <a:solidFill>
                  <a:schemeClr val="tx1"/>
                </a:solidFill>
              </a:rPr>
              <a:t>Saturated fat should not exceed 11% of total calorie intake which is roughly:</a:t>
            </a:r>
          </a:p>
          <a:p>
            <a:pPr marL="1028700" lvl="1">
              <a:buFont typeface="Arial" panose="020B0604020202020204" pitchFamily="34" charset="0"/>
              <a:buChar char="•"/>
            </a:pPr>
            <a:r>
              <a:rPr lang="en-US" sz="2200" dirty="0">
                <a:solidFill>
                  <a:schemeClr val="tx1"/>
                </a:solidFill>
              </a:rPr>
              <a:t>30g per day for men </a:t>
            </a:r>
          </a:p>
          <a:p>
            <a:pPr marL="1028700" lvl="1">
              <a:buFont typeface="Arial" panose="020B0604020202020204" pitchFamily="34" charset="0"/>
              <a:buChar char="•"/>
            </a:pPr>
            <a:r>
              <a:rPr lang="en-US" sz="2200" dirty="0"/>
              <a:t>20g per day for women</a:t>
            </a:r>
            <a:endParaRPr lang="en-US" sz="2200" dirty="0">
              <a:solidFill>
                <a:schemeClr val="tx1"/>
              </a:solidFill>
            </a:endParaRPr>
          </a:p>
        </p:txBody>
      </p:sp>
    </p:spTree>
    <p:custDataLst>
      <p:tags r:id="rId1"/>
    </p:custDataLst>
    <p:extLst>
      <p:ext uri="{BB962C8B-B14F-4D97-AF65-F5344CB8AC3E}">
        <p14:creationId xmlns:p14="http://schemas.microsoft.com/office/powerpoint/2010/main" val="4327758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838278"/>
          </a:xfrm>
          <a:solidFill>
            <a:schemeClr val="bg1">
              <a:lumMod val="95000"/>
            </a:schemeClr>
          </a:solidFill>
        </p:spPr>
        <p:txBody>
          <a:bodyPr lIns="180000" tIns="180000" bIns="180000"/>
          <a:lstStyle/>
          <a:p>
            <a:r>
              <a:rPr lang="en-GB" sz="2400" dirty="0">
                <a:solidFill>
                  <a:schemeClr val="tx1"/>
                </a:solidFill>
              </a:rPr>
              <a:t>What are the consequences of a diet high in fat? </a:t>
            </a:r>
          </a:p>
          <a:p>
            <a:r>
              <a:rPr lang="en-GB" sz="2400" dirty="0">
                <a:solidFill>
                  <a:schemeClr val="tx1"/>
                </a:solidFill>
              </a:rPr>
              <a:t>What are the consequences of a diet low in fat? </a:t>
            </a:r>
          </a:p>
        </p:txBody>
      </p:sp>
    </p:spTree>
    <p:extLst>
      <p:ext uri="{BB962C8B-B14F-4D97-AF65-F5344CB8AC3E}">
        <p14:creationId xmlns:p14="http://schemas.microsoft.com/office/powerpoint/2010/main" val="3576035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Consequences of a high fat diet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Weight gain and obesity </a:t>
            </a:r>
          </a:p>
          <a:p>
            <a:pPr marL="342900" indent="-342900" algn="l">
              <a:buFont typeface="Arial" panose="020B0604020202020204" pitchFamily="34" charset="0"/>
              <a:buChar char="•"/>
            </a:pPr>
            <a:r>
              <a:rPr lang="en-US" sz="2200" dirty="0">
                <a:solidFill>
                  <a:schemeClr val="tx1"/>
                </a:solidFill>
              </a:rPr>
              <a:t>Cardiovascular disease</a:t>
            </a:r>
          </a:p>
          <a:p>
            <a:pPr marL="342900" indent="-342900" algn="l">
              <a:buFont typeface="Arial" panose="020B0604020202020204" pitchFamily="34" charset="0"/>
              <a:buChar char="•"/>
            </a:pPr>
            <a:r>
              <a:rPr lang="en-US" sz="2200" dirty="0">
                <a:solidFill>
                  <a:schemeClr val="tx1"/>
                </a:solidFill>
              </a:rPr>
              <a:t>Increased blood cholesterol levels </a:t>
            </a:r>
          </a:p>
          <a:p>
            <a:pPr marL="342900" indent="-342900" algn="l">
              <a:buFont typeface="Arial" panose="020B0604020202020204" pitchFamily="34" charset="0"/>
              <a:buChar char="•"/>
            </a:pPr>
            <a:r>
              <a:rPr lang="en-US" sz="2200" dirty="0">
                <a:solidFill>
                  <a:schemeClr val="tx1"/>
                </a:solidFill>
              </a:rPr>
              <a:t>Increase risk of type 2 diabetes </a:t>
            </a:r>
          </a:p>
          <a:p>
            <a:pPr marL="342900" indent="-342900" algn="l">
              <a:buFont typeface="Arial" panose="020B0604020202020204" pitchFamily="34" charset="0"/>
              <a:buChar char="•"/>
            </a:pPr>
            <a:r>
              <a:rPr lang="en-US" sz="2200" dirty="0">
                <a:solidFill>
                  <a:schemeClr val="tx1"/>
                </a:solidFill>
              </a:rPr>
              <a:t>Liver disease</a:t>
            </a:r>
          </a:p>
          <a:p>
            <a:pPr marL="342900" indent="-342900" algn="l">
              <a:buFont typeface="Arial" panose="020B0604020202020204" pitchFamily="34" charset="0"/>
              <a:buChar char="•"/>
            </a:pPr>
            <a:r>
              <a:rPr lang="en-US" sz="2200" dirty="0">
                <a:solidFill>
                  <a:schemeClr val="tx1"/>
                </a:solidFill>
              </a:rPr>
              <a:t>Inflammation </a:t>
            </a:r>
          </a:p>
          <a:p>
            <a:pPr marL="342900" indent="-342900" algn="l">
              <a:buFont typeface="Arial" panose="020B0604020202020204" pitchFamily="34" charset="0"/>
              <a:buChar char="•"/>
            </a:pPr>
            <a:r>
              <a:rPr lang="en-US" sz="2200" dirty="0">
                <a:solidFill>
                  <a:schemeClr val="tx1"/>
                </a:solidFill>
              </a:rPr>
              <a:t>Digestive issues</a:t>
            </a:r>
          </a:p>
        </p:txBody>
      </p:sp>
      <p:pic>
        <p:nvPicPr>
          <p:cNvPr id="5" name="Picture 4">
            <a:extLst>
              <a:ext uri="{FF2B5EF4-FFF2-40B4-BE49-F238E27FC236}">
                <a16:creationId xmlns:a16="http://schemas.microsoft.com/office/drawing/2014/main" id="{AAD50271-242A-18E5-2281-5A9C9AD6E070}"/>
              </a:ext>
            </a:extLst>
          </p:cNvPr>
          <p:cNvPicPr>
            <a:picLocks noChangeAspect="1"/>
          </p:cNvPicPr>
          <p:nvPr/>
        </p:nvPicPr>
        <p:blipFill>
          <a:blip r:embed="rId2"/>
          <a:stretch>
            <a:fillRect/>
          </a:stretch>
        </p:blipFill>
        <p:spPr>
          <a:xfrm>
            <a:off x="6487667" y="467819"/>
            <a:ext cx="2890447" cy="2878251"/>
          </a:xfrm>
          <a:prstGeom prst="rect">
            <a:avLst/>
          </a:prstGeom>
        </p:spPr>
      </p:pic>
      <p:pic>
        <p:nvPicPr>
          <p:cNvPr id="6" name="Picture 5">
            <a:extLst>
              <a:ext uri="{FF2B5EF4-FFF2-40B4-BE49-F238E27FC236}">
                <a16:creationId xmlns:a16="http://schemas.microsoft.com/office/drawing/2014/main" id="{3709C5FB-6540-94DE-CDAA-B5591AF0180B}"/>
              </a:ext>
            </a:extLst>
          </p:cNvPr>
          <p:cNvPicPr>
            <a:picLocks noChangeAspect="1"/>
          </p:cNvPicPr>
          <p:nvPr/>
        </p:nvPicPr>
        <p:blipFill>
          <a:blip r:embed="rId3"/>
          <a:stretch>
            <a:fillRect/>
          </a:stretch>
        </p:blipFill>
        <p:spPr>
          <a:xfrm>
            <a:off x="9114954" y="3266900"/>
            <a:ext cx="2890447" cy="2831338"/>
          </a:xfrm>
          <a:prstGeom prst="rect">
            <a:avLst/>
          </a:prstGeom>
        </p:spPr>
      </p:pic>
    </p:spTree>
    <p:extLst>
      <p:ext uri="{BB962C8B-B14F-4D97-AF65-F5344CB8AC3E}">
        <p14:creationId xmlns:p14="http://schemas.microsoft.com/office/powerpoint/2010/main" val="29700316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Consequences of a low-fat diet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Nutrient deficiencies </a:t>
            </a:r>
          </a:p>
          <a:p>
            <a:pPr marL="342900" indent="-342900" algn="l">
              <a:buFont typeface="Arial" panose="020B0604020202020204" pitchFamily="34" charset="0"/>
              <a:buChar char="•"/>
            </a:pPr>
            <a:r>
              <a:rPr lang="en-US" sz="2200" dirty="0">
                <a:solidFill>
                  <a:schemeClr val="tx1"/>
                </a:solidFill>
              </a:rPr>
              <a:t>Vitamin absorption issues </a:t>
            </a:r>
          </a:p>
          <a:p>
            <a:pPr marL="342900" indent="-342900" algn="l">
              <a:buFont typeface="Arial" panose="020B0604020202020204" pitchFamily="34" charset="0"/>
              <a:buChar char="•"/>
            </a:pPr>
            <a:r>
              <a:rPr lang="en-US" sz="2200" dirty="0">
                <a:solidFill>
                  <a:schemeClr val="tx1"/>
                </a:solidFill>
              </a:rPr>
              <a:t>Hormonal imbalances </a:t>
            </a:r>
          </a:p>
          <a:p>
            <a:pPr marL="342900" indent="-342900" algn="l">
              <a:buFont typeface="Arial" panose="020B0604020202020204" pitchFamily="34" charset="0"/>
              <a:buChar char="•"/>
            </a:pPr>
            <a:r>
              <a:rPr lang="en-US" sz="2200" dirty="0">
                <a:solidFill>
                  <a:schemeClr val="tx1"/>
                </a:solidFill>
              </a:rPr>
              <a:t>Energy deficiency </a:t>
            </a:r>
          </a:p>
          <a:p>
            <a:pPr marL="342900" indent="-342900" algn="l">
              <a:buFont typeface="Arial" panose="020B0604020202020204" pitchFamily="34" charset="0"/>
              <a:buChar char="•"/>
            </a:pPr>
            <a:r>
              <a:rPr lang="en-US" sz="2200" dirty="0">
                <a:solidFill>
                  <a:schemeClr val="tx1"/>
                </a:solidFill>
              </a:rPr>
              <a:t>Skin and hair issues </a:t>
            </a:r>
          </a:p>
          <a:p>
            <a:pPr marL="342900" indent="-342900" algn="l">
              <a:buFont typeface="Arial" panose="020B0604020202020204" pitchFamily="34" charset="0"/>
              <a:buChar char="•"/>
            </a:pPr>
            <a:r>
              <a:rPr lang="en-US" sz="2200" dirty="0">
                <a:solidFill>
                  <a:schemeClr val="tx1"/>
                </a:solidFill>
              </a:rPr>
              <a:t>Metabolic issues </a:t>
            </a:r>
          </a:p>
          <a:p>
            <a:pPr marL="342900" indent="-342900" algn="l">
              <a:buFont typeface="Arial" panose="020B0604020202020204" pitchFamily="34" charset="0"/>
              <a:buChar char="•"/>
            </a:pPr>
            <a:r>
              <a:rPr lang="en-US" sz="2200" dirty="0">
                <a:solidFill>
                  <a:schemeClr val="tx1"/>
                </a:solidFill>
              </a:rPr>
              <a:t>Excessively low-fat diets may lead to cardiovascular issues</a:t>
            </a:r>
          </a:p>
        </p:txBody>
      </p:sp>
    </p:spTree>
    <p:extLst>
      <p:ext uri="{BB962C8B-B14F-4D97-AF65-F5344CB8AC3E}">
        <p14:creationId xmlns:p14="http://schemas.microsoft.com/office/powerpoint/2010/main" val="23632229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Fat and energy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When needed for energy, stored fat (triglycerides) are broken down into fatty acids and glycerol. </a:t>
            </a:r>
          </a:p>
          <a:p>
            <a:pPr marL="342900" indent="-342900" algn="l">
              <a:buFont typeface="Arial" panose="020B0604020202020204" pitchFamily="34" charset="0"/>
              <a:buChar char="•"/>
            </a:pPr>
            <a:r>
              <a:rPr lang="en-US" sz="2200" dirty="0">
                <a:solidFill>
                  <a:schemeClr val="tx1"/>
                </a:solidFill>
              </a:rPr>
              <a:t>Fatty acids are transported to cells via bloodstream, and into the mitochondria </a:t>
            </a:r>
          </a:p>
          <a:p>
            <a:pPr marL="342900" indent="-342900" algn="l">
              <a:buFont typeface="Arial" panose="020B0604020202020204" pitchFamily="34" charset="0"/>
              <a:buChar char="•"/>
            </a:pPr>
            <a:r>
              <a:rPr lang="en-US" sz="2200" dirty="0">
                <a:solidFill>
                  <a:schemeClr val="tx1"/>
                </a:solidFill>
              </a:rPr>
              <a:t>Within the mitochondria the aerobic energy system uses fatty acids to produce ATP in a process known as oxidative phosphorylation</a:t>
            </a:r>
          </a:p>
          <a:p>
            <a:pPr marL="342900" indent="-342900" algn="l">
              <a:buFont typeface="Arial" panose="020B0604020202020204" pitchFamily="34" charset="0"/>
              <a:buChar char="•"/>
            </a:pPr>
            <a:r>
              <a:rPr lang="en-US" sz="2200" dirty="0">
                <a:solidFill>
                  <a:schemeClr val="tx1"/>
                </a:solidFill>
              </a:rPr>
              <a:t>Oxidative phosphorylation is a highly efficient pathway for generating ATP – 1 fatty acid molecule can produce &gt;100 ATP molecules</a:t>
            </a:r>
          </a:p>
          <a:p>
            <a:pPr marL="342900" indent="-342900" algn="l">
              <a:buFont typeface="Arial" panose="020B0604020202020204" pitchFamily="34" charset="0"/>
              <a:buChar char="•"/>
            </a:pPr>
            <a:r>
              <a:rPr lang="en-US" sz="2200" dirty="0">
                <a:solidFill>
                  <a:schemeClr val="tx1"/>
                </a:solidFill>
              </a:rPr>
              <a:t>Fat can only be utilised for energy in the presence of oxygen and glycogen</a:t>
            </a:r>
          </a:p>
          <a:p>
            <a:pPr marL="342900" indent="-342900" algn="l">
              <a:buFont typeface="Arial" panose="020B0604020202020204" pitchFamily="34" charset="0"/>
              <a:buChar char="•"/>
            </a:pPr>
            <a:r>
              <a:rPr lang="en-US" sz="2200" dirty="0">
                <a:solidFill>
                  <a:schemeClr val="tx1"/>
                </a:solidFill>
              </a:rPr>
              <a:t>The contribution of fat to energy production depends on availability of nutrients and energy demands</a:t>
            </a:r>
          </a:p>
        </p:txBody>
      </p:sp>
    </p:spTree>
    <p:custDataLst>
      <p:tags r:id="rId1"/>
    </p:custDataLst>
    <p:extLst>
      <p:ext uri="{BB962C8B-B14F-4D97-AF65-F5344CB8AC3E}">
        <p14:creationId xmlns:p14="http://schemas.microsoft.com/office/powerpoint/2010/main" val="3876402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Questions</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2030639"/>
          </a:xfrm>
          <a:solidFill>
            <a:schemeClr val="bg1">
              <a:lumMod val="95000"/>
            </a:schemeClr>
          </a:solidFill>
        </p:spPr>
        <p:txBody>
          <a:bodyPr lIns="180000" tIns="180000" bIns="180000"/>
          <a:lstStyle/>
          <a:p>
            <a:r>
              <a:rPr lang="en-GB" sz="2400" dirty="0">
                <a:solidFill>
                  <a:schemeClr val="tx1"/>
                </a:solidFill>
              </a:rPr>
              <a:t>What is cholesterol? </a:t>
            </a:r>
          </a:p>
          <a:p>
            <a:r>
              <a:rPr lang="en-GB" sz="2400" dirty="0">
                <a:solidFill>
                  <a:schemeClr val="tx1"/>
                </a:solidFill>
              </a:rPr>
              <a:t>What is the role of cholesterol in the body? </a:t>
            </a:r>
          </a:p>
          <a:p>
            <a:r>
              <a:rPr lang="en-GB" sz="2400" dirty="0">
                <a:solidFill>
                  <a:schemeClr val="tx1"/>
                </a:solidFill>
              </a:rPr>
              <a:t>What is the potential impact of high cholesterol on health? </a:t>
            </a:r>
          </a:p>
        </p:txBody>
      </p:sp>
    </p:spTree>
    <p:extLst>
      <p:ext uri="{BB962C8B-B14F-4D97-AF65-F5344CB8AC3E}">
        <p14:creationId xmlns:p14="http://schemas.microsoft.com/office/powerpoint/2010/main" val="34803608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Cholesterol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Cholesterol is a fatty, waxy, lipid synthesised in the liver and present in all body cells</a:t>
            </a:r>
          </a:p>
          <a:p>
            <a:pPr algn="l"/>
            <a:endParaRPr lang="en-US" sz="2200" dirty="0">
              <a:solidFill>
                <a:schemeClr val="tx1"/>
              </a:solidFill>
            </a:endParaRPr>
          </a:p>
          <a:p>
            <a:pPr algn="l"/>
            <a:r>
              <a:rPr lang="en-US" sz="2200" dirty="0">
                <a:solidFill>
                  <a:schemeClr val="tx1"/>
                </a:solidFill>
              </a:rPr>
              <a:t>Role: </a:t>
            </a:r>
          </a:p>
          <a:p>
            <a:pPr marL="342900" indent="-342900" algn="l">
              <a:buFont typeface="Arial" panose="020B0604020202020204" pitchFamily="34" charset="0"/>
              <a:buChar char="•"/>
            </a:pPr>
            <a:r>
              <a:rPr lang="en-US" sz="2200" dirty="0">
                <a:solidFill>
                  <a:schemeClr val="tx1"/>
                </a:solidFill>
              </a:rPr>
              <a:t>Essential component of cell membranes </a:t>
            </a:r>
          </a:p>
          <a:p>
            <a:pPr marL="342900" indent="-342900" algn="l">
              <a:buFont typeface="Arial" panose="020B0604020202020204" pitchFamily="34" charset="0"/>
              <a:buChar char="•"/>
            </a:pPr>
            <a:r>
              <a:rPr lang="en-US" sz="2200" dirty="0">
                <a:solidFill>
                  <a:schemeClr val="tx1"/>
                </a:solidFill>
              </a:rPr>
              <a:t>Synthesis of vitamin D</a:t>
            </a:r>
          </a:p>
          <a:p>
            <a:pPr marL="342900" indent="-342900" algn="l">
              <a:buFont typeface="Arial" panose="020B0604020202020204" pitchFamily="34" charset="0"/>
              <a:buChar char="•"/>
            </a:pPr>
            <a:r>
              <a:rPr lang="en-US" sz="2200" dirty="0">
                <a:solidFill>
                  <a:schemeClr val="tx1"/>
                </a:solidFill>
              </a:rPr>
              <a:t>Synthesis of steroid hormones </a:t>
            </a:r>
          </a:p>
          <a:p>
            <a:pPr marL="342900" indent="-342900" algn="l">
              <a:buFont typeface="Arial" panose="020B0604020202020204" pitchFamily="34" charset="0"/>
              <a:buChar char="•"/>
            </a:pPr>
            <a:r>
              <a:rPr lang="en-US" sz="2200" dirty="0">
                <a:solidFill>
                  <a:schemeClr val="tx1"/>
                </a:solidFill>
              </a:rPr>
              <a:t>Production of bile salts for digestions </a:t>
            </a:r>
          </a:p>
          <a:p>
            <a:pPr marL="285750" indent="-28575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endParaRPr lang="en-US" sz="2200" dirty="0">
              <a:solidFill>
                <a:schemeClr val="tx1"/>
              </a:solidFill>
            </a:endParaRPr>
          </a:p>
        </p:txBody>
      </p:sp>
    </p:spTree>
    <p:custDataLst>
      <p:tags r:id="rId1"/>
    </p:custDataLst>
    <p:extLst>
      <p:ext uri="{BB962C8B-B14F-4D97-AF65-F5344CB8AC3E}">
        <p14:creationId xmlns:p14="http://schemas.microsoft.com/office/powerpoint/2010/main" val="33545619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Lipoproteins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Cholesterol is transported in the bloodstream by lipoproteins, which are complexes of lipids (fats) and proteins </a:t>
            </a:r>
          </a:p>
          <a:p>
            <a:pPr marL="285750" indent="-28575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There are two main types of lipoproteins:</a:t>
            </a:r>
          </a:p>
          <a:p>
            <a:pPr marL="342900" indent="-342900" algn="l">
              <a:buFont typeface="Arial" panose="020B0604020202020204" pitchFamily="34" charset="0"/>
              <a:buChar char="•"/>
            </a:pPr>
            <a:r>
              <a:rPr lang="en-US" sz="2200" dirty="0">
                <a:solidFill>
                  <a:schemeClr val="tx1"/>
                </a:solidFill>
              </a:rPr>
              <a:t>Low density lipoproteins (LDL) </a:t>
            </a:r>
          </a:p>
          <a:p>
            <a:pPr marL="342900" indent="-342900" algn="l">
              <a:buFont typeface="Arial" panose="020B0604020202020204" pitchFamily="34" charset="0"/>
              <a:buChar char="•"/>
            </a:pPr>
            <a:r>
              <a:rPr lang="en-US" sz="2200" dirty="0">
                <a:solidFill>
                  <a:schemeClr val="tx1"/>
                </a:solidFill>
              </a:rPr>
              <a:t>High density lipoproteins (HDL)</a:t>
            </a:r>
          </a:p>
          <a:p>
            <a:pPr algn="l"/>
            <a:endParaRPr lang="en-US" sz="2200" dirty="0">
              <a:solidFill>
                <a:schemeClr val="tx1"/>
              </a:solidFill>
            </a:endParaRPr>
          </a:p>
        </p:txBody>
      </p:sp>
      <p:pic>
        <p:nvPicPr>
          <p:cNvPr id="4" name="Picture 3">
            <a:extLst>
              <a:ext uri="{FF2B5EF4-FFF2-40B4-BE49-F238E27FC236}">
                <a16:creationId xmlns:a16="http://schemas.microsoft.com/office/drawing/2014/main" id="{1938C878-E60E-712F-C31C-1CD6138C7528}"/>
              </a:ext>
            </a:extLst>
          </p:cNvPr>
          <p:cNvPicPr>
            <a:picLocks noChangeAspect="1"/>
          </p:cNvPicPr>
          <p:nvPr/>
        </p:nvPicPr>
        <p:blipFill>
          <a:blip r:embed="rId2"/>
          <a:stretch>
            <a:fillRect/>
          </a:stretch>
        </p:blipFill>
        <p:spPr>
          <a:xfrm>
            <a:off x="6635496" y="2250317"/>
            <a:ext cx="5438332" cy="3406771"/>
          </a:xfrm>
          <a:prstGeom prst="rect">
            <a:avLst/>
          </a:prstGeom>
        </p:spPr>
      </p:pic>
    </p:spTree>
    <p:extLst>
      <p:ext uri="{BB962C8B-B14F-4D97-AF65-F5344CB8AC3E}">
        <p14:creationId xmlns:p14="http://schemas.microsoft.com/office/powerpoint/2010/main" val="2230546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Low-density lipoproteins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Low-density lipoproteins carry cholesterol and triglycerides from the liver to the body’s cells </a:t>
            </a:r>
          </a:p>
          <a:p>
            <a:pPr marL="342900" indent="-342900" algn="l">
              <a:buFont typeface="Arial" panose="020B0604020202020204" pitchFamily="34" charset="0"/>
              <a:buChar char="•"/>
            </a:pPr>
            <a:r>
              <a:rPr lang="en-US" sz="2200" dirty="0">
                <a:solidFill>
                  <a:schemeClr val="tx1"/>
                </a:solidFill>
              </a:rPr>
              <a:t>Contain high levels of cholesterol and are sometimes referred to as “bad’ cholesterol</a:t>
            </a:r>
          </a:p>
          <a:p>
            <a:pPr marL="342900" indent="-342900" algn="l">
              <a:buFont typeface="Arial" panose="020B0604020202020204" pitchFamily="34" charset="0"/>
              <a:buChar char="•"/>
            </a:pPr>
            <a:r>
              <a:rPr lang="en-US" sz="2200" dirty="0">
                <a:solidFill>
                  <a:schemeClr val="tx1"/>
                </a:solidFill>
              </a:rPr>
              <a:t>Some types of LDL cause inflammation, damage to arterial walls, and can lead to the build up of fatty plaques within arteries (atherosclerosis) </a:t>
            </a:r>
          </a:p>
          <a:p>
            <a:pPr marL="342900" indent="-342900" algn="l">
              <a:buFont typeface="Arial" panose="020B0604020202020204" pitchFamily="34" charset="0"/>
              <a:buChar char="•"/>
            </a:pPr>
            <a:r>
              <a:rPr lang="en-US" sz="2200" dirty="0">
                <a:solidFill>
                  <a:schemeClr val="tx1"/>
                </a:solidFill>
              </a:rPr>
              <a:t>High LDL cholesterol is associated with a higher risk of heart attack and other cardiovascular diseases</a:t>
            </a:r>
          </a:p>
        </p:txBody>
      </p:sp>
    </p:spTree>
    <p:extLst>
      <p:ext uri="{BB962C8B-B14F-4D97-AF65-F5344CB8AC3E}">
        <p14:creationId xmlns:p14="http://schemas.microsoft.com/office/powerpoint/2010/main" val="3635028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High-density lipoproteins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High-density lipoproteins carry cholesterol and triglycerides </a:t>
            </a:r>
            <a:r>
              <a:rPr lang="en-US" sz="2200" b="1" dirty="0">
                <a:solidFill>
                  <a:schemeClr val="tx1"/>
                </a:solidFill>
              </a:rPr>
              <a:t>to the liver from the body’s cells </a:t>
            </a:r>
          </a:p>
          <a:p>
            <a:pPr marL="342900" indent="-342900" algn="l">
              <a:buFont typeface="Arial" panose="020B0604020202020204" pitchFamily="34" charset="0"/>
              <a:buChar char="•"/>
            </a:pPr>
            <a:r>
              <a:rPr lang="en-US" sz="2200" dirty="0">
                <a:solidFill>
                  <a:schemeClr val="tx1"/>
                </a:solidFill>
              </a:rPr>
              <a:t>Contain lower levels of cholesterol and are sometimes referred to as “good” cholesterol</a:t>
            </a:r>
          </a:p>
          <a:p>
            <a:pPr marL="342900" indent="-342900" algn="l">
              <a:buFont typeface="Arial" panose="020B0604020202020204" pitchFamily="34" charset="0"/>
              <a:buChar char="•"/>
            </a:pPr>
            <a:r>
              <a:rPr lang="en-US" sz="2200" dirty="0">
                <a:solidFill>
                  <a:schemeClr val="tx1"/>
                </a:solidFill>
              </a:rPr>
              <a:t>HDL helps remove excess cholesterol from the body and can clear up some of the fatty deposits from artery walls – helping reduce the risk of cardiovascular diseases</a:t>
            </a:r>
          </a:p>
          <a:p>
            <a:pPr marL="342900" indent="-342900" algn="l">
              <a:buFont typeface="Arial" panose="020B0604020202020204" pitchFamily="34" charset="0"/>
              <a:buChar char="•"/>
            </a:pPr>
            <a:r>
              <a:rPr lang="en-US" sz="2200" dirty="0">
                <a:solidFill>
                  <a:schemeClr val="tx1"/>
                </a:solidFill>
              </a:rPr>
              <a:t>High HDL levels appear to have a protective effect against cardiovascular disease</a:t>
            </a:r>
          </a:p>
        </p:txBody>
      </p:sp>
    </p:spTree>
    <p:extLst>
      <p:ext uri="{BB962C8B-B14F-4D97-AF65-F5344CB8AC3E}">
        <p14:creationId xmlns:p14="http://schemas.microsoft.com/office/powerpoint/2010/main" val="28899370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Cholesterol levels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lnSpc>
                <a:spcPct val="115000"/>
              </a:lnSpc>
              <a:spcBef>
                <a:spcPts val="600"/>
              </a:spcBef>
              <a:spcAft>
                <a:spcPts val="600"/>
              </a:spcAft>
            </a:pPr>
            <a:r>
              <a:rPr lang="en-GB" sz="2200" dirty="0">
                <a:solidFill>
                  <a:schemeClr val="tx1"/>
                </a:solidFill>
                <a:effectLst/>
                <a:ea typeface="Calibri" panose="020F0502020204030204" pitchFamily="34" charset="0"/>
              </a:rPr>
              <a:t>The NHS (2023) recommends the following as healthy cholesterol ranges: </a:t>
            </a: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rPr>
              <a:t>A total cholesterol of under 5 mmol/L </a:t>
            </a:r>
            <a:endParaRPr lang="en-GB"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rPr>
              <a:t>Total cholesterol to HDL ratio – below 6 mmol/L</a:t>
            </a:r>
            <a:endParaRPr lang="en-GB"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rPr>
              <a:t>An LDL (or non-HDL) level of 4 mmol/L or below. </a:t>
            </a:r>
            <a:endParaRPr lang="en-GB"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rPr>
              <a:t>An HDL level of above 1 mmol/l for men or above 1.2mmol/L for women</a:t>
            </a:r>
            <a:endParaRPr lang="en-GB"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rPr>
              <a:t>A triglyceride level of under 1.7 mmol/l.</a:t>
            </a:r>
            <a:endParaRPr lang="en-GB" sz="2200" dirty="0">
              <a:solidFill>
                <a:schemeClr val="tx1"/>
              </a:solidFill>
              <a:effectLst/>
              <a:uFill>
                <a:solidFill>
                  <a:srgbClr val="000000"/>
                </a:solidFill>
              </a:u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038627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Recommendations to reduce cholesterol levels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8" y="2090117"/>
            <a:ext cx="6175030" cy="421860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Decrease intake of saturated fats and replace with monounsaturated or polyunsaturated </a:t>
            </a:r>
          </a:p>
          <a:p>
            <a:pPr marL="342900" indent="-342900" algn="l">
              <a:buFont typeface="Arial" panose="020B0604020202020204" pitchFamily="34" charset="0"/>
              <a:buChar char="•"/>
            </a:pPr>
            <a:r>
              <a:rPr lang="en-US" sz="2200" dirty="0">
                <a:solidFill>
                  <a:schemeClr val="tx1"/>
                </a:solidFill>
              </a:rPr>
              <a:t>Decrease intake of processed food</a:t>
            </a:r>
          </a:p>
          <a:p>
            <a:pPr marL="342900" indent="-342900" algn="l">
              <a:buFont typeface="Arial" panose="020B0604020202020204" pitchFamily="34" charset="0"/>
              <a:buChar char="•"/>
            </a:pPr>
            <a:r>
              <a:rPr lang="en-US" sz="2200" dirty="0">
                <a:solidFill>
                  <a:schemeClr val="tx1"/>
                </a:solidFill>
              </a:rPr>
              <a:t>Increase intake of soluble fibre </a:t>
            </a:r>
          </a:p>
          <a:p>
            <a:pPr marL="342900" indent="-342900" algn="l">
              <a:buFont typeface="Arial" panose="020B0604020202020204" pitchFamily="34" charset="0"/>
              <a:buChar char="•"/>
            </a:pPr>
            <a:r>
              <a:rPr lang="en-US" sz="2200" dirty="0">
                <a:solidFill>
                  <a:schemeClr val="tx1"/>
                </a:solidFill>
              </a:rPr>
              <a:t>Perform regular physical activity and exercise</a:t>
            </a:r>
          </a:p>
          <a:p>
            <a:pPr marL="342900" indent="-342900" algn="l">
              <a:buFont typeface="Arial" panose="020B0604020202020204" pitchFamily="34" charset="0"/>
              <a:buChar char="•"/>
            </a:pPr>
            <a:r>
              <a:rPr lang="en-US" sz="2200" dirty="0">
                <a:solidFill>
                  <a:schemeClr val="tx1"/>
                </a:solidFill>
              </a:rPr>
              <a:t>If overweight, reduce weight to a healthy level </a:t>
            </a:r>
          </a:p>
          <a:p>
            <a:pPr marL="342900" indent="-342900" algn="l">
              <a:buFont typeface="Arial" panose="020B0604020202020204" pitchFamily="34" charset="0"/>
              <a:buChar char="•"/>
            </a:pPr>
            <a:r>
              <a:rPr lang="en-US" sz="2200" dirty="0">
                <a:solidFill>
                  <a:schemeClr val="tx1"/>
                </a:solidFill>
              </a:rPr>
              <a:t>Stop smoking </a:t>
            </a:r>
          </a:p>
          <a:p>
            <a:pPr marL="342900" indent="-342900" algn="l">
              <a:buFont typeface="Arial" panose="020B0604020202020204" pitchFamily="34" charset="0"/>
              <a:buChar char="•"/>
            </a:pPr>
            <a:r>
              <a:rPr lang="en-US" sz="2200" dirty="0">
                <a:solidFill>
                  <a:schemeClr val="tx1"/>
                </a:solidFill>
              </a:rPr>
              <a:t>Reduce alcohol intake </a:t>
            </a:r>
          </a:p>
          <a:p>
            <a:pPr marL="342900" indent="-34290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endParaRPr lang="en-US" sz="2200" dirty="0">
              <a:solidFill>
                <a:schemeClr val="tx1"/>
              </a:solidFill>
            </a:endParaRPr>
          </a:p>
        </p:txBody>
      </p:sp>
      <p:pic>
        <p:nvPicPr>
          <p:cNvPr id="4" name="Picture 3">
            <a:extLst>
              <a:ext uri="{FF2B5EF4-FFF2-40B4-BE49-F238E27FC236}">
                <a16:creationId xmlns:a16="http://schemas.microsoft.com/office/drawing/2014/main" id="{30A5DAEC-3A6D-8FC6-53C3-A9893A3E6026}"/>
              </a:ext>
            </a:extLst>
          </p:cNvPr>
          <p:cNvPicPr>
            <a:picLocks noChangeAspect="1"/>
          </p:cNvPicPr>
          <p:nvPr/>
        </p:nvPicPr>
        <p:blipFill>
          <a:blip r:embed="rId2"/>
          <a:stretch>
            <a:fillRect/>
          </a:stretch>
        </p:blipFill>
        <p:spPr>
          <a:xfrm>
            <a:off x="7116419" y="2603816"/>
            <a:ext cx="4555604" cy="2773254"/>
          </a:xfrm>
          <a:prstGeom prst="rect">
            <a:avLst/>
          </a:prstGeom>
        </p:spPr>
      </p:pic>
    </p:spTree>
    <p:extLst>
      <p:ext uri="{BB962C8B-B14F-4D97-AF65-F5344CB8AC3E}">
        <p14:creationId xmlns:p14="http://schemas.microsoft.com/office/powerpoint/2010/main" val="39129096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4210723"/>
          </a:xfrm>
          <a:solidFill>
            <a:schemeClr val="bg1">
              <a:lumMod val="95000"/>
            </a:schemeClr>
          </a:solidFill>
        </p:spPr>
        <p:txBody>
          <a:bodyPr lIns="180000" tIns="180000" bIns="180000"/>
          <a:lstStyle/>
          <a:p>
            <a:r>
              <a:rPr lang="en-GB" sz="2400" dirty="0">
                <a:solidFill>
                  <a:schemeClr val="tx1"/>
                </a:solidFill>
              </a:rPr>
              <a:t>Trio task: </a:t>
            </a:r>
          </a:p>
          <a:p>
            <a:r>
              <a:rPr lang="en-GB" sz="2400" dirty="0">
                <a:solidFill>
                  <a:schemeClr val="tx1"/>
                </a:solidFill>
              </a:rPr>
              <a:t>Prepare a presentation to share with group on cholesterol. Ensure you explain: </a:t>
            </a:r>
          </a:p>
          <a:p>
            <a:pPr marL="342900" indent="-342900">
              <a:buFont typeface="Arial" panose="020B0604020202020204" pitchFamily="34" charset="0"/>
              <a:buChar char="•"/>
            </a:pPr>
            <a:r>
              <a:rPr lang="en-GB" sz="2400" dirty="0">
                <a:solidFill>
                  <a:schemeClr val="tx1"/>
                </a:solidFill>
              </a:rPr>
              <a:t>What is cholesterol </a:t>
            </a:r>
          </a:p>
          <a:p>
            <a:pPr marL="342900" indent="-342900">
              <a:buFont typeface="Arial" panose="020B0604020202020204" pitchFamily="34" charset="0"/>
              <a:buChar char="•"/>
            </a:pPr>
            <a:r>
              <a:rPr lang="en-GB" sz="2400" dirty="0">
                <a:solidFill>
                  <a:schemeClr val="tx1"/>
                </a:solidFill>
              </a:rPr>
              <a:t>The role of cholesterol in the body </a:t>
            </a:r>
          </a:p>
          <a:p>
            <a:pPr marL="342900" indent="-342900">
              <a:buFont typeface="Arial" panose="020B0604020202020204" pitchFamily="34" charset="0"/>
              <a:buChar char="•"/>
            </a:pPr>
            <a:r>
              <a:rPr lang="en-GB" sz="2400" dirty="0">
                <a:solidFill>
                  <a:schemeClr val="tx1"/>
                </a:solidFill>
              </a:rPr>
              <a:t>The health risks of high cholesterol levels</a:t>
            </a:r>
          </a:p>
          <a:p>
            <a:pPr marL="342900" indent="-342900">
              <a:buFont typeface="Arial" panose="020B0604020202020204" pitchFamily="34" charset="0"/>
              <a:buChar char="•"/>
            </a:pPr>
            <a:r>
              <a:rPr lang="en-GB" sz="2400" dirty="0">
                <a:solidFill>
                  <a:schemeClr val="tx1"/>
                </a:solidFill>
              </a:rPr>
              <a:t>Recommendations to reduce or maintain healthy cholesterol levels</a:t>
            </a:r>
          </a:p>
        </p:txBody>
      </p:sp>
    </p:spTree>
    <p:extLst>
      <p:ext uri="{BB962C8B-B14F-4D97-AF65-F5344CB8AC3E}">
        <p14:creationId xmlns:p14="http://schemas.microsoft.com/office/powerpoint/2010/main" val="9048140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a:t>
            </a:r>
          </a:p>
          <a:p>
            <a:pPr marL="342900" indent="-342900" algn="l">
              <a:buFont typeface="Arial" panose="020B0604020202020204" pitchFamily="34" charset="0"/>
              <a:buChar char="•"/>
            </a:pPr>
            <a:r>
              <a:rPr lang="en-US" sz="2200" dirty="0">
                <a:solidFill>
                  <a:schemeClr val="tx1"/>
                </a:solidFill>
              </a:rPr>
              <a:t>Describe the function of fat in the body </a:t>
            </a:r>
          </a:p>
          <a:p>
            <a:pPr marL="285750" indent="-285750" algn="l">
              <a:buFont typeface="Arial" panose="020B0604020202020204" pitchFamily="34" charset="0"/>
              <a:buChar char="•"/>
            </a:pPr>
            <a:r>
              <a:rPr lang="en-US" sz="2200" dirty="0">
                <a:solidFill>
                  <a:schemeClr val="tx1"/>
                </a:solidFill>
              </a:rPr>
              <a:t>Identify dietary sources of different types of fat</a:t>
            </a:r>
          </a:p>
          <a:p>
            <a:pPr marL="285750" indent="-285750" algn="l">
              <a:buFont typeface="Arial" panose="020B0604020202020204" pitchFamily="34" charset="0"/>
              <a:buChar char="•"/>
            </a:pPr>
            <a:r>
              <a:rPr lang="en-US" sz="2200" dirty="0">
                <a:solidFill>
                  <a:schemeClr val="tx1"/>
                </a:solidFill>
              </a:rPr>
              <a:t>Explain the dietary role of fat </a:t>
            </a:r>
          </a:p>
          <a:p>
            <a:pPr marL="285750" indent="-285750" algn="l">
              <a:buFont typeface="Arial" panose="020B0604020202020204" pitchFamily="34" charset="0"/>
              <a:buChar char="•"/>
            </a:pPr>
            <a:r>
              <a:rPr lang="en-US" sz="2200" dirty="0">
                <a:solidFill>
                  <a:schemeClr val="tx1"/>
                </a:solidFill>
              </a:rPr>
              <a:t>Explain the role of fat in ATP production </a:t>
            </a:r>
          </a:p>
          <a:p>
            <a:pPr marL="285750" indent="-285750" algn="l">
              <a:buFont typeface="Arial" panose="020B0604020202020204" pitchFamily="34" charset="0"/>
              <a:buChar char="•"/>
            </a:pPr>
            <a:r>
              <a:rPr lang="en-US" sz="2200" dirty="0">
                <a:solidFill>
                  <a:schemeClr val="tx1"/>
                </a:solidFill>
              </a:rPr>
              <a:t>Describe the role of cholesterol in the body </a:t>
            </a:r>
          </a:p>
          <a:p>
            <a:pPr marL="285750" indent="-285750" algn="l">
              <a:buFont typeface="Arial" panose="020B0604020202020204" pitchFamily="34" charset="0"/>
              <a:buChar char="•"/>
            </a:pPr>
            <a:r>
              <a:rPr lang="en-US" sz="2200" dirty="0">
                <a:solidFill>
                  <a:schemeClr val="tx1"/>
                </a:solidFill>
              </a:rPr>
              <a:t>Describe the risks associated with high cholesterol </a:t>
            </a:r>
          </a:p>
        </p:txBody>
      </p:sp>
    </p:spTree>
    <p:extLst>
      <p:ext uri="{BB962C8B-B14F-4D97-AF65-F5344CB8AC3E}">
        <p14:creationId xmlns:p14="http://schemas.microsoft.com/office/powerpoint/2010/main" val="27147620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Macronutrients – carbohydrates </a:t>
            </a:r>
            <a:endParaRPr lang="en-GB" dirty="0"/>
          </a:p>
        </p:txBody>
      </p:sp>
    </p:spTree>
    <p:extLst>
      <p:ext uri="{BB962C8B-B14F-4D97-AF65-F5344CB8AC3E}">
        <p14:creationId xmlns:p14="http://schemas.microsoft.com/office/powerpoint/2010/main" val="38054012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Function of carbohydrates</a:t>
            </a:r>
          </a:p>
          <a:p>
            <a:pPr marL="285750" indent="-285750" algn="l">
              <a:buFont typeface="Arial" panose="020B0604020202020204" pitchFamily="34" charset="0"/>
              <a:buChar char="•"/>
            </a:pPr>
            <a:r>
              <a:rPr lang="en-US" sz="2200" dirty="0">
                <a:solidFill>
                  <a:schemeClr val="tx1"/>
                </a:solidFill>
              </a:rPr>
              <a:t>Sources of carbohydrates </a:t>
            </a:r>
          </a:p>
          <a:p>
            <a:pPr marL="285750" indent="-285750" algn="l">
              <a:buFont typeface="Arial" panose="020B0604020202020204" pitchFamily="34" charset="0"/>
              <a:buChar char="•"/>
            </a:pPr>
            <a:r>
              <a:rPr lang="en-US" sz="2200" dirty="0">
                <a:solidFill>
                  <a:schemeClr val="tx1"/>
                </a:solidFill>
              </a:rPr>
              <a:t>Dietary role of fibre</a:t>
            </a:r>
          </a:p>
          <a:p>
            <a:pPr marL="285750" indent="-285750" algn="l">
              <a:buFont typeface="Arial" panose="020B0604020202020204" pitchFamily="34" charset="0"/>
              <a:buChar char="•"/>
            </a:pPr>
            <a:r>
              <a:rPr lang="en-US" sz="2200" dirty="0">
                <a:solidFill>
                  <a:schemeClr val="tx1"/>
                </a:solidFill>
              </a:rPr>
              <a:t>The role of carbohydrate in ATP production </a:t>
            </a:r>
          </a:p>
        </p:txBody>
      </p:sp>
    </p:spTree>
    <p:extLst>
      <p:ext uri="{BB962C8B-B14F-4D97-AF65-F5344CB8AC3E}">
        <p14:creationId xmlns:p14="http://schemas.microsoft.com/office/powerpoint/2010/main" val="20190668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004717"/>
          </a:xfrm>
          <a:solidFill>
            <a:schemeClr val="bg1">
              <a:lumMod val="95000"/>
            </a:schemeClr>
          </a:solidFill>
        </p:spPr>
        <p:txBody>
          <a:bodyPr lIns="180000" tIns="180000" bIns="180000"/>
          <a:lstStyle/>
          <a:p>
            <a:r>
              <a:rPr lang="en-GB" sz="2400" dirty="0">
                <a:solidFill>
                  <a:schemeClr val="tx1"/>
                </a:solidFill>
              </a:rPr>
              <a:t>What is the use of carbohydrates in the body? </a:t>
            </a:r>
          </a:p>
        </p:txBody>
      </p:sp>
    </p:spTree>
    <p:extLst>
      <p:ext uri="{BB962C8B-B14F-4D97-AF65-F5344CB8AC3E}">
        <p14:creationId xmlns:p14="http://schemas.microsoft.com/office/powerpoint/2010/main" val="24754533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Function of carbohydrate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10783887" cy="94131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The main function of carbohydrates is to provider the body and brain with energy</a:t>
            </a:r>
          </a:p>
        </p:txBody>
      </p:sp>
      <p:pic>
        <p:nvPicPr>
          <p:cNvPr id="4" name="Picture 3">
            <a:extLst>
              <a:ext uri="{FF2B5EF4-FFF2-40B4-BE49-F238E27FC236}">
                <a16:creationId xmlns:a16="http://schemas.microsoft.com/office/drawing/2014/main" id="{2752335C-ECC1-9230-F2CA-1A7E694FC5F1}"/>
              </a:ext>
            </a:extLst>
          </p:cNvPr>
          <p:cNvPicPr>
            <a:picLocks noChangeAspect="1"/>
          </p:cNvPicPr>
          <p:nvPr/>
        </p:nvPicPr>
        <p:blipFill>
          <a:blip r:embed="rId2"/>
          <a:stretch>
            <a:fillRect/>
          </a:stretch>
        </p:blipFill>
        <p:spPr>
          <a:xfrm>
            <a:off x="2090546" y="3586484"/>
            <a:ext cx="7772400" cy="2552007"/>
          </a:xfrm>
          <a:prstGeom prst="rect">
            <a:avLst/>
          </a:prstGeom>
        </p:spPr>
      </p:pic>
    </p:spTree>
    <p:extLst>
      <p:ext uri="{BB962C8B-B14F-4D97-AF65-F5344CB8AC3E}">
        <p14:creationId xmlns:p14="http://schemas.microsoft.com/office/powerpoint/2010/main" val="8296211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Carbohydrate in the diet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50-60% of total calorie intake </a:t>
            </a:r>
          </a:p>
          <a:p>
            <a:pPr marL="342900" indent="-342900" algn="l">
              <a:buFont typeface="Arial" panose="020B0604020202020204" pitchFamily="34" charset="0"/>
              <a:buChar char="•"/>
            </a:pPr>
            <a:r>
              <a:rPr lang="en-US" sz="2200" dirty="0">
                <a:solidFill>
                  <a:schemeClr val="tx1"/>
                </a:solidFill>
              </a:rPr>
              <a:t>4kcal per gram</a:t>
            </a:r>
          </a:p>
        </p:txBody>
      </p:sp>
      <p:pic>
        <p:nvPicPr>
          <p:cNvPr id="4" name="Picture 3">
            <a:extLst>
              <a:ext uri="{FF2B5EF4-FFF2-40B4-BE49-F238E27FC236}">
                <a16:creationId xmlns:a16="http://schemas.microsoft.com/office/drawing/2014/main" id="{FED29F2F-21D5-11AB-C5C4-D3E32852C074}"/>
              </a:ext>
            </a:extLst>
          </p:cNvPr>
          <p:cNvPicPr>
            <a:picLocks noChangeAspect="1"/>
          </p:cNvPicPr>
          <p:nvPr/>
        </p:nvPicPr>
        <p:blipFill>
          <a:blip r:embed="rId2"/>
          <a:stretch>
            <a:fillRect/>
          </a:stretch>
        </p:blipFill>
        <p:spPr>
          <a:xfrm>
            <a:off x="6823710" y="2811710"/>
            <a:ext cx="4746498" cy="3146041"/>
          </a:xfrm>
          <a:prstGeom prst="rect">
            <a:avLst/>
          </a:prstGeom>
        </p:spPr>
      </p:pic>
    </p:spTree>
    <p:extLst>
      <p:ext uri="{BB962C8B-B14F-4D97-AF65-F5344CB8AC3E}">
        <p14:creationId xmlns:p14="http://schemas.microsoft.com/office/powerpoint/2010/main" val="42362529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Types of carbohydrate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200" b="1" dirty="0">
                <a:solidFill>
                  <a:schemeClr val="tx1"/>
                </a:solidFill>
              </a:rPr>
              <a:t>Complex carbohydrates: </a:t>
            </a:r>
          </a:p>
          <a:p>
            <a:pPr marL="342900" indent="-342900" algn="l">
              <a:buFont typeface="Arial" panose="020B0604020202020204" pitchFamily="34" charset="0"/>
              <a:buChar char="•"/>
            </a:pPr>
            <a:r>
              <a:rPr lang="en-US" sz="2200" dirty="0">
                <a:solidFill>
                  <a:schemeClr val="tx1"/>
                </a:solidFill>
              </a:rPr>
              <a:t>Called starches </a:t>
            </a:r>
          </a:p>
          <a:p>
            <a:pPr marL="342900" indent="-342900" algn="l">
              <a:buFont typeface="Arial" panose="020B0604020202020204" pitchFamily="34" charset="0"/>
              <a:buChar char="•"/>
            </a:pPr>
            <a:r>
              <a:rPr lang="en-US" sz="2200" dirty="0">
                <a:solidFill>
                  <a:schemeClr val="tx1"/>
                </a:solidFill>
              </a:rPr>
              <a:t>Found in wholegrain foods </a:t>
            </a:r>
          </a:p>
          <a:p>
            <a:pPr marL="342900" indent="-342900" algn="l">
              <a:buFont typeface="Arial" panose="020B0604020202020204" pitchFamily="34" charset="0"/>
              <a:buChar char="•"/>
            </a:pPr>
            <a:r>
              <a:rPr lang="en-US" sz="2200" dirty="0">
                <a:solidFill>
                  <a:schemeClr val="tx1"/>
                </a:solidFill>
              </a:rPr>
              <a:t>Slower to digest </a:t>
            </a:r>
          </a:p>
          <a:p>
            <a:pPr marL="342900" indent="-342900" algn="l">
              <a:buFont typeface="Arial" panose="020B0604020202020204" pitchFamily="34" charset="0"/>
              <a:buChar char="•"/>
            </a:pPr>
            <a:r>
              <a:rPr lang="en-US" sz="2200" dirty="0">
                <a:solidFill>
                  <a:schemeClr val="tx1"/>
                </a:solidFill>
              </a:rPr>
              <a:t>Often contain fibre</a:t>
            </a:r>
          </a:p>
          <a:p>
            <a:pPr marL="342900" indent="-342900" algn="l">
              <a:buFont typeface="Arial" panose="020B0604020202020204" pitchFamily="34" charset="0"/>
              <a:buChar char="•"/>
            </a:pPr>
            <a:r>
              <a:rPr lang="en-US" sz="2200" dirty="0">
                <a:solidFill>
                  <a:schemeClr val="tx1"/>
                </a:solidFill>
              </a:rPr>
              <a:t>More likely to contain nutrients other than energy</a:t>
            </a: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r>
              <a:rPr lang="en-US" sz="2200" b="1" dirty="0">
                <a:solidFill>
                  <a:schemeClr val="tx1"/>
                </a:solidFill>
              </a:rPr>
              <a:t>Simple carbohydrates: </a:t>
            </a:r>
          </a:p>
          <a:p>
            <a:pPr marL="342900" indent="-342900" algn="l">
              <a:buFont typeface="Arial" panose="020B0604020202020204" pitchFamily="34" charset="0"/>
              <a:buChar char="•"/>
            </a:pPr>
            <a:r>
              <a:rPr lang="en-US" sz="2200" dirty="0">
                <a:solidFill>
                  <a:schemeClr val="tx1"/>
                </a:solidFill>
              </a:rPr>
              <a:t>Called simple sugars</a:t>
            </a:r>
          </a:p>
          <a:p>
            <a:pPr marL="342900" indent="-342900" algn="l">
              <a:buFont typeface="Arial" panose="020B0604020202020204" pitchFamily="34" charset="0"/>
              <a:buChar char="•"/>
            </a:pPr>
            <a:r>
              <a:rPr lang="en-US" sz="2200" dirty="0">
                <a:solidFill>
                  <a:schemeClr val="tx1"/>
                </a:solidFill>
              </a:rPr>
              <a:t>Found in a variety of natural food sources including fruit, vegetables and milk </a:t>
            </a:r>
          </a:p>
          <a:p>
            <a:pPr marL="342900" indent="-342900" algn="l">
              <a:buFont typeface="Arial" panose="020B0604020202020204" pitchFamily="34" charset="0"/>
              <a:buChar char="•"/>
            </a:pPr>
            <a:r>
              <a:rPr lang="en-US" sz="2200" dirty="0">
                <a:solidFill>
                  <a:schemeClr val="tx1"/>
                </a:solidFill>
              </a:rPr>
              <a:t>Sweet taste </a:t>
            </a:r>
          </a:p>
          <a:p>
            <a:pPr marL="342900" indent="-342900" algn="l">
              <a:buFont typeface="Arial" panose="020B0604020202020204" pitchFamily="34" charset="0"/>
              <a:buChar char="•"/>
            </a:pPr>
            <a:r>
              <a:rPr lang="en-US" sz="2200" dirty="0">
                <a:solidFill>
                  <a:schemeClr val="tx1"/>
                </a:solidFill>
              </a:rPr>
              <a:t>Often provide no nutrition other than energy </a:t>
            </a:r>
          </a:p>
        </p:txBody>
      </p:sp>
    </p:spTree>
    <p:extLst>
      <p:ext uri="{BB962C8B-B14F-4D97-AF65-F5344CB8AC3E}">
        <p14:creationId xmlns:p14="http://schemas.microsoft.com/office/powerpoint/2010/main" val="152291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Structure of carbohydrates</a:t>
            </a:r>
          </a:p>
        </p:txBody>
      </p:sp>
      <p:pic>
        <p:nvPicPr>
          <p:cNvPr id="3" name="Picture 2">
            <a:extLst>
              <a:ext uri="{FF2B5EF4-FFF2-40B4-BE49-F238E27FC236}">
                <a16:creationId xmlns:a16="http://schemas.microsoft.com/office/drawing/2014/main" id="{96099090-BDDB-D924-8861-96131370E4C9}"/>
              </a:ext>
            </a:extLst>
          </p:cNvPr>
          <p:cNvPicPr>
            <a:picLocks noChangeAspect="1"/>
          </p:cNvPicPr>
          <p:nvPr/>
        </p:nvPicPr>
        <p:blipFill>
          <a:blip r:embed="rId2"/>
          <a:stretch>
            <a:fillRect/>
          </a:stretch>
        </p:blipFill>
        <p:spPr>
          <a:xfrm>
            <a:off x="1214846" y="1690576"/>
            <a:ext cx="9440962" cy="3898784"/>
          </a:xfrm>
          <a:prstGeom prst="rect">
            <a:avLst/>
          </a:prstGeom>
        </p:spPr>
      </p:pic>
    </p:spTree>
    <p:extLst>
      <p:ext uri="{BB962C8B-B14F-4D97-AF65-F5344CB8AC3E}">
        <p14:creationId xmlns:p14="http://schemas.microsoft.com/office/powerpoint/2010/main" val="32293387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Sources of carbohydrate</a:t>
            </a:r>
          </a:p>
        </p:txBody>
      </p:sp>
      <p:graphicFrame>
        <p:nvGraphicFramePr>
          <p:cNvPr id="4" name="Content Placeholder 3">
            <a:extLst>
              <a:ext uri="{FF2B5EF4-FFF2-40B4-BE49-F238E27FC236}">
                <a16:creationId xmlns:a16="http://schemas.microsoft.com/office/drawing/2014/main" id="{F107112C-DDF5-4D1B-6ED2-B0DC97AB087A}"/>
              </a:ext>
            </a:extLst>
          </p:cNvPr>
          <p:cNvGraphicFramePr>
            <a:graphicFrameLocks noGrp="1"/>
          </p:cNvGraphicFramePr>
          <p:nvPr>
            <p:ph sz="quarter" idx="15"/>
          </p:nvPr>
        </p:nvGraphicFramePr>
        <p:xfrm>
          <a:off x="712788" y="2090738"/>
          <a:ext cx="10783884" cy="4450080"/>
        </p:xfrm>
        <a:graphic>
          <a:graphicData uri="http://schemas.openxmlformats.org/drawingml/2006/table">
            <a:tbl>
              <a:tblPr firstRow="1" bandRow="1">
                <a:tableStyleId>{BC89EF96-8CEA-46FF-86C4-4CE0E7609802}</a:tableStyleId>
              </a:tblPr>
              <a:tblGrid>
                <a:gridCol w="3594628">
                  <a:extLst>
                    <a:ext uri="{9D8B030D-6E8A-4147-A177-3AD203B41FA5}">
                      <a16:colId xmlns:a16="http://schemas.microsoft.com/office/drawing/2014/main" val="3312667523"/>
                    </a:ext>
                  </a:extLst>
                </a:gridCol>
                <a:gridCol w="3594628">
                  <a:extLst>
                    <a:ext uri="{9D8B030D-6E8A-4147-A177-3AD203B41FA5}">
                      <a16:colId xmlns:a16="http://schemas.microsoft.com/office/drawing/2014/main" val="3391764385"/>
                    </a:ext>
                  </a:extLst>
                </a:gridCol>
                <a:gridCol w="3594628">
                  <a:extLst>
                    <a:ext uri="{9D8B030D-6E8A-4147-A177-3AD203B41FA5}">
                      <a16:colId xmlns:a16="http://schemas.microsoft.com/office/drawing/2014/main" val="1970055841"/>
                    </a:ext>
                  </a:extLst>
                </a:gridCol>
              </a:tblGrid>
              <a:tr h="370840">
                <a:tc>
                  <a:txBody>
                    <a:bodyPr/>
                    <a:lstStyle/>
                    <a:p>
                      <a:r>
                        <a:rPr lang="en-US" dirty="0"/>
                        <a:t>Simple (sugars)</a:t>
                      </a:r>
                    </a:p>
                  </a:txBody>
                  <a:tcPr/>
                </a:tc>
                <a:tc>
                  <a:txBody>
                    <a:bodyPr/>
                    <a:lstStyle/>
                    <a:p>
                      <a:r>
                        <a:rPr lang="en-US" dirty="0"/>
                        <a:t>Mix of both </a:t>
                      </a:r>
                    </a:p>
                  </a:txBody>
                  <a:tcPr/>
                </a:tc>
                <a:tc>
                  <a:txBody>
                    <a:bodyPr/>
                    <a:lstStyle/>
                    <a:p>
                      <a:r>
                        <a:rPr lang="en-US" dirty="0"/>
                        <a:t>Complex (starches and fibres)</a:t>
                      </a:r>
                    </a:p>
                  </a:txBody>
                  <a:tcPr/>
                </a:tc>
                <a:extLst>
                  <a:ext uri="{0D108BD9-81ED-4DB2-BD59-A6C34878D82A}">
                    <a16:rowId xmlns:a16="http://schemas.microsoft.com/office/drawing/2014/main" val="1788683872"/>
                  </a:ext>
                </a:extLst>
              </a:tr>
              <a:tr h="370840">
                <a:tc>
                  <a:txBody>
                    <a:bodyPr/>
                    <a:lstStyle/>
                    <a:p>
                      <a:r>
                        <a:rPr lang="en-US" dirty="0"/>
                        <a:t>Table sugar (sucrose)</a:t>
                      </a:r>
                    </a:p>
                  </a:txBody>
                  <a:tcPr/>
                </a:tc>
                <a:tc>
                  <a:txBody>
                    <a:bodyPr/>
                    <a:lstStyle/>
                    <a:p>
                      <a:r>
                        <a:rPr lang="en-US" dirty="0"/>
                        <a:t>Biscuits</a:t>
                      </a:r>
                    </a:p>
                  </a:txBody>
                  <a:tcPr/>
                </a:tc>
                <a:tc>
                  <a:txBody>
                    <a:bodyPr/>
                    <a:lstStyle/>
                    <a:p>
                      <a:r>
                        <a:rPr lang="en-US" dirty="0"/>
                        <a:t>Wheat (bread, pasta)</a:t>
                      </a:r>
                    </a:p>
                  </a:txBody>
                  <a:tcPr/>
                </a:tc>
                <a:extLst>
                  <a:ext uri="{0D108BD9-81ED-4DB2-BD59-A6C34878D82A}">
                    <a16:rowId xmlns:a16="http://schemas.microsoft.com/office/drawing/2014/main" val="1855831791"/>
                  </a:ext>
                </a:extLst>
              </a:tr>
              <a:tr h="370840">
                <a:tc>
                  <a:txBody>
                    <a:bodyPr/>
                    <a:lstStyle/>
                    <a:p>
                      <a:r>
                        <a:rPr lang="en-US" dirty="0"/>
                        <a:t>Fruit (fructose)</a:t>
                      </a:r>
                    </a:p>
                  </a:txBody>
                  <a:tcPr/>
                </a:tc>
                <a:tc>
                  <a:txBody>
                    <a:bodyPr/>
                    <a:lstStyle/>
                    <a:p>
                      <a:r>
                        <a:rPr lang="en-US" dirty="0"/>
                        <a:t>Cakes</a:t>
                      </a:r>
                    </a:p>
                  </a:txBody>
                  <a:tcPr/>
                </a:tc>
                <a:tc>
                  <a:txBody>
                    <a:bodyPr/>
                    <a:lstStyle/>
                    <a:p>
                      <a:r>
                        <a:rPr lang="en-US" dirty="0"/>
                        <a:t>Oats</a:t>
                      </a:r>
                    </a:p>
                  </a:txBody>
                  <a:tcPr/>
                </a:tc>
                <a:extLst>
                  <a:ext uri="{0D108BD9-81ED-4DB2-BD59-A6C34878D82A}">
                    <a16:rowId xmlns:a16="http://schemas.microsoft.com/office/drawing/2014/main" val="2288849432"/>
                  </a:ext>
                </a:extLst>
              </a:tr>
              <a:tr h="370840">
                <a:tc>
                  <a:txBody>
                    <a:bodyPr/>
                    <a:lstStyle/>
                    <a:p>
                      <a:r>
                        <a:rPr lang="en-US" dirty="0"/>
                        <a:t>Sweets </a:t>
                      </a:r>
                    </a:p>
                  </a:txBody>
                  <a:tcPr/>
                </a:tc>
                <a:tc>
                  <a:txBody>
                    <a:bodyPr/>
                    <a:lstStyle/>
                    <a:p>
                      <a:r>
                        <a:rPr lang="en-US" dirty="0"/>
                        <a:t>Sugary breakfast cereals</a:t>
                      </a:r>
                    </a:p>
                  </a:txBody>
                  <a:tcPr/>
                </a:tc>
                <a:tc>
                  <a:txBody>
                    <a:bodyPr/>
                    <a:lstStyle/>
                    <a:p>
                      <a:r>
                        <a:rPr lang="en-US" dirty="0"/>
                        <a:t>Corn</a:t>
                      </a:r>
                    </a:p>
                  </a:txBody>
                  <a:tcPr/>
                </a:tc>
                <a:extLst>
                  <a:ext uri="{0D108BD9-81ED-4DB2-BD59-A6C34878D82A}">
                    <a16:rowId xmlns:a16="http://schemas.microsoft.com/office/drawing/2014/main" val="3875648536"/>
                  </a:ext>
                </a:extLst>
              </a:tr>
              <a:tr h="370840">
                <a:tc>
                  <a:txBody>
                    <a:bodyPr/>
                    <a:lstStyle/>
                    <a:p>
                      <a:r>
                        <a:rPr lang="en-US" dirty="0"/>
                        <a:t>Jam</a:t>
                      </a:r>
                    </a:p>
                  </a:txBody>
                  <a:tcPr/>
                </a:tc>
                <a:tc>
                  <a:txBody>
                    <a:bodyPr/>
                    <a:lstStyle/>
                    <a:p>
                      <a:r>
                        <a:rPr lang="en-US" dirty="0"/>
                        <a:t>Starchy fruit (banana)</a:t>
                      </a:r>
                    </a:p>
                  </a:txBody>
                  <a:tcPr/>
                </a:tc>
                <a:tc>
                  <a:txBody>
                    <a:bodyPr/>
                    <a:lstStyle/>
                    <a:p>
                      <a:r>
                        <a:rPr lang="en-US" dirty="0"/>
                        <a:t>Barley</a:t>
                      </a:r>
                    </a:p>
                  </a:txBody>
                  <a:tcPr/>
                </a:tc>
                <a:extLst>
                  <a:ext uri="{0D108BD9-81ED-4DB2-BD59-A6C34878D82A}">
                    <a16:rowId xmlns:a16="http://schemas.microsoft.com/office/drawing/2014/main" val="2452183452"/>
                  </a:ext>
                </a:extLst>
              </a:tr>
              <a:tr h="370840">
                <a:tc>
                  <a:txBody>
                    <a:bodyPr/>
                    <a:lstStyle/>
                    <a:p>
                      <a:r>
                        <a:rPr lang="en-US" dirty="0"/>
                        <a:t>Marmalade</a:t>
                      </a:r>
                    </a:p>
                  </a:txBody>
                  <a:tcPr/>
                </a:tc>
                <a:tc>
                  <a:txBody>
                    <a:bodyPr/>
                    <a:lstStyle/>
                    <a:p>
                      <a:r>
                        <a:rPr lang="en-US" dirty="0"/>
                        <a:t>Pastries</a:t>
                      </a:r>
                    </a:p>
                  </a:txBody>
                  <a:tcPr/>
                </a:tc>
                <a:tc>
                  <a:txBody>
                    <a:bodyPr/>
                    <a:lstStyle/>
                    <a:p>
                      <a:r>
                        <a:rPr lang="en-US" dirty="0"/>
                        <a:t>Potatoes</a:t>
                      </a:r>
                    </a:p>
                  </a:txBody>
                  <a:tcPr/>
                </a:tc>
                <a:extLst>
                  <a:ext uri="{0D108BD9-81ED-4DB2-BD59-A6C34878D82A}">
                    <a16:rowId xmlns:a16="http://schemas.microsoft.com/office/drawing/2014/main" val="2574467787"/>
                  </a:ext>
                </a:extLst>
              </a:tr>
              <a:tr h="370840">
                <a:tc>
                  <a:txBody>
                    <a:bodyPr/>
                    <a:lstStyle/>
                    <a:p>
                      <a:r>
                        <a:rPr lang="en-US" dirty="0"/>
                        <a:t>Honey</a:t>
                      </a:r>
                    </a:p>
                  </a:txBody>
                  <a:tcPr/>
                </a:tc>
                <a:tc>
                  <a:txBody>
                    <a:bodyPr/>
                    <a:lstStyle/>
                    <a:p>
                      <a:endParaRPr lang="en-US" dirty="0"/>
                    </a:p>
                  </a:txBody>
                  <a:tcPr/>
                </a:tc>
                <a:tc>
                  <a:txBody>
                    <a:bodyPr/>
                    <a:lstStyle/>
                    <a:p>
                      <a:r>
                        <a:rPr lang="en-US" dirty="0"/>
                        <a:t>Rice</a:t>
                      </a:r>
                    </a:p>
                  </a:txBody>
                  <a:tcPr/>
                </a:tc>
                <a:extLst>
                  <a:ext uri="{0D108BD9-81ED-4DB2-BD59-A6C34878D82A}">
                    <a16:rowId xmlns:a16="http://schemas.microsoft.com/office/drawing/2014/main" val="2444794343"/>
                  </a:ext>
                </a:extLst>
              </a:tr>
              <a:tr h="370840">
                <a:tc>
                  <a:txBody>
                    <a:bodyPr/>
                    <a:lstStyle/>
                    <a:p>
                      <a:r>
                        <a:rPr lang="en-US" dirty="0"/>
                        <a:t>Energy drinks (glucose)</a:t>
                      </a:r>
                    </a:p>
                  </a:txBody>
                  <a:tcPr/>
                </a:tc>
                <a:tc>
                  <a:txBody>
                    <a:bodyPr/>
                    <a:lstStyle/>
                    <a:p>
                      <a:endParaRPr lang="en-US" dirty="0"/>
                    </a:p>
                  </a:txBody>
                  <a:tcPr/>
                </a:tc>
                <a:tc>
                  <a:txBody>
                    <a:bodyPr/>
                    <a:lstStyle/>
                    <a:p>
                      <a:r>
                        <a:rPr lang="en-US" dirty="0"/>
                        <a:t>Beans</a:t>
                      </a:r>
                    </a:p>
                  </a:txBody>
                  <a:tcPr/>
                </a:tc>
                <a:extLst>
                  <a:ext uri="{0D108BD9-81ED-4DB2-BD59-A6C34878D82A}">
                    <a16:rowId xmlns:a16="http://schemas.microsoft.com/office/drawing/2014/main" val="3695364968"/>
                  </a:ext>
                </a:extLst>
              </a:tr>
              <a:tr h="370840">
                <a:tc>
                  <a:txBody>
                    <a:bodyPr/>
                    <a:lstStyle/>
                    <a:p>
                      <a:r>
                        <a:rPr lang="en-US" dirty="0"/>
                        <a:t>Soft drinks</a:t>
                      </a:r>
                    </a:p>
                  </a:txBody>
                  <a:tcPr/>
                </a:tc>
                <a:tc>
                  <a:txBody>
                    <a:bodyPr/>
                    <a:lstStyle/>
                    <a:p>
                      <a:endParaRPr lang="en-US" dirty="0"/>
                    </a:p>
                  </a:txBody>
                  <a:tcPr/>
                </a:tc>
                <a:tc>
                  <a:txBody>
                    <a:bodyPr/>
                    <a:lstStyle/>
                    <a:p>
                      <a:r>
                        <a:rPr lang="en-US" dirty="0"/>
                        <a:t>Peas</a:t>
                      </a:r>
                    </a:p>
                  </a:txBody>
                  <a:tcPr/>
                </a:tc>
                <a:extLst>
                  <a:ext uri="{0D108BD9-81ED-4DB2-BD59-A6C34878D82A}">
                    <a16:rowId xmlns:a16="http://schemas.microsoft.com/office/drawing/2014/main" val="3762060330"/>
                  </a:ext>
                </a:extLst>
              </a:tr>
              <a:tr h="370840">
                <a:tc>
                  <a:txBody>
                    <a:bodyPr/>
                    <a:lstStyle/>
                    <a:p>
                      <a:r>
                        <a:rPr lang="en-US" dirty="0"/>
                        <a:t>Milk (lactose)</a:t>
                      </a:r>
                    </a:p>
                  </a:txBody>
                  <a:tcPr/>
                </a:tc>
                <a:tc>
                  <a:txBody>
                    <a:bodyPr/>
                    <a:lstStyle/>
                    <a:p>
                      <a:endParaRPr lang="en-US" dirty="0"/>
                    </a:p>
                  </a:txBody>
                  <a:tcPr/>
                </a:tc>
                <a:tc>
                  <a:txBody>
                    <a:bodyPr/>
                    <a:lstStyle/>
                    <a:p>
                      <a:r>
                        <a:rPr lang="en-US" dirty="0"/>
                        <a:t>Lentils</a:t>
                      </a:r>
                    </a:p>
                  </a:txBody>
                  <a:tcPr/>
                </a:tc>
                <a:extLst>
                  <a:ext uri="{0D108BD9-81ED-4DB2-BD59-A6C34878D82A}">
                    <a16:rowId xmlns:a16="http://schemas.microsoft.com/office/drawing/2014/main" val="1454159376"/>
                  </a:ext>
                </a:extLst>
              </a:tr>
              <a:tr h="370840">
                <a:tc>
                  <a:txBody>
                    <a:bodyPr/>
                    <a:lstStyle/>
                    <a:p>
                      <a:r>
                        <a:rPr lang="en-US" dirty="0"/>
                        <a:t>Energy gels</a:t>
                      </a:r>
                    </a:p>
                  </a:txBody>
                  <a:tcPr/>
                </a:tc>
                <a:tc>
                  <a:txBody>
                    <a:bodyPr/>
                    <a:lstStyle/>
                    <a:p>
                      <a:endParaRPr lang="en-US" dirty="0"/>
                    </a:p>
                  </a:txBody>
                  <a:tcPr/>
                </a:tc>
                <a:tc>
                  <a:txBody>
                    <a:bodyPr/>
                    <a:lstStyle/>
                    <a:p>
                      <a:r>
                        <a:rPr lang="en-US" dirty="0"/>
                        <a:t>Chickpeas</a:t>
                      </a:r>
                    </a:p>
                  </a:txBody>
                  <a:tcPr/>
                </a:tc>
                <a:extLst>
                  <a:ext uri="{0D108BD9-81ED-4DB2-BD59-A6C34878D82A}">
                    <a16:rowId xmlns:a16="http://schemas.microsoft.com/office/drawing/2014/main" val="4162021656"/>
                  </a:ext>
                </a:extLst>
              </a:tr>
              <a:tr h="370840">
                <a:tc>
                  <a:txBody>
                    <a:bodyPr/>
                    <a:lstStyle/>
                    <a:p>
                      <a:endParaRPr lang="en-US" dirty="0"/>
                    </a:p>
                  </a:txBody>
                  <a:tcPr/>
                </a:tc>
                <a:tc>
                  <a:txBody>
                    <a:bodyPr/>
                    <a:lstStyle/>
                    <a:p>
                      <a:endParaRPr lang="en-US" dirty="0"/>
                    </a:p>
                  </a:txBody>
                  <a:tcPr/>
                </a:tc>
                <a:tc>
                  <a:txBody>
                    <a:bodyPr/>
                    <a:lstStyle/>
                    <a:p>
                      <a:r>
                        <a:rPr lang="en-US" dirty="0"/>
                        <a:t>Vegetables </a:t>
                      </a:r>
                    </a:p>
                  </a:txBody>
                  <a:tcPr/>
                </a:tc>
                <a:extLst>
                  <a:ext uri="{0D108BD9-81ED-4DB2-BD59-A6C34878D82A}">
                    <a16:rowId xmlns:a16="http://schemas.microsoft.com/office/drawing/2014/main" val="2751326982"/>
                  </a:ext>
                </a:extLst>
              </a:tr>
            </a:tbl>
          </a:graphicData>
        </a:graphic>
      </p:graphicFrame>
    </p:spTree>
    <p:extLst>
      <p:ext uri="{BB962C8B-B14F-4D97-AF65-F5344CB8AC3E}">
        <p14:creationId xmlns:p14="http://schemas.microsoft.com/office/powerpoint/2010/main" val="38599579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3890122"/>
          </a:xfrm>
          <a:solidFill>
            <a:schemeClr val="bg1">
              <a:lumMod val="95000"/>
            </a:schemeClr>
          </a:solidFill>
        </p:spPr>
        <p:txBody>
          <a:bodyPr lIns="180000" tIns="180000" bIns="180000"/>
          <a:lstStyle/>
          <a:p>
            <a:r>
              <a:rPr lang="en-GB" sz="2400" b="1" dirty="0">
                <a:solidFill>
                  <a:schemeClr val="tx1"/>
                </a:solidFill>
              </a:rPr>
              <a:t>Trio task: </a:t>
            </a:r>
          </a:p>
          <a:p>
            <a:r>
              <a:rPr lang="en-GB" sz="2400" dirty="0">
                <a:solidFill>
                  <a:schemeClr val="tx1"/>
                </a:solidFill>
              </a:rPr>
              <a:t>Research dietary fibre and prepare a short presentation to share with another group. Ensure you include: </a:t>
            </a:r>
          </a:p>
          <a:p>
            <a:pPr marL="342900" indent="-342900">
              <a:buFont typeface="Arial" panose="020B0604020202020204" pitchFamily="34" charset="0"/>
              <a:buChar char="•"/>
            </a:pPr>
            <a:r>
              <a:rPr lang="en-GB" sz="2400" dirty="0">
                <a:solidFill>
                  <a:schemeClr val="tx1"/>
                </a:solidFill>
              </a:rPr>
              <a:t>The role of dietary fibre </a:t>
            </a:r>
          </a:p>
          <a:p>
            <a:pPr marL="342900" indent="-342900">
              <a:buFont typeface="Arial" panose="020B0604020202020204" pitchFamily="34" charset="0"/>
              <a:buChar char="•"/>
            </a:pPr>
            <a:r>
              <a:rPr lang="en-GB" sz="2400" dirty="0">
                <a:solidFill>
                  <a:schemeClr val="tx1"/>
                </a:solidFill>
              </a:rPr>
              <a:t>Types of dietary fibre </a:t>
            </a:r>
          </a:p>
          <a:p>
            <a:pPr marL="342900" indent="-342900">
              <a:buFont typeface="Arial" panose="020B0604020202020204" pitchFamily="34" charset="0"/>
              <a:buChar char="•"/>
            </a:pPr>
            <a:r>
              <a:rPr lang="en-GB" sz="2400" dirty="0">
                <a:solidFill>
                  <a:schemeClr val="tx1"/>
                </a:solidFill>
              </a:rPr>
              <a:t>Dietary sources of fibre</a:t>
            </a:r>
          </a:p>
          <a:p>
            <a:pPr marL="342900" indent="-342900">
              <a:buFont typeface="Arial" panose="020B0604020202020204" pitchFamily="34" charset="0"/>
              <a:buChar char="•"/>
            </a:pPr>
            <a:r>
              <a:rPr lang="en-GB" sz="2400" dirty="0">
                <a:solidFill>
                  <a:schemeClr val="tx1"/>
                </a:solidFill>
              </a:rPr>
              <a:t>UK recommended intake</a:t>
            </a:r>
          </a:p>
        </p:txBody>
      </p:sp>
    </p:spTree>
    <p:extLst>
      <p:ext uri="{BB962C8B-B14F-4D97-AF65-F5344CB8AC3E}">
        <p14:creationId xmlns:p14="http://schemas.microsoft.com/office/powerpoint/2010/main" val="20652017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Dietary fibre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numCol="1"/>
          <a:lstStyle/>
          <a:p>
            <a:pPr algn="l"/>
            <a:r>
              <a:rPr lang="en-US" sz="2200" dirty="0">
                <a:solidFill>
                  <a:schemeClr val="tx1"/>
                </a:solidFill>
              </a:rPr>
              <a:t>Dietary fibre:</a:t>
            </a:r>
          </a:p>
          <a:p>
            <a:pPr marL="342900" indent="-342900" algn="l">
              <a:buFont typeface="Arial" panose="020B0604020202020204" pitchFamily="34" charset="0"/>
              <a:buChar char="•"/>
            </a:pPr>
            <a:r>
              <a:rPr lang="en-US" sz="2200" dirty="0">
                <a:solidFill>
                  <a:schemeClr val="tx1"/>
                </a:solidFill>
              </a:rPr>
              <a:t>‘roughage’ or ‘bulk’</a:t>
            </a:r>
          </a:p>
          <a:p>
            <a:pPr marL="342900" indent="-342900" algn="l">
              <a:buFont typeface="Arial" panose="020B0604020202020204" pitchFamily="34" charset="0"/>
              <a:buChar char="•"/>
            </a:pPr>
            <a:r>
              <a:rPr lang="en-US" sz="2200" dirty="0">
                <a:solidFill>
                  <a:schemeClr val="tx1"/>
                </a:solidFill>
              </a:rPr>
              <a:t>Type of carbohydrate that is not fully digested </a:t>
            </a:r>
          </a:p>
          <a:p>
            <a:pPr algn="l"/>
            <a:endParaRPr lang="en-US" sz="2200" dirty="0">
              <a:solidFill>
                <a:schemeClr val="tx1"/>
              </a:solidFill>
            </a:endParaRPr>
          </a:p>
          <a:p>
            <a:pPr algn="l"/>
            <a:r>
              <a:rPr lang="en-US" sz="2200" dirty="0">
                <a:solidFill>
                  <a:schemeClr val="tx1"/>
                </a:solidFill>
              </a:rPr>
              <a:t>Two main types: </a:t>
            </a:r>
          </a:p>
          <a:p>
            <a:pPr marL="342900" indent="-342900" algn="l">
              <a:buFont typeface="Arial" panose="020B0604020202020204" pitchFamily="34" charset="0"/>
              <a:buChar char="•"/>
            </a:pPr>
            <a:r>
              <a:rPr lang="en-US" sz="2200" dirty="0">
                <a:solidFill>
                  <a:schemeClr val="tx1"/>
                </a:solidFill>
              </a:rPr>
              <a:t>Soluble fibre – can dissolve and is partially digested in the gut</a:t>
            </a:r>
          </a:p>
          <a:p>
            <a:pPr marL="342900" indent="-342900" algn="l">
              <a:buFont typeface="Arial" panose="020B0604020202020204" pitchFamily="34" charset="0"/>
              <a:buChar char="•"/>
            </a:pPr>
            <a:r>
              <a:rPr lang="en-US" sz="2200" dirty="0">
                <a:solidFill>
                  <a:schemeClr val="tx1"/>
                </a:solidFill>
              </a:rPr>
              <a:t>Insoluble fibre – can not be broken down or absorbed by the body</a:t>
            </a:r>
          </a:p>
        </p:txBody>
      </p:sp>
      <p:pic>
        <p:nvPicPr>
          <p:cNvPr id="4" name="Picture 3">
            <a:extLst>
              <a:ext uri="{FF2B5EF4-FFF2-40B4-BE49-F238E27FC236}">
                <a16:creationId xmlns:a16="http://schemas.microsoft.com/office/drawing/2014/main" id="{9768AEF8-3B04-D86B-4B08-C38E7CEB3626}"/>
              </a:ext>
            </a:extLst>
          </p:cNvPr>
          <p:cNvPicPr>
            <a:picLocks noChangeAspect="1"/>
          </p:cNvPicPr>
          <p:nvPr/>
        </p:nvPicPr>
        <p:blipFill>
          <a:blip r:embed="rId2"/>
          <a:stretch>
            <a:fillRect/>
          </a:stretch>
        </p:blipFill>
        <p:spPr>
          <a:xfrm>
            <a:off x="6590538" y="2465324"/>
            <a:ext cx="5040630" cy="2973356"/>
          </a:xfrm>
          <a:prstGeom prst="rect">
            <a:avLst/>
          </a:prstGeom>
        </p:spPr>
      </p:pic>
    </p:spTree>
    <p:extLst>
      <p:ext uri="{BB962C8B-B14F-4D97-AF65-F5344CB8AC3E}">
        <p14:creationId xmlns:p14="http://schemas.microsoft.com/office/powerpoint/2010/main" val="27432170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Soluble fibre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200" b="1" dirty="0">
                <a:solidFill>
                  <a:schemeClr val="tx1"/>
                </a:solidFill>
              </a:rPr>
              <a:t>Role: </a:t>
            </a:r>
          </a:p>
          <a:p>
            <a:pPr marL="342900" indent="-342900" algn="l">
              <a:buFont typeface="Arial" panose="020B0604020202020204" pitchFamily="34" charset="0"/>
              <a:buChar char="•"/>
            </a:pPr>
            <a:r>
              <a:rPr lang="en-US" sz="2200" dirty="0">
                <a:solidFill>
                  <a:schemeClr val="tx1"/>
                </a:solidFill>
              </a:rPr>
              <a:t>Lowers cholesterol </a:t>
            </a:r>
          </a:p>
          <a:p>
            <a:pPr marL="342900" indent="-342900" algn="l">
              <a:buFont typeface="Arial" panose="020B0604020202020204" pitchFamily="34" charset="0"/>
              <a:buChar char="•"/>
            </a:pPr>
            <a:r>
              <a:rPr lang="en-US" sz="2200" dirty="0">
                <a:solidFill>
                  <a:schemeClr val="tx1"/>
                </a:solidFill>
              </a:rPr>
              <a:t>Regulates blood sugar</a:t>
            </a:r>
          </a:p>
          <a:p>
            <a:pPr marL="342900" indent="-342900" algn="l">
              <a:buFont typeface="Arial" panose="020B0604020202020204" pitchFamily="34" charset="0"/>
              <a:buChar char="•"/>
            </a:pPr>
            <a:r>
              <a:rPr lang="en-US" sz="2200" dirty="0">
                <a:solidFill>
                  <a:schemeClr val="tx1"/>
                </a:solidFill>
              </a:rPr>
              <a:t>Promotes feeling of fullness</a:t>
            </a: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r>
              <a:rPr lang="en-US" sz="2200" b="1" dirty="0">
                <a:solidFill>
                  <a:schemeClr val="tx1"/>
                </a:solidFill>
              </a:rPr>
              <a:t>Sources: </a:t>
            </a:r>
          </a:p>
          <a:p>
            <a:pPr marL="342900" indent="-342900" algn="l">
              <a:buFont typeface="Arial" panose="020B0604020202020204" pitchFamily="34" charset="0"/>
              <a:buChar char="•"/>
            </a:pPr>
            <a:r>
              <a:rPr lang="en-US" sz="2200" dirty="0">
                <a:solidFill>
                  <a:schemeClr val="tx1"/>
                </a:solidFill>
              </a:rPr>
              <a:t>Oats</a:t>
            </a:r>
          </a:p>
          <a:p>
            <a:pPr marL="342900" indent="-342900" algn="l">
              <a:buFont typeface="Arial" panose="020B0604020202020204" pitchFamily="34" charset="0"/>
              <a:buChar char="•"/>
            </a:pPr>
            <a:r>
              <a:rPr lang="en-US" sz="2200" dirty="0">
                <a:solidFill>
                  <a:schemeClr val="tx1"/>
                </a:solidFill>
              </a:rPr>
              <a:t>Barley </a:t>
            </a:r>
          </a:p>
          <a:p>
            <a:pPr marL="342900" indent="-342900" algn="l">
              <a:buFont typeface="Arial" panose="020B0604020202020204" pitchFamily="34" charset="0"/>
              <a:buChar char="•"/>
            </a:pPr>
            <a:r>
              <a:rPr lang="en-US" sz="2200" dirty="0">
                <a:solidFill>
                  <a:schemeClr val="tx1"/>
                </a:solidFill>
              </a:rPr>
              <a:t>Beans</a:t>
            </a:r>
          </a:p>
          <a:p>
            <a:pPr marL="342900" indent="-342900" algn="l">
              <a:buFont typeface="Arial" panose="020B0604020202020204" pitchFamily="34" charset="0"/>
              <a:buChar char="•"/>
            </a:pPr>
            <a:r>
              <a:rPr lang="en-US" sz="2200" dirty="0">
                <a:solidFill>
                  <a:schemeClr val="tx1"/>
                </a:solidFill>
              </a:rPr>
              <a:t>Lentils </a:t>
            </a:r>
          </a:p>
          <a:p>
            <a:pPr marL="342900" indent="-342900" algn="l">
              <a:buFont typeface="Arial" panose="020B0604020202020204" pitchFamily="34" charset="0"/>
              <a:buChar char="•"/>
            </a:pPr>
            <a:r>
              <a:rPr lang="en-US" sz="2200" dirty="0">
                <a:solidFill>
                  <a:schemeClr val="tx1"/>
                </a:solidFill>
              </a:rPr>
              <a:t>Fruits</a:t>
            </a:r>
          </a:p>
          <a:p>
            <a:pPr marL="342900" indent="-342900" algn="l">
              <a:buFont typeface="Arial" panose="020B0604020202020204" pitchFamily="34" charset="0"/>
              <a:buChar char="•"/>
            </a:pPr>
            <a:r>
              <a:rPr lang="en-US" sz="2200" dirty="0">
                <a:solidFill>
                  <a:schemeClr val="tx1"/>
                </a:solidFill>
              </a:rPr>
              <a:t>Some vegetables</a:t>
            </a:r>
          </a:p>
        </p:txBody>
      </p:sp>
    </p:spTree>
    <p:extLst>
      <p:ext uri="{BB962C8B-B14F-4D97-AF65-F5344CB8AC3E}">
        <p14:creationId xmlns:p14="http://schemas.microsoft.com/office/powerpoint/2010/main" val="15114056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Insoluble fibre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200" b="1" dirty="0">
                <a:solidFill>
                  <a:schemeClr val="tx1"/>
                </a:solidFill>
              </a:rPr>
              <a:t>Role: </a:t>
            </a:r>
          </a:p>
          <a:p>
            <a:pPr marL="342900" indent="-342900" algn="l">
              <a:buFont typeface="Arial" panose="020B0604020202020204" pitchFamily="34" charset="0"/>
              <a:buChar char="•"/>
            </a:pPr>
            <a:r>
              <a:rPr lang="en-US" sz="2200" dirty="0">
                <a:solidFill>
                  <a:schemeClr val="tx1"/>
                </a:solidFill>
              </a:rPr>
              <a:t>Adds bult to stools</a:t>
            </a:r>
          </a:p>
          <a:p>
            <a:pPr marL="342900" indent="-342900" algn="l">
              <a:buFont typeface="Arial" panose="020B0604020202020204" pitchFamily="34" charset="0"/>
              <a:buChar char="•"/>
            </a:pPr>
            <a:r>
              <a:rPr lang="en-US" sz="2200" dirty="0">
                <a:solidFill>
                  <a:schemeClr val="tx1"/>
                </a:solidFill>
              </a:rPr>
              <a:t>Promotes regular bowel movements </a:t>
            </a:r>
          </a:p>
          <a:p>
            <a:pPr marL="342900" indent="-342900" algn="l">
              <a:buFont typeface="Arial" panose="020B0604020202020204" pitchFamily="34" charset="0"/>
              <a:buChar char="•"/>
            </a:pPr>
            <a:r>
              <a:rPr lang="en-US" sz="2200" dirty="0">
                <a:solidFill>
                  <a:schemeClr val="tx1"/>
                </a:solidFill>
              </a:rPr>
              <a:t>Weight management</a:t>
            </a:r>
          </a:p>
          <a:p>
            <a:pPr marL="342900" indent="-342900" algn="l">
              <a:buFont typeface="Arial" panose="020B0604020202020204" pitchFamily="34" charset="0"/>
              <a:buChar char="•"/>
            </a:pPr>
            <a:r>
              <a:rPr lang="en-US" sz="2200" dirty="0">
                <a:solidFill>
                  <a:schemeClr val="tx1"/>
                </a:solidFill>
              </a:rPr>
              <a:t>Colon health – may reduce risk of colorectal diseases and cancer</a:t>
            </a: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endParaRPr lang="en-US" sz="2200" dirty="0">
              <a:solidFill>
                <a:schemeClr val="tx1"/>
              </a:solidFill>
            </a:endParaRPr>
          </a:p>
          <a:p>
            <a:pPr algn="l"/>
            <a:r>
              <a:rPr lang="en-US" sz="2200" b="1" dirty="0">
                <a:solidFill>
                  <a:schemeClr val="tx1"/>
                </a:solidFill>
              </a:rPr>
              <a:t>Sources: </a:t>
            </a:r>
          </a:p>
          <a:p>
            <a:pPr marL="342900" indent="-342900" algn="l">
              <a:buFont typeface="Arial" panose="020B0604020202020204" pitchFamily="34" charset="0"/>
              <a:buChar char="•"/>
            </a:pPr>
            <a:r>
              <a:rPr lang="en-US" sz="2200" dirty="0">
                <a:solidFill>
                  <a:schemeClr val="tx1"/>
                </a:solidFill>
              </a:rPr>
              <a:t>Wholegrains </a:t>
            </a:r>
          </a:p>
          <a:p>
            <a:pPr marL="342900" indent="-342900" algn="l">
              <a:buFont typeface="Arial" panose="020B0604020202020204" pitchFamily="34" charset="0"/>
              <a:buChar char="•"/>
            </a:pPr>
            <a:r>
              <a:rPr lang="en-US" sz="2200" dirty="0">
                <a:solidFill>
                  <a:schemeClr val="tx1"/>
                </a:solidFill>
              </a:rPr>
              <a:t>Nuts </a:t>
            </a:r>
          </a:p>
          <a:p>
            <a:pPr marL="342900" indent="-342900" algn="l">
              <a:buFont typeface="Arial" panose="020B0604020202020204" pitchFamily="34" charset="0"/>
              <a:buChar char="•"/>
            </a:pPr>
            <a:r>
              <a:rPr lang="en-US" sz="2200" dirty="0">
                <a:solidFill>
                  <a:schemeClr val="tx1"/>
                </a:solidFill>
              </a:rPr>
              <a:t>Seeds</a:t>
            </a:r>
          </a:p>
          <a:p>
            <a:pPr marL="342900" indent="-342900" algn="l">
              <a:buFont typeface="Arial" panose="020B0604020202020204" pitchFamily="34" charset="0"/>
              <a:buChar char="•"/>
            </a:pPr>
            <a:r>
              <a:rPr lang="en-US" sz="2200" dirty="0">
                <a:solidFill>
                  <a:schemeClr val="tx1"/>
                </a:solidFill>
              </a:rPr>
              <a:t>Vegetables (especially skins)</a:t>
            </a:r>
          </a:p>
          <a:p>
            <a:pPr marL="342900" indent="-342900" algn="l">
              <a:buFont typeface="Arial" panose="020B0604020202020204" pitchFamily="34" charset="0"/>
              <a:buChar char="•"/>
            </a:pPr>
            <a:r>
              <a:rPr lang="en-US" sz="2200" dirty="0">
                <a:solidFill>
                  <a:schemeClr val="tx1"/>
                </a:solidFill>
              </a:rPr>
              <a:t>Fruit (especially edible seeds and skins)</a:t>
            </a:r>
          </a:p>
        </p:txBody>
      </p:sp>
    </p:spTree>
    <p:extLst>
      <p:ext uri="{BB962C8B-B14F-4D97-AF65-F5344CB8AC3E}">
        <p14:creationId xmlns:p14="http://schemas.microsoft.com/office/powerpoint/2010/main" val="41104145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Dietary fibre – health benefits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1"/>
          <a:lstStyle/>
          <a:p>
            <a:pPr marL="342900" indent="-342900" algn="l">
              <a:buFont typeface="Arial" panose="020B0604020202020204" pitchFamily="34" charset="0"/>
              <a:buChar char="•"/>
            </a:pPr>
            <a:r>
              <a:rPr lang="en-US" sz="2200" dirty="0">
                <a:solidFill>
                  <a:schemeClr val="tx1"/>
                </a:solidFill>
              </a:rPr>
              <a:t>Heart health – lowers cholesterol, assists in maintaining healthy blood pressure</a:t>
            </a:r>
          </a:p>
          <a:p>
            <a:pPr marL="342900" indent="-342900" algn="l">
              <a:buFont typeface="Arial" panose="020B0604020202020204" pitchFamily="34" charset="0"/>
              <a:buChar char="•"/>
            </a:pPr>
            <a:r>
              <a:rPr lang="en-US" sz="2200" dirty="0">
                <a:solidFill>
                  <a:schemeClr val="tx1"/>
                </a:solidFill>
              </a:rPr>
              <a:t>Blood sugar control – slows absorption of glucose</a:t>
            </a:r>
          </a:p>
          <a:p>
            <a:pPr marL="342900" indent="-342900" algn="l">
              <a:buFont typeface="Arial" panose="020B0604020202020204" pitchFamily="34" charset="0"/>
              <a:buChar char="•"/>
            </a:pPr>
            <a:r>
              <a:rPr lang="en-US" sz="2200" dirty="0">
                <a:solidFill>
                  <a:schemeClr val="tx1"/>
                </a:solidFill>
              </a:rPr>
              <a:t>Weight management – less energy dense and promote feeling of fullness</a:t>
            </a:r>
          </a:p>
          <a:p>
            <a:pPr marL="342900" indent="-342900" algn="l">
              <a:buFont typeface="Arial" panose="020B0604020202020204" pitchFamily="34" charset="0"/>
              <a:buChar char="•"/>
            </a:pPr>
            <a:r>
              <a:rPr lang="en-US" sz="2200" dirty="0">
                <a:solidFill>
                  <a:schemeClr val="tx1"/>
                </a:solidFill>
              </a:rPr>
              <a:t>Reduced risk of developing chronic diseases including:</a:t>
            </a:r>
          </a:p>
          <a:p>
            <a:pPr marL="1085850" lvl="1" indent="-342900">
              <a:buFont typeface="Arial" panose="020B0604020202020204" pitchFamily="34" charset="0"/>
              <a:buChar char="•"/>
            </a:pPr>
            <a:r>
              <a:rPr lang="en-US" sz="2200" dirty="0">
                <a:solidFill>
                  <a:schemeClr val="tx1"/>
                </a:solidFill>
              </a:rPr>
              <a:t>Cardiovascular disease</a:t>
            </a:r>
          </a:p>
          <a:p>
            <a:pPr marL="1085850" lvl="1" indent="-342900">
              <a:buFont typeface="Arial" panose="020B0604020202020204" pitchFamily="34" charset="0"/>
              <a:buChar char="•"/>
            </a:pPr>
            <a:r>
              <a:rPr lang="en-US" sz="2200" dirty="0"/>
              <a:t>Type 2 diabetes </a:t>
            </a:r>
          </a:p>
          <a:p>
            <a:pPr marL="1085850" lvl="1" indent="-342900">
              <a:buFont typeface="Arial" panose="020B0604020202020204" pitchFamily="34" charset="0"/>
              <a:buChar char="•"/>
            </a:pPr>
            <a:r>
              <a:rPr lang="en-US" sz="2200" dirty="0">
                <a:solidFill>
                  <a:schemeClr val="tx1"/>
                </a:solidFill>
              </a:rPr>
              <a:t>Certain cancers </a:t>
            </a:r>
          </a:p>
          <a:p>
            <a:pPr marL="342900" indent="-342900" algn="l">
              <a:buFont typeface="Arial" panose="020B0604020202020204" pitchFamily="34" charset="0"/>
              <a:buChar char="•"/>
            </a:pPr>
            <a:r>
              <a:rPr lang="en-US" sz="2200" dirty="0">
                <a:solidFill>
                  <a:schemeClr val="tx1"/>
                </a:solidFill>
              </a:rPr>
              <a:t>Gut microbiota – prebiotic, promoting growth and activity of beneficial bacteria</a:t>
            </a:r>
          </a:p>
        </p:txBody>
      </p:sp>
    </p:spTree>
    <p:extLst>
      <p:ext uri="{BB962C8B-B14F-4D97-AF65-F5344CB8AC3E}">
        <p14:creationId xmlns:p14="http://schemas.microsoft.com/office/powerpoint/2010/main" val="37556603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UK Dietary guidelines for carbohydrate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The government recommends that carbohydrate should provide 50-60% of total energy/calories intake</a:t>
            </a:r>
          </a:p>
          <a:p>
            <a:pPr marL="1028700" lvl="1">
              <a:buFont typeface="Arial" panose="020B0604020202020204" pitchFamily="34" charset="0"/>
              <a:buChar char="•"/>
            </a:pPr>
            <a:r>
              <a:rPr lang="en-US" sz="2200" dirty="0">
                <a:solidFill>
                  <a:schemeClr val="tx1"/>
                </a:solidFill>
              </a:rPr>
              <a:t>Majority of calories should come from starchy carbohydrates </a:t>
            </a:r>
          </a:p>
          <a:p>
            <a:pPr marL="1028700" lvl="1">
              <a:buFont typeface="Arial" panose="020B0604020202020204" pitchFamily="34" charset="0"/>
              <a:buChar char="•"/>
            </a:pPr>
            <a:r>
              <a:rPr lang="en-US" sz="2200" dirty="0"/>
              <a:t>Maximum of 10% should come from added sugars </a:t>
            </a:r>
          </a:p>
          <a:p>
            <a:pPr marL="1028700" lvl="1">
              <a:buFont typeface="Arial" panose="020B0604020202020204" pitchFamily="34" charset="0"/>
              <a:buChar char="•"/>
            </a:pPr>
            <a:r>
              <a:rPr lang="en-US" sz="2200" dirty="0"/>
              <a:t>Aim to include 30g dietary fibre </a:t>
            </a:r>
            <a:endParaRPr lang="en-US" sz="2200" dirty="0">
              <a:solidFill>
                <a:schemeClr val="tx1"/>
              </a:solidFill>
            </a:endParaRPr>
          </a:p>
        </p:txBody>
      </p:sp>
    </p:spTree>
    <p:extLst>
      <p:ext uri="{BB962C8B-B14F-4D97-AF65-F5344CB8AC3E}">
        <p14:creationId xmlns:p14="http://schemas.microsoft.com/office/powerpoint/2010/main" val="6632289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838278"/>
          </a:xfrm>
          <a:solidFill>
            <a:schemeClr val="bg1">
              <a:lumMod val="95000"/>
            </a:schemeClr>
          </a:solidFill>
        </p:spPr>
        <p:txBody>
          <a:bodyPr lIns="180000" tIns="180000" bIns="180000"/>
          <a:lstStyle/>
          <a:p>
            <a:r>
              <a:rPr lang="en-GB" sz="2400" dirty="0">
                <a:solidFill>
                  <a:schemeClr val="tx1"/>
                </a:solidFill>
              </a:rPr>
              <a:t>What are consequences of a diet high in carbohydrates? </a:t>
            </a:r>
          </a:p>
          <a:p>
            <a:r>
              <a:rPr lang="en-GB" sz="2400" dirty="0">
                <a:solidFill>
                  <a:schemeClr val="tx1"/>
                </a:solidFill>
              </a:rPr>
              <a:t>What are the consequences of a diet low in carbohydrates? </a:t>
            </a:r>
          </a:p>
        </p:txBody>
      </p:sp>
    </p:spTree>
    <p:extLst>
      <p:ext uri="{BB962C8B-B14F-4D97-AF65-F5344CB8AC3E}">
        <p14:creationId xmlns:p14="http://schemas.microsoft.com/office/powerpoint/2010/main" val="14452338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Diets high in carbohydrates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No known medical conditions associated the the overconsumption of carbohydrates </a:t>
            </a:r>
          </a:p>
          <a:p>
            <a:pPr marL="285750" indent="-285750" algn="l">
              <a:buFont typeface="Arial" panose="020B0604020202020204" pitchFamily="34" charset="0"/>
              <a:buChar char="•"/>
            </a:pPr>
            <a:r>
              <a:rPr lang="en-US" sz="2200" dirty="0">
                <a:solidFill>
                  <a:schemeClr val="tx1"/>
                </a:solidFill>
              </a:rPr>
              <a:t>Excess calories can lead to weight gain and obesity </a:t>
            </a:r>
          </a:p>
          <a:p>
            <a:pPr marL="285750" indent="-285750" algn="l">
              <a:buFont typeface="Arial" panose="020B0604020202020204" pitchFamily="34" charset="0"/>
              <a:buChar char="•"/>
            </a:pPr>
            <a:r>
              <a:rPr lang="en-US" sz="2200" dirty="0">
                <a:solidFill>
                  <a:schemeClr val="tx1"/>
                </a:solidFill>
              </a:rPr>
              <a:t>Simple carbohydrates (sugars) can cause dental decay </a:t>
            </a:r>
          </a:p>
          <a:p>
            <a:pPr marL="285750" indent="-285750" algn="l">
              <a:buFont typeface="Arial" panose="020B0604020202020204" pitchFamily="34" charset="0"/>
              <a:buChar char="•"/>
            </a:pPr>
            <a:r>
              <a:rPr lang="en-US" sz="2200" dirty="0">
                <a:solidFill>
                  <a:schemeClr val="tx1"/>
                </a:solidFill>
              </a:rPr>
              <a:t>Over consumption of fibre can irritate the gut and decrease transit time of food, limiting the absorption time for nutrients</a:t>
            </a:r>
          </a:p>
        </p:txBody>
      </p:sp>
    </p:spTree>
    <p:extLst>
      <p:ext uri="{BB962C8B-B14F-4D97-AF65-F5344CB8AC3E}">
        <p14:creationId xmlns:p14="http://schemas.microsoft.com/office/powerpoint/2010/main" val="20090113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Diets low in carbohydrates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Low carbohydrate diets can lead to: </a:t>
            </a:r>
          </a:p>
          <a:p>
            <a:pPr marL="342900" indent="-342900" algn="l">
              <a:buFont typeface="Arial" panose="020B0604020202020204" pitchFamily="34" charset="0"/>
              <a:buChar char="•"/>
            </a:pPr>
            <a:r>
              <a:rPr lang="en-US" sz="2200" dirty="0">
                <a:solidFill>
                  <a:schemeClr val="tx1"/>
                </a:solidFill>
              </a:rPr>
              <a:t>Insufficient glycogen stores giving low energy and causing </a:t>
            </a:r>
            <a:r>
              <a:rPr lang="en-US" sz="2200" b="1" dirty="0">
                <a:solidFill>
                  <a:schemeClr val="tx1"/>
                </a:solidFill>
              </a:rPr>
              <a:t>gluconeogenesis</a:t>
            </a:r>
            <a:r>
              <a:rPr lang="en-US" sz="2200" dirty="0">
                <a:solidFill>
                  <a:schemeClr val="tx1"/>
                </a:solidFill>
              </a:rPr>
              <a:t>- the break down of muscle for energy </a:t>
            </a:r>
          </a:p>
          <a:p>
            <a:pPr marL="342900" indent="-342900" algn="l">
              <a:buFont typeface="Arial" panose="020B0604020202020204" pitchFamily="34" charset="0"/>
              <a:buChar char="•"/>
            </a:pPr>
            <a:r>
              <a:rPr lang="en-US" sz="2200" dirty="0">
                <a:solidFill>
                  <a:schemeClr val="tx1"/>
                </a:solidFill>
              </a:rPr>
              <a:t>Insufficient fibre intake leading to constipation and digestive disorders</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9765462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Carbohydrates and energy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Carbohydrate is stored in as </a:t>
            </a:r>
            <a:r>
              <a:rPr lang="en-US" sz="2200" b="1" dirty="0">
                <a:solidFill>
                  <a:schemeClr val="tx1"/>
                </a:solidFill>
              </a:rPr>
              <a:t>glycogen</a:t>
            </a:r>
            <a:r>
              <a:rPr lang="en-US" sz="2200" dirty="0">
                <a:solidFill>
                  <a:schemeClr val="tx1"/>
                </a:solidFill>
              </a:rPr>
              <a:t> in the liver and muscles </a:t>
            </a:r>
          </a:p>
          <a:p>
            <a:pPr marL="285750" indent="-285750" algn="l">
              <a:buFont typeface="Arial" panose="020B0604020202020204" pitchFamily="34" charset="0"/>
              <a:buChar char="•"/>
            </a:pPr>
            <a:r>
              <a:rPr lang="en-US" sz="2200" dirty="0">
                <a:solidFill>
                  <a:schemeClr val="tx1"/>
                </a:solidFill>
              </a:rPr>
              <a:t>When needed for energy, stored glycogen is first broken down into glucose in a process called </a:t>
            </a:r>
            <a:r>
              <a:rPr lang="en-US" sz="2200" b="1" dirty="0">
                <a:solidFill>
                  <a:schemeClr val="tx1"/>
                </a:solidFill>
              </a:rPr>
              <a:t>glycogenolysis </a:t>
            </a:r>
            <a:r>
              <a:rPr lang="en-US" sz="2200" dirty="0">
                <a:solidFill>
                  <a:schemeClr val="tx1"/>
                </a:solidFill>
              </a:rPr>
              <a:t>– this process mainly takes place in the liver</a:t>
            </a:r>
          </a:p>
          <a:p>
            <a:pPr marL="285750" indent="-285750" algn="l">
              <a:buFont typeface="Arial" panose="020B0604020202020204" pitchFamily="34" charset="0"/>
              <a:buChar char="•"/>
            </a:pPr>
            <a:r>
              <a:rPr lang="en-US" sz="2200" b="1" dirty="0">
                <a:solidFill>
                  <a:schemeClr val="tx1"/>
                </a:solidFill>
              </a:rPr>
              <a:t>Glucose </a:t>
            </a:r>
            <a:r>
              <a:rPr lang="en-US" sz="2200" dirty="0">
                <a:solidFill>
                  <a:schemeClr val="tx1"/>
                </a:solidFill>
              </a:rPr>
              <a:t>is then released into the bloodstream and transported to cells to provide energy</a:t>
            </a:r>
            <a:endParaRPr lang="en-US" sz="2200" b="1" dirty="0">
              <a:solidFill>
                <a:schemeClr val="tx1"/>
              </a:solidFill>
            </a:endParaRPr>
          </a:p>
          <a:p>
            <a:pPr marL="285750" indent="-285750" algn="l">
              <a:buFont typeface="Arial" panose="020B0604020202020204" pitchFamily="34" charset="0"/>
              <a:buChar char="•"/>
            </a:pPr>
            <a:r>
              <a:rPr lang="en-US" sz="2200" dirty="0">
                <a:solidFill>
                  <a:schemeClr val="tx1"/>
                </a:solidFill>
              </a:rPr>
              <a:t>Within the cells, glucose is broken down to pyruvate in a process called </a:t>
            </a:r>
            <a:r>
              <a:rPr lang="en-US" sz="2200" b="1" dirty="0">
                <a:solidFill>
                  <a:schemeClr val="tx1"/>
                </a:solidFill>
              </a:rPr>
              <a:t>glycolysis </a:t>
            </a:r>
            <a:r>
              <a:rPr lang="en-US" sz="2200" dirty="0">
                <a:solidFill>
                  <a:schemeClr val="tx1"/>
                </a:solidFill>
              </a:rPr>
              <a:t>which produces a small amount of ATP</a:t>
            </a:r>
            <a:endParaRPr lang="en-US" sz="2200" b="1" dirty="0">
              <a:solidFill>
                <a:schemeClr val="tx1"/>
              </a:solidFill>
            </a:endParaRPr>
          </a:p>
          <a:p>
            <a:pPr marL="285750" indent="-285750" algn="l">
              <a:buFont typeface="Arial" panose="020B0604020202020204" pitchFamily="34" charset="0"/>
              <a:buChar char="•"/>
            </a:pPr>
            <a:r>
              <a:rPr lang="en-US" sz="2200" dirty="0">
                <a:solidFill>
                  <a:schemeClr val="tx1"/>
                </a:solidFill>
              </a:rPr>
              <a:t>Pyruvate is then used to re-synthesise ATP via:</a:t>
            </a:r>
          </a:p>
          <a:p>
            <a:pPr marL="1028700" lvl="1">
              <a:buFont typeface="Arial" panose="020B0604020202020204" pitchFamily="34" charset="0"/>
              <a:buChar char="•"/>
            </a:pPr>
            <a:r>
              <a:rPr lang="en-US" sz="2200" dirty="0"/>
              <a:t>A</a:t>
            </a:r>
            <a:r>
              <a:rPr lang="en-US" sz="2200" dirty="0">
                <a:solidFill>
                  <a:schemeClr val="tx1"/>
                </a:solidFill>
              </a:rPr>
              <a:t>erobic glycolytic system – when oxygen is available </a:t>
            </a:r>
          </a:p>
          <a:p>
            <a:pPr marL="1028700" lvl="1">
              <a:buFont typeface="Arial" panose="020B0604020202020204" pitchFamily="34" charset="0"/>
              <a:buChar char="•"/>
            </a:pPr>
            <a:r>
              <a:rPr lang="en-US" sz="2200" dirty="0"/>
              <a:t>Anaerobic glycolytic/ lactic acid system – when oxygen is not available</a:t>
            </a:r>
            <a:endParaRPr lang="en-US" sz="2200" dirty="0">
              <a:solidFill>
                <a:schemeClr val="tx1"/>
              </a:solidFill>
            </a:endParaRPr>
          </a:p>
        </p:txBody>
      </p:sp>
    </p:spTree>
    <p:custDataLst>
      <p:tags r:id="rId1"/>
    </p:custDataLst>
    <p:extLst>
      <p:ext uri="{BB962C8B-B14F-4D97-AF65-F5344CB8AC3E}">
        <p14:creationId xmlns:p14="http://schemas.microsoft.com/office/powerpoint/2010/main" val="6564440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a:t>
            </a:r>
          </a:p>
          <a:p>
            <a:pPr marL="342900" indent="-342900" algn="l">
              <a:buFont typeface="Arial" panose="020B0604020202020204" pitchFamily="34" charset="0"/>
              <a:buChar char="•"/>
            </a:pPr>
            <a:r>
              <a:rPr lang="en-US" sz="2200" dirty="0">
                <a:solidFill>
                  <a:schemeClr val="tx1"/>
                </a:solidFill>
              </a:rPr>
              <a:t>Describe the function of carbohydrate in the body </a:t>
            </a:r>
          </a:p>
          <a:p>
            <a:pPr marL="285750" indent="-285750" algn="l">
              <a:buFont typeface="Arial" panose="020B0604020202020204" pitchFamily="34" charset="0"/>
              <a:buChar char="•"/>
            </a:pPr>
            <a:r>
              <a:rPr lang="en-US" sz="2200" dirty="0">
                <a:solidFill>
                  <a:schemeClr val="tx1"/>
                </a:solidFill>
              </a:rPr>
              <a:t>Identify dietary sources of different types of carbohydrate</a:t>
            </a:r>
          </a:p>
          <a:p>
            <a:pPr marL="285750" indent="-285750" algn="l">
              <a:buFont typeface="Arial" panose="020B0604020202020204" pitchFamily="34" charset="0"/>
              <a:buChar char="•"/>
            </a:pPr>
            <a:r>
              <a:rPr lang="en-US" sz="2200" dirty="0">
                <a:solidFill>
                  <a:schemeClr val="tx1"/>
                </a:solidFill>
              </a:rPr>
              <a:t>Explain the dietary role of fibre </a:t>
            </a:r>
          </a:p>
          <a:p>
            <a:pPr marL="285750" indent="-285750" algn="l">
              <a:buFont typeface="Arial" panose="020B0604020202020204" pitchFamily="34" charset="0"/>
              <a:buChar char="•"/>
            </a:pPr>
            <a:r>
              <a:rPr lang="en-US" sz="2200" dirty="0">
                <a:solidFill>
                  <a:schemeClr val="tx1"/>
                </a:solidFill>
              </a:rPr>
              <a:t>Explain the role of carbohydrate in ATP production </a:t>
            </a:r>
          </a:p>
        </p:txBody>
      </p:sp>
    </p:spTree>
    <p:custDataLst>
      <p:tags r:id="rId1"/>
    </p:custDataLst>
    <p:extLst>
      <p:ext uri="{BB962C8B-B14F-4D97-AF65-F5344CB8AC3E}">
        <p14:creationId xmlns:p14="http://schemas.microsoft.com/office/powerpoint/2010/main" val="13912434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Macronutrients – protein </a:t>
            </a:r>
            <a:endParaRPr lang="en-GB" dirty="0"/>
          </a:p>
        </p:txBody>
      </p:sp>
    </p:spTree>
    <p:extLst>
      <p:ext uri="{BB962C8B-B14F-4D97-AF65-F5344CB8AC3E}">
        <p14:creationId xmlns:p14="http://schemas.microsoft.com/office/powerpoint/2010/main" val="18356079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Function of protein</a:t>
            </a:r>
          </a:p>
          <a:p>
            <a:pPr marL="285750" indent="-285750" algn="l">
              <a:buFont typeface="Arial" panose="020B0604020202020204" pitchFamily="34" charset="0"/>
              <a:buChar char="•"/>
            </a:pPr>
            <a:r>
              <a:rPr lang="en-US" sz="2200" dirty="0">
                <a:solidFill>
                  <a:schemeClr val="tx1"/>
                </a:solidFill>
              </a:rPr>
              <a:t>Sources of protein </a:t>
            </a:r>
          </a:p>
          <a:p>
            <a:pPr marL="285750" indent="-285750" algn="l">
              <a:buFont typeface="Arial" panose="020B0604020202020204" pitchFamily="34" charset="0"/>
              <a:buChar char="•"/>
            </a:pPr>
            <a:r>
              <a:rPr lang="en-US" sz="2200" dirty="0">
                <a:solidFill>
                  <a:schemeClr val="tx1"/>
                </a:solidFill>
              </a:rPr>
              <a:t>Dietary role of protein</a:t>
            </a:r>
          </a:p>
          <a:p>
            <a:pPr marL="285750" indent="-285750" algn="l">
              <a:buFont typeface="Arial" panose="020B0604020202020204" pitchFamily="34" charset="0"/>
              <a:buChar char="•"/>
            </a:pPr>
            <a:r>
              <a:rPr lang="en-US" sz="2200" dirty="0">
                <a:solidFill>
                  <a:schemeClr val="tx1"/>
                </a:solidFill>
              </a:rPr>
              <a:t>The role of protein in ATP production </a:t>
            </a:r>
          </a:p>
        </p:txBody>
      </p:sp>
    </p:spTree>
    <p:extLst>
      <p:ext uri="{BB962C8B-B14F-4D97-AF65-F5344CB8AC3E}">
        <p14:creationId xmlns:p14="http://schemas.microsoft.com/office/powerpoint/2010/main" val="29885771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684116"/>
          </a:xfrm>
          <a:solidFill>
            <a:schemeClr val="bg1">
              <a:lumMod val="95000"/>
            </a:schemeClr>
          </a:solidFill>
        </p:spPr>
        <p:txBody>
          <a:bodyPr lIns="180000" tIns="180000" bIns="180000"/>
          <a:lstStyle/>
          <a:p>
            <a:r>
              <a:rPr lang="en-GB" sz="2400" dirty="0">
                <a:solidFill>
                  <a:schemeClr val="tx1"/>
                </a:solidFill>
              </a:rPr>
              <a:t>What is function of protein in the body? </a:t>
            </a:r>
          </a:p>
        </p:txBody>
      </p:sp>
    </p:spTree>
    <p:extLst>
      <p:ext uri="{BB962C8B-B14F-4D97-AF65-F5344CB8AC3E}">
        <p14:creationId xmlns:p14="http://schemas.microsoft.com/office/powerpoint/2010/main" val="30050417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Protein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7" y="1871456"/>
            <a:ext cx="5391944" cy="4218608"/>
          </a:xfrm>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Protein is digested and broken down into amino acids </a:t>
            </a:r>
          </a:p>
          <a:p>
            <a:pPr marL="285750" indent="-285750" algn="l">
              <a:buFont typeface="Arial" panose="020B0604020202020204" pitchFamily="34" charset="0"/>
              <a:buChar char="•"/>
            </a:pPr>
            <a:r>
              <a:rPr lang="en-US" sz="2200" dirty="0">
                <a:solidFill>
                  <a:schemeClr val="tx1"/>
                </a:solidFill>
              </a:rPr>
              <a:t>Used to build and repair body tissue </a:t>
            </a:r>
          </a:p>
          <a:p>
            <a:pPr marL="285750" indent="-285750" algn="l">
              <a:buFont typeface="Arial" panose="020B0604020202020204" pitchFamily="34" charset="0"/>
              <a:buChar char="•"/>
            </a:pPr>
            <a:r>
              <a:rPr lang="en-US" sz="2200" dirty="0">
                <a:solidFill>
                  <a:schemeClr val="tx1"/>
                </a:solidFill>
              </a:rPr>
              <a:t>Excess protein is transported to the liver to produce energy</a:t>
            </a:r>
          </a:p>
          <a:p>
            <a:pPr marL="285750" indent="-28575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r>
              <a:rPr lang="en-US" sz="2200" dirty="0">
                <a:solidFill>
                  <a:schemeClr val="tx1"/>
                </a:solidFill>
              </a:rPr>
              <a:t>Protein provides 4kcal per gram </a:t>
            </a:r>
          </a:p>
        </p:txBody>
      </p:sp>
      <p:pic>
        <p:nvPicPr>
          <p:cNvPr id="4" name="Picture 3">
            <a:extLst>
              <a:ext uri="{FF2B5EF4-FFF2-40B4-BE49-F238E27FC236}">
                <a16:creationId xmlns:a16="http://schemas.microsoft.com/office/drawing/2014/main" id="{3ED1B659-6E64-32AA-AD01-EA71F3C1D63A}"/>
              </a:ext>
            </a:extLst>
          </p:cNvPr>
          <p:cNvPicPr>
            <a:picLocks noChangeAspect="1"/>
          </p:cNvPicPr>
          <p:nvPr/>
        </p:nvPicPr>
        <p:blipFill>
          <a:blip r:embed="rId2"/>
          <a:stretch>
            <a:fillRect/>
          </a:stretch>
        </p:blipFill>
        <p:spPr>
          <a:xfrm>
            <a:off x="6405813" y="2148332"/>
            <a:ext cx="5162866" cy="3045460"/>
          </a:xfrm>
          <a:prstGeom prst="rect">
            <a:avLst/>
          </a:prstGeom>
        </p:spPr>
      </p:pic>
    </p:spTree>
    <p:extLst>
      <p:ext uri="{BB962C8B-B14F-4D97-AF65-F5344CB8AC3E}">
        <p14:creationId xmlns:p14="http://schemas.microsoft.com/office/powerpoint/2010/main" val="15551186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Protein</a:t>
            </a:r>
          </a:p>
        </p:txBody>
      </p:sp>
      <p:pic>
        <p:nvPicPr>
          <p:cNvPr id="6" name="Picture 5">
            <a:extLst>
              <a:ext uri="{FF2B5EF4-FFF2-40B4-BE49-F238E27FC236}">
                <a16:creationId xmlns:a16="http://schemas.microsoft.com/office/drawing/2014/main" id="{28FADA11-694F-46AA-4E2B-904ADE88ACEB}"/>
              </a:ext>
            </a:extLst>
          </p:cNvPr>
          <p:cNvPicPr>
            <a:picLocks noChangeAspect="1"/>
          </p:cNvPicPr>
          <p:nvPr/>
        </p:nvPicPr>
        <p:blipFill>
          <a:blip r:embed="rId2"/>
          <a:stretch>
            <a:fillRect/>
          </a:stretch>
        </p:blipFill>
        <p:spPr>
          <a:xfrm>
            <a:off x="1380744" y="1732020"/>
            <a:ext cx="9470136" cy="4135305"/>
          </a:xfrm>
          <a:prstGeom prst="rect">
            <a:avLst/>
          </a:prstGeom>
        </p:spPr>
      </p:pic>
    </p:spTree>
    <p:extLst>
      <p:ext uri="{BB962C8B-B14F-4D97-AF65-F5344CB8AC3E}">
        <p14:creationId xmlns:p14="http://schemas.microsoft.com/office/powerpoint/2010/main" val="17605778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Functions of protein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Structural proteins: </a:t>
            </a:r>
          </a:p>
          <a:p>
            <a:pPr marL="285750" indent="-285750" algn="l">
              <a:buFont typeface="Arial" panose="020B0604020202020204" pitchFamily="34" charset="0"/>
              <a:buChar char="•"/>
            </a:pPr>
            <a:r>
              <a:rPr lang="en-US" sz="2200" dirty="0">
                <a:solidFill>
                  <a:schemeClr val="tx1"/>
                </a:solidFill>
              </a:rPr>
              <a:t>Building blocks for the formation, growth and repair of body cells and tissues:</a:t>
            </a:r>
          </a:p>
          <a:p>
            <a:pPr marL="1028700" lvl="1">
              <a:buFont typeface="Arial" panose="020B0604020202020204" pitchFamily="34" charset="0"/>
              <a:buChar char="•"/>
            </a:pPr>
            <a:r>
              <a:rPr lang="en-US" sz="2200" dirty="0">
                <a:solidFill>
                  <a:schemeClr val="tx1"/>
                </a:solidFill>
              </a:rPr>
              <a:t>Collagen provides strength and support to connective tissue e.g. tendons and ligaments</a:t>
            </a:r>
          </a:p>
          <a:p>
            <a:pPr marL="1028700" lvl="1">
              <a:buFont typeface="Arial" panose="020B0604020202020204" pitchFamily="34" charset="0"/>
              <a:buChar char="•"/>
            </a:pPr>
            <a:r>
              <a:rPr lang="en-US" sz="2200" dirty="0"/>
              <a:t>Actin and myosin are contractile proteins in muscles</a:t>
            </a:r>
          </a:p>
          <a:p>
            <a:pPr marL="1028700" lvl="1">
              <a:buFont typeface="Arial" panose="020B0604020202020204" pitchFamily="34" charset="0"/>
              <a:buChar char="•"/>
            </a:pPr>
            <a:r>
              <a:rPr lang="en-US" sz="2200" dirty="0">
                <a:solidFill>
                  <a:schemeClr val="tx1"/>
                </a:solidFill>
              </a:rPr>
              <a:t>Proteins </a:t>
            </a:r>
            <a:r>
              <a:rPr lang="en-US" sz="2200" dirty="0"/>
              <a:t>contribute to the structure of </a:t>
            </a:r>
            <a:r>
              <a:rPr lang="en-US" sz="2200" dirty="0">
                <a:solidFill>
                  <a:schemeClr val="tx1"/>
                </a:solidFill>
              </a:rPr>
              <a:t>cell membranes </a:t>
            </a:r>
          </a:p>
          <a:p>
            <a:pPr algn="l"/>
            <a:r>
              <a:rPr lang="en-US" sz="2200" b="1" dirty="0">
                <a:solidFill>
                  <a:schemeClr val="tx1"/>
                </a:solidFill>
              </a:rPr>
              <a:t>Functional proteins: </a:t>
            </a:r>
          </a:p>
          <a:p>
            <a:pPr marL="285750" indent="-285750" algn="l">
              <a:buFont typeface="Arial" panose="020B0604020202020204" pitchFamily="34" charset="0"/>
              <a:buChar char="•"/>
            </a:pPr>
            <a:r>
              <a:rPr lang="en-US" sz="2200" dirty="0">
                <a:solidFill>
                  <a:schemeClr val="tx1"/>
                </a:solidFill>
              </a:rPr>
              <a:t>Protein is an important component in many hormones, enzymes and immune cells</a:t>
            </a:r>
          </a:p>
          <a:p>
            <a:pPr algn="l"/>
            <a:r>
              <a:rPr lang="en-US" sz="2200" dirty="0">
                <a:solidFill>
                  <a:schemeClr val="tx1"/>
                </a:solidFill>
              </a:rPr>
              <a:t>Energy: </a:t>
            </a:r>
          </a:p>
          <a:p>
            <a:pPr marL="342900" indent="-342900" algn="l">
              <a:buFont typeface="Arial" panose="020B0604020202020204" pitchFamily="34" charset="0"/>
              <a:buChar char="•"/>
            </a:pPr>
            <a:r>
              <a:rPr lang="en-US" sz="2200" dirty="0">
                <a:solidFill>
                  <a:schemeClr val="tx1"/>
                </a:solidFill>
              </a:rPr>
              <a:t>Can be used as an energy source during fasting or intense physical exercise</a:t>
            </a:r>
          </a:p>
        </p:txBody>
      </p:sp>
    </p:spTree>
    <p:custDataLst>
      <p:tags r:id="rId1"/>
    </p:custDataLst>
    <p:extLst>
      <p:ext uri="{BB962C8B-B14F-4D97-AF65-F5344CB8AC3E}">
        <p14:creationId xmlns:p14="http://schemas.microsoft.com/office/powerpoint/2010/main" val="37021487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517678"/>
          </a:xfrm>
          <a:solidFill>
            <a:schemeClr val="bg1">
              <a:lumMod val="95000"/>
            </a:schemeClr>
          </a:solidFill>
        </p:spPr>
        <p:txBody>
          <a:bodyPr lIns="180000" tIns="180000" bIns="180000"/>
          <a:lstStyle/>
          <a:p>
            <a:r>
              <a:rPr lang="en-GB" sz="2400" dirty="0">
                <a:solidFill>
                  <a:schemeClr val="tx1"/>
                </a:solidFill>
              </a:rPr>
              <a:t>What are the 2 types of dietary proteins? </a:t>
            </a:r>
          </a:p>
          <a:p>
            <a:r>
              <a:rPr lang="en-GB" sz="2400" dirty="0">
                <a:solidFill>
                  <a:schemeClr val="tx1"/>
                </a:solidFill>
              </a:rPr>
              <a:t>What are some examples of dietary sources of protein?  </a:t>
            </a:r>
          </a:p>
        </p:txBody>
      </p:sp>
    </p:spTree>
    <p:extLst>
      <p:ext uri="{BB962C8B-B14F-4D97-AF65-F5344CB8AC3E}">
        <p14:creationId xmlns:p14="http://schemas.microsoft.com/office/powerpoint/2010/main" val="41479241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Types and sources of protein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6" y="1871456"/>
            <a:ext cx="10783887" cy="4218608"/>
          </a:xfrm>
          <a:solidFill>
            <a:schemeClr val="bg1">
              <a:lumMod val="95000"/>
            </a:schemeClr>
          </a:solidFill>
        </p:spPr>
        <p:txBody>
          <a:bodyPr tIns="180000"/>
          <a:lstStyle/>
          <a:p>
            <a:pPr algn="l"/>
            <a:r>
              <a:rPr lang="en-US" sz="2200" b="1" dirty="0">
                <a:solidFill>
                  <a:schemeClr val="tx1"/>
                </a:solidFill>
              </a:rPr>
              <a:t>Complete proteins </a:t>
            </a:r>
            <a:r>
              <a:rPr lang="en-US" sz="2200" dirty="0">
                <a:solidFill>
                  <a:schemeClr val="tx1"/>
                </a:solidFill>
              </a:rPr>
              <a:t>– foods that contain all 9 essential amino acids </a:t>
            </a:r>
          </a:p>
          <a:p>
            <a:pPr algn="l"/>
            <a:endParaRPr lang="en-US" sz="2200" dirty="0">
              <a:solidFill>
                <a:schemeClr val="tx1"/>
              </a:solidFill>
            </a:endParaRPr>
          </a:p>
          <a:p>
            <a:pPr algn="l"/>
            <a:r>
              <a:rPr lang="en-US" sz="2200" b="1" dirty="0">
                <a:solidFill>
                  <a:schemeClr val="tx1"/>
                </a:solidFill>
              </a:rPr>
              <a:t>Incomplete proteins </a:t>
            </a:r>
            <a:r>
              <a:rPr lang="en-US" sz="2200" dirty="0">
                <a:solidFill>
                  <a:schemeClr val="tx1"/>
                </a:solidFill>
              </a:rPr>
              <a:t>– foods that contain some but not all essential amino acids</a:t>
            </a:r>
          </a:p>
          <a:p>
            <a:pPr algn="l"/>
            <a:endParaRPr lang="en-US" sz="2200" dirty="0">
              <a:solidFill>
                <a:schemeClr val="tx1"/>
              </a:solidFill>
            </a:endParaRPr>
          </a:p>
          <a:p>
            <a:pPr algn="l"/>
            <a:r>
              <a:rPr lang="en-US" sz="2200" dirty="0">
                <a:solidFill>
                  <a:schemeClr val="tx1"/>
                </a:solidFill>
              </a:rPr>
              <a:t>Animal sources = complete proteins</a:t>
            </a:r>
          </a:p>
          <a:p>
            <a:pPr algn="l"/>
            <a:endParaRPr lang="en-US" sz="2200" dirty="0">
              <a:solidFill>
                <a:schemeClr val="tx1"/>
              </a:solidFill>
            </a:endParaRPr>
          </a:p>
          <a:p>
            <a:pPr algn="l"/>
            <a:r>
              <a:rPr lang="en-US" sz="2200" dirty="0">
                <a:solidFill>
                  <a:schemeClr val="tx1"/>
                </a:solidFill>
              </a:rPr>
              <a:t>Plant sources = mostly incomplete proteins</a:t>
            </a:r>
          </a:p>
        </p:txBody>
      </p:sp>
    </p:spTree>
    <p:extLst>
      <p:ext uri="{BB962C8B-B14F-4D97-AF65-F5344CB8AC3E}">
        <p14:creationId xmlns:p14="http://schemas.microsoft.com/office/powerpoint/2010/main" val="37948684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sources of protein</a:t>
            </a:r>
          </a:p>
        </p:txBody>
      </p:sp>
      <p:graphicFrame>
        <p:nvGraphicFramePr>
          <p:cNvPr id="4" name="Content Placeholder 3">
            <a:extLst>
              <a:ext uri="{FF2B5EF4-FFF2-40B4-BE49-F238E27FC236}">
                <a16:creationId xmlns:a16="http://schemas.microsoft.com/office/drawing/2014/main" id="{3EE50741-EDD2-7EC5-7ECD-2B00F015FA7D}"/>
              </a:ext>
            </a:extLst>
          </p:cNvPr>
          <p:cNvGraphicFramePr>
            <a:graphicFrameLocks noGrp="1"/>
          </p:cNvGraphicFramePr>
          <p:nvPr>
            <p:ph sz="quarter" idx="15"/>
            <p:extLst>
              <p:ext uri="{D42A27DB-BD31-4B8C-83A1-F6EECF244321}">
                <p14:modId xmlns:p14="http://schemas.microsoft.com/office/powerpoint/2010/main" val="630298685"/>
              </p:ext>
            </p:extLst>
          </p:nvPr>
        </p:nvGraphicFramePr>
        <p:xfrm>
          <a:off x="712788" y="2077278"/>
          <a:ext cx="10776847" cy="2980180"/>
        </p:xfrm>
        <a:graphic>
          <a:graphicData uri="http://schemas.openxmlformats.org/drawingml/2006/table">
            <a:tbl>
              <a:tblPr firstRow="1" bandRow="1">
                <a:tableStyleId>{BC89EF96-8CEA-46FF-86C4-4CE0E7609802}</a:tableStyleId>
              </a:tblPr>
              <a:tblGrid>
                <a:gridCol w="5350082">
                  <a:extLst>
                    <a:ext uri="{9D8B030D-6E8A-4147-A177-3AD203B41FA5}">
                      <a16:colId xmlns:a16="http://schemas.microsoft.com/office/drawing/2014/main" val="922822335"/>
                    </a:ext>
                  </a:extLst>
                </a:gridCol>
                <a:gridCol w="2753139">
                  <a:extLst>
                    <a:ext uri="{9D8B030D-6E8A-4147-A177-3AD203B41FA5}">
                      <a16:colId xmlns:a16="http://schemas.microsoft.com/office/drawing/2014/main" val="4075573555"/>
                    </a:ext>
                  </a:extLst>
                </a:gridCol>
                <a:gridCol w="2673626">
                  <a:extLst>
                    <a:ext uri="{9D8B030D-6E8A-4147-A177-3AD203B41FA5}">
                      <a16:colId xmlns:a16="http://schemas.microsoft.com/office/drawing/2014/main" val="751349545"/>
                    </a:ext>
                  </a:extLst>
                </a:gridCol>
              </a:tblGrid>
              <a:tr h="384300">
                <a:tc rowSpan="2">
                  <a:txBody>
                    <a:bodyPr/>
                    <a:lstStyle/>
                    <a:p>
                      <a:pPr algn="ctr"/>
                      <a:r>
                        <a:rPr lang="en-US" dirty="0"/>
                        <a:t>Animal sources</a:t>
                      </a:r>
                    </a:p>
                  </a:txBody>
                  <a:tcPr/>
                </a:tc>
                <a:tc gridSpan="2">
                  <a:txBody>
                    <a:bodyPr/>
                    <a:lstStyle/>
                    <a:p>
                      <a:pPr algn="ctr"/>
                      <a:r>
                        <a:rPr lang="en-US" dirty="0"/>
                        <a:t>Plant sources</a:t>
                      </a:r>
                    </a:p>
                  </a:txBody>
                  <a:tcPr/>
                </a:tc>
                <a:tc hMerge="1">
                  <a:txBody>
                    <a:bodyPr/>
                    <a:lstStyle/>
                    <a:p>
                      <a:endParaRPr lang="en-US" dirty="0"/>
                    </a:p>
                  </a:txBody>
                  <a:tcPr/>
                </a:tc>
                <a:extLst>
                  <a:ext uri="{0D108BD9-81ED-4DB2-BD59-A6C34878D82A}">
                    <a16:rowId xmlns:a16="http://schemas.microsoft.com/office/drawing/2014/main" val="3071076436"/>
                  </a:ext>
                </a:extLst>
              </a:tr>
              <a:tr h="370840">
                <a:tc vMerge="1">
                  <a:txBody>
                    <a:bodyPr/>
                    <a:lstStyle/>
                    <a:p>
                      <a:endParaRPr lang="en-US" dirty="0"/>
                    </a:p>
                  </a:txBody>
                  <a:tcPr/>
                </a:tc>
                <a:tc>
                  <a:txBody>
                    <a:bodyPr/>
                    <a:lstStyle/>
                    <a:p>
                      <a:pPr algn="ctr"/>
                      <a:r>
                        <a:rPr lang="en-US" b="1" dirty="0"/>
                        <a:t>Incomplete</a:t>
                      </a:r>
                    </a:p>
                  </a:txBody>
                  <a:tcPr/>
                </a:tc>
                <a:tc>
                  <a:txBody>
                    <a:bodyPr/>
                    <a:lstStyle/>
                    <a:p>
                      <a:pPr algn="ctr"/>
                      <a:r>
                        <a:rPr lang="en-US" b="1" dirty="0"/>
                        <a:t>Complete </a:t>
                      </a:r>
                    </a:p>
                  </a:txBody>
                  <a:tcPr/>
                </a:tc>
                <a:extLst>
                  <a:ext uri="{0D108BD9-81ED-4DB2-BD59-A6C34878D82A}">
                    <a16:rowId xmlns:a16="http://schemas.microsoft.com/office/drawing/2014/main" val="147263244"/>
                  </a:ext>
                </a:extLst>
              </a:tr>
              <a:tr h="370840">
                <a:tc>
                  <a:txBody>
                    <a:bodyPr/>
                    <a:lstStyle/>
                    <a:p>
                      <a:r>
                        <a:rPr lang="en-US" dirty="0"/>
                        <a:t>Meats</a:t>
                      </a:r>
                    </a:p>
                  </a:txBody>
                  <a:tcPr/>
                </a:tc>
                <a:tc>
                  <a:txBody>
                    <a:bodyPr/>
                    <a:lstStyle/>
                    <a:p>
                      <a:r>
                        <a:rPr lang="en-US" dirty="0"/>
                        <a:t>Cereal</a:t>
                      </a:r>
                    </a:p>
                  </a:txBody>
                  <a:tcPr/>
                </a:tc>
                <a:tc>
                  <a:txBody>
                    <a:bodyPr/>
                    <a:lstStyle/>
                    <a:p>
                      <a:r>
                        <a:rPr lang="en-US" dirty="0"/>
                        <a:t>Quinoa </a:t>
                      </a:r>
                    </a:p>
                  </a:txBody>
                  <a:tcPr/>
                </a:tc>
                <a:extLst>
                  <a:ext uri="{0D108BD9-81ED-4DB2-BD59-A6C34878D82A}">
                    <a16:rowId xmlns:a16="http://schemas.microsoft.com/office/drawing/2014/main" val="10565142"/>
                  </a:ext>
                </a:extLst>
              </a:tr>
              <a:tr h="370840">
                <a:tc>
                  <a:txBody>
                    <a:bodyPr/>
                    <a:lstStyle/>
                    <a:p>
                      <a:r>
                        <a:rPr lang="en-US" dirty="0"/>
                        <a:t>Poultry </a:t>
                      </a:r>
                    </a:p>
                  </a:txBody>
                  <a:tcPr/>
                </a:tc>
                <a:tc>
                  <a:txBody>
                    <a:bodyPr/>
                    <a:lstStyle/>
                    <a:p>
                      <a:r>
                        <a:rPr lang="en-US" dirty="0"/>
                        <a:t>Nuts</a:t>
                      </a:r>
                    </a:p>
                  </a:txBody>
                  <a:tcPr/>
                </a:tc>
                <a:tc>
                  <a:txBody>
                    <a:bodyPr/>
                    <a:lstStyle/>
                    <a:p>
                      <a:r>
                        <a:rPr lang="en-US" dirty="0"/>
                        <a:t>Soybeans </a:t>
                      </a:r>
                    </a:p>
                  </a:txBody>
                  <a:tcPr/>
                </a:tc>
                <a:extLst>
                  <a:ext uri="{0D108BD9-81ED-4DB2-BD59-A6C34878D82A}">
                    <a16:rowId xmlns:a16="http://schemas.microsoft.com/office/drawing/2014/main" val="3214100648"/>
                  </a:ext>
                </a:extLst>
              </a:tr>
              <a:tr h="370840">
                <a:tc>
                  <a:txBody>
                    <a:bodyPr/>
                    <a:lstStyle/>
                    <a:p>
                      <a:r>
                        <a:rPr lang="en-US" dirty="0"/>
                        <a:t>Fish</a:t>
                      </a:r>
                    </a:p>
                  </a:txBody>
                  <a:tcPr/>
                </a:tc>
                <a:tc>
                  <a:txBody>
                    <a:bodyPr/>
                    <a:lstStyle/>
                    <a:p>
                      <a:r>
                        <a:rPr lang="en-US" dirty="0"/>
                        <a:t>Grains</a:t>
                      </a:r>
                    </a:p>
                  </a:txBody>
                  <a:tcPr/>
                </a:tc>
                <a:tc>
                  <a:txBody>
                    <a:bodyPr/>
                    <a:lstStyle/>
                    <a:p>
                      <a:r>
                        <a:rPr lang="en-US" dirty="0"/>
                        <a:t>Tofu </a:t>
                      </a:r>
                    </a:p>
                  </a:txBody>
                  <a:tcPr/>
                </a:tc>
                <a:extLst>
                  <a:ext uri="{0D108BD9-81ED-4DB2-BD59-A6C34878D82A}">
                    <a16:rowId xmlns:a16="http://schemas.microsoft.com/office/drawing/2014/main" val="315370881"/>
                  </a:ext>
                </a:extLst>
              </a:tr>
              <a:tr h="370840">
                <a:tc>
                  <a:txBody>
                    <a:bodyPr/>
                    <a:lstStyle/>
                    <a:p>
                      <a:r>
                        <a:rPr lang="en-US" dirty="0"/>
                        <a:t>Eggs</a:t>
                      </a:r>
                    </a:p>
                  </a:txBody>
                  <a:tcPr/>
                </a:tc>
                <a:tc>
                  <a:txBody>
                    <a:bodyPr/>
                    <a:lstStyle/>
                    <a:p>
                      <a:r>
                        <a:rPr lang="en-US" dirty="0"/>
                        <a:t>Beans</a:t>
                      </a:r>
                    </a:p>
                  </a:txBody>
                  <a:tcPr/>
                </a:tc>
                <a:tc>
                  <a:txBody>
                    <a:bodyPr/>
                    <a:lstStyle/>
                    <a:p>
                      <a:r>
                        <a:rPr lang="en-US" dirty="0"/>
                        <a:t>Chia seeds</a:t>
                      </a:r>
                    </a:p>
                  </a:txBody>
                  <a:tcPr/>
                </a:tc>
                <a:extLst>
                  <a:ext uri="{0D108BD9-81ED-4DB2-BD59-A6C34878D82A}">
                    <a16:rowId xmlns:a16="http://schemas.microsoft.com/office/drawing/2014/main" val="1938095102"/>
                  </a:ext>
                </a:extLst>
              </a:tr>
              <a:tr h="370840">
                <a:tc>
                  <a:txBody>
                    <a:bodyPr/>
                    <a:lstStyle/>
                    <a:p>
                      <a:r>
                        <a:rPr lang="en-US" dirty="0"/>
                        <a:t>Cheese</a:t>
                      </a:r>
                    </a:p>
                  </a:txBody>
                  <a:tcPr/>
                </a:tc>
                <a:tc>
                  <a:txBody>
                    <a:bodyPr/>
                    <a:lstStyle/>
                    <a:p>
                      <a:r>
                        <a:rPr lang="en-US" dirty="0"/>
                        <a:t>Legumes </a:t>
                      </a:r>
                    </a:p>
                  </a:txBody>
                  <a:tcPr/>
                </a:tc>
                <a:tc>
                  <a:txBody>
                    <a:bodyPr/>
                    <a:lstStyle/>
                    <a:p>
                      <a:endParaRPr lang="en-US" dirty="0"/>
                    </a:p>
                  </a:txBody>
                  <a:tcPr/>
                </a:tc>
                <a:extLst>
                  <a:ext uri="{0D108BD9-81ED-4DB2-BD59-A6C34878D82A}">
                    <a16:rowId xmlns:a16="http://schemas.microsoft.com/office/drawing/2014/main" val="1441944201"/>
                  </a:ext>
                </a:extLst>
              </a:tr>
              <a:tr h="370840">
                <a:tc>
                  <a:txBody>
                    <a:bodyPr/>
                    <a:lstStyle/>
                    <a:p>
                      <a:r>
                        <a:rPr lang="en-US" dirty="0"/>
                        <a:t>Other dairy and animal produce</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440151938"/>
                  </a:ext>
                </a:extLst>
              </a:tr>
            </a:tbl>
          </a:graphicData>
        </a:graphic>
      </p:graphicFrame>
    </p:spTree>
    <p:extLst>
      <p:ext uri="{BB962C8B-B14F-4D97-AF65-F5344CB8AC3E}">
        <p14:creationId xmlns:p14="http://schemas.microsoft.com/office/powerpoint/2010/main" val="11802968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UK Dietary guidelines for protein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The government recommends that protein should provide 10-15% of total energy/calories intake</a:t>
            </a:r>
          </a:p>
          <a:p>
            <a:pPr marL="1028700" lvl="1">
              <a:buFont typeface="Arial" panose="020B0604020202020204" pitchFamily="34" charset="0"/>
              <a:buChar char="•"/>
            </a:pPr>
            <a:r>
              <a:rPr lang="en-US" sz="2200" dirty="0">
                <a:solidFill>
                  <a:schemeClr val="tx1"/>
                </a:solidFill>
              </a:rPr>
              <a:t>The Reference Nutrient Intake (RNI) is 0.75g per kg bodyweight for adults </a:t>
            </a:r>
          </a:p>
        </p:txBody>
      </p:sp>
    </p:spTree>
    <p:extLst>
      <p:ext uri="{BB962C8B-B14F-4D97-AF65-F5344CB8AC3E}">
        <p14:creationId xmlns:p14="http://schemas.microsoft.com/office/powerpoint/2010/main" val="5217584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Guidelines for protein intake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Sedentary adults – 0.75- 0.8g per kg bodyweight per day </a:t>
            </a:r>
          </a:p>
          <a:p>
            <a:pPr marL="285750" indent="-28575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r>
              <a:rPr lang="en-US" sz="2200" dirty="0">
                <a:solidFill>
                  <a:schemeClr val="tx1"/>
                </a:solidFill>
              </a:rPr>
              <a:t>Regular endurance exercisers – 1.2-1.4g per kg bodyweight per day </a:t>
            </a:r>
          </a:p>
          <a:p>
            <a:pPr marL="285750" indent="-28575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r>
              <a:rPr lang="en-US" sz="2200" dirty="0">
                <a:solidFill>
                  <a:schemeClr val="tx1"/>
                </a:solidFill>
              </a:rPr>
              <a:t>Strength/ power exercisers – 1.6-1.7g per kg bodyweight per day </a:t>
            </a:r>
          </a:p>
        </p:txBody>
      </p:sp>
    </p:spTree>
    <p:extLst>
      <p:ext uri="{BB962C8B-B14F-4D97-AF65-F5344CB8AC3E}">
        <p14:creationId xmlns:p14="http://schemas.microsoft.com/office/powerpoint/2010/main" val="19951019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517678"/>
          </a:xfrm>
          <a:solidFill>
            <a:schemeClr val="bg1">
              <a:lumMod val="95000"/>
            </a:schemeClr>
          </a:solidFill>
        </p:spPr>
        <p:txBody>
          <a:bodyPr lIns="180000" tIns="180000" bIns="180000"/>
          <a:lstStyle/>
          <a:p>
            <a:r>
              <a:rPr lang="en-GB" sz="2400" b="1" dirty="0">
                <a:solidFill>
                  <a:schemeClr val="tx1"/>
                </a:solidFill>
              </a:rPr>
              <a:t>Individual task:</a:t>
            </a:r>
          </a:p>
          <a:p>
            <a:r>
              <a:rPr lang="en-GB" sz="2400" dirty="0">
                <a:solidFill>
                  <a:schemeClr val="tx1"/>
                </a:solidFill>
              </a:rPr>
              <a:t>Calculate your daily protein requirement in g and kcal.</a:t>
            </a:r>
            <a:r>
              <a:rPr lang="en-GB" sz="2400" b="1" dirty="0">
                <a:solidFill>
                  <a:schemeClr val="tx1"/>
                </a:solidFill>
              </a:rPr>
              <a:t> </a:t>
            </a:r>
          </a:p>
        </p:txBody>
      </p:sp>
    </p:spTree>
    <p:extLst>
      <p:ext uri="{BB962C8B-B14F-4D97-AF65-F5344CB8AC3E}">
        <p14:creationId xmlns:p14="http://schemas.microsoft.com/office/powerpoint/2010/main" val="37642986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Protein and muscle growth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Protein should be consumed regularly throughout the day to maintain maximal synthesis in the body </a:t>
            </a:r>
          </a:p>
          <a:p>
            <a:pPr algn="l"/>
            <a:endParaRPr lang="en-US" sz="2200" dirty="0">
              <a:solidFill>
                <a:schemeClr val="tx1"/>
              </a:solidFill>
            </a:endParaRPr>
          </a:p>
          <a:p>
            <a:pPr marL="285750" indent="-285750" algn="l">
              <a:buFont typeface="Arial" panose="020B0604020202020204" pitchFamily="34" charset="0"/>
              <a:buChar char="•"/>
            </a:pPr>
            <a:r>
              <a:rPr lang="en-US" sz="2200" dirty="0">
                <a:solidFill>
                  <a:schemeClr val="tx1"/>
                </a:solidFill>
              </a:rPr>
              <a:t>Post-exercise amino acids are used to repair and rebuild damaged muscles</a:t>
            </a:r>
          </a:p>
          <a:p>
            <a:pPr marL="1028700" lvl="1">
              <a:buFont typeface="Arial" panose="020B0604020202020204" pitchFamily="34" charset="0"/>
              <a:buChar char="•"/>
            </a:pPr>
            <a:r>
              <a:rPr lang="en-US" sz="2200" dirty="0">
                <a:solidFill>
                  <a:schemeClr val="tx1"/>
                </a:solidFill>
              </a:rPr>
              <a:t>Aim to consume protein 2 hours before or after exercise to ensure sufficient amino acid availability</a:t>
            </a:r>
          </a:p>
        </p:txBody>
      </p:sp>
    </p:spTree>
    <p:extLst>
      <p:ext uri="{BB962C8B-B14F-4D97-AF65-F5344CB8AC3E}">
        <p14:creationId xmlns:p14="http://schemas.microsoft.com/office/powerpoint/2010/main" val="39005223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Diets high in protein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Nitrogen-containing amine group is converted into urea and excreted. </a:t>
            </a:r>
          </a:p>
          <a:p>
            <a:pPr marL="1028700" lvl="1">
              <a:buFont typeface="Arial" panose="020B0604020202020204" pitchFamily="34" charset="0"/>
              <a:buChar char="•"/>
            </a:pPr>
            <a:r>
              <a:rPr lang="en-US" sz="2200" dirty="0">
                <a:solidFill>
                  <a:schemeClr val="tx1"/>
                </a:solidFill>
              </a:rPr>
              <a:t>Potentially harmful for people with established liver and kidney disorders </a:t>
            </a:r>
          </a:p>
          <a:p>
            <a:pPr marL="285750" indent="-285750" algn="l">
              <a:buFont typeface="Arial" panose="020B0604020202020204" pitchFamily="34" charset="0"/>
              <a:buChar char="•"/>
            </a:pPr>
            <a:r>
              <a:rPr lang="en-US" sz="2200" dirty="0">
                <a:solidFill>
                  <a:schemeClr val="tx1"/>
                </a:solidFill>
              </a:rPr>
              <a:t>Energy containing carbon skeleton is metabolised by the same pathways as carbohydrates and can be used for energy or converted and stored as fat</a:t>
            </a:r>
          </a:p>
          <a:p>
            <a:pPr marL="285750" indent="-285750" algn="l">
              <a:buFont typeface="Arial" panose="020B0604020202020204" pitchFamily="34" charset="0"/>
              <a:buChar char="•"/>
            </a:pPr>
            <a:r>
              <a:rPr lang="en-US" sz="2200" dirty="0">
                <a:solidFill>
                  <a:schemeClr val="tx1"/>
                </a:solidFill>
              </a:rPr>
              <a:t>High intakes from animal protein may lead to high saturated fat consumption </a:t>
            </a:r>
          </a:p>
          <a:p>
            <a:pPr marL="285750" indent="-285750" algn="l">
              <a:buFont typeface="Arial" panose="020B0604020202020204" pitchFamily="34" charset="0"/>
              <a:buChar char="•"/>
            </a:pPr>
            <a:r>
              <a:rPr lang="en-US" sz="2200" dirty="0">
                <a:solidFill>
                  <a:schemeClr val="tx1"/>
                </a:solidFill>
              </a:rPr>
              <a:t>May contribute to reduced bone density due to increased calcium secretion </a:t>
            </a:r>
          </a:p>
        </p:txBody>
      </p:sp>
    </p:spTree>
    <p:custDataLst>
      <p:tags r:id="rId1"/>
    </p:custDataLst>
    <p:extLst>
      <p:ext uri="{BB962C8B-B14F-4D97-AF65-F5344CB8AC3E}">
        <p14:creationId xmlns:p14="http://schemas.microsoft.com/office/powerpoint/2010/main" val="39810011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Diets low in protein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Protein deficiency in most developed countries is rare </a:t>
            </a:r>
          </a:p>
          <a:p>
            <a:pPr marL="285750" indent="-285750" algn="l">
              <a:buFont typeface="Arial" panose="020B0604020202020204" pitchFamily="34" charset="0"/>
              <a:buChar char="•"/>
            </a:pPr>
            <a:r>
              <a:rPr lang="en-US" sz="2200" dirty="0">
                <a:solidFill>
                  <a:schemeClr val="tx1"/>
                </a:solidFill>
              </a:rPr>
              <a:t>Reduced growth in children</a:t>
            </a:r>
          </a:p>
          <a:p>
            <a:pPr marL="285750" indent="-285750" algn="l">
              <a:buFont typeface="Arial" panose="020B0604020202020204" pitchFamily="34" charset="0"/>
              <a:buChar char="•"/>
            </a:pPr>
            <a:r>
              <a:rPr lang="en-US" sz="2200" dirty="0">
                <a:solidFill>
                  <a:schemeClr val="tx1"/>
                </a:solidFill>
              </a:rPr>
              <a:t>Muscle loss in adults </a:t>
            </a:r>
          </a:p>
          <a:p>
            <a:pPr marL="285750" indent="-285750" algn="l">
              <a:buFont typeface="Arial" panose="020B0604020202020204" pitchFamily="34" charset="0"/>
              <a:buChar char="•"/>
            </a:pPr>
            <a:r>
              <a:rPr lang="en-US" sz="2200" dirty="0">
                <a:solidFill>
                  <a:schemeClr val="tx1"/>
                </a:solidFill>
              </a:rPr>
              <a:t>Susceptible to disease</a:t>
            </a:r>
          </a:p>
        </p:txBody>
      </p:sp>
    </p:spTree>
    <p:extLst>
      <p:ext uri="{BB962C8B-B14F-4D97-AF65-F5344CB8AC3E}">
        <p14:creationId xmlns:p14="http://schemas.microsoft.com/office/powerpoint/2010/main" val="5592508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Protein and energy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Protein is not the primary macronutrient used to produce ATP, protein metabolism makes up less than 5% of total energy used each day </a:t>
            </a:r>
          </a:p>
          <a:p>
            <a:pPr marL="285750" indent="-285750" algn="l">
              <a:buFont typeface="Arial" panose="020B0604020202020204" pitchFamily="34" charset="0"/>
              <a:buChar char="•"/>
            </a:pPr>
            <a:r>
              <a:rPr lang="en-US" sz="2200" dirty="0">
                <a:solidFill>
                  <a:schemeClr val="tx1"/>
                </a:solidFill>
              </a:rPr>
              <a:t>Dietary protein can be broken down and used as an energy source when fat and carbohydrate stores are limited </a:t>
            </a:r>
          </a:p>
          <a:p>
            <a:pPr marL="285750" indent="-285750" algn="l">
              <a:buFont typeface="Arial" panose="020B0604020202020204" pitchFamily="34" charset="0"/>
              <a:buChar char="•"/>
            </a:pPr>
            <a:r>
              <a:rPr lang="en-US" sz="2200" dirty="0">
                <a:solidFill>
                  <a:schemeClr val="tx1"/>
                </a:solidFill>
              </a:rPr>
              <a:t>Some amino acids can be converted into glucose through </a:t>
            </a:r>
            <a:r>
              <a:rPr lang="en-US" sz="2200" b="1" dirty="0">
                <a:solidFill>
                  <a:schemeClr val="tx1"/>
                </a:solidFill>
              </a:rPr>
              <a:t>gluconeogenesis, </a:t>
            </a:r>
            <a:r>
              <a:rPr lang="en-US" sz="2200" dirty="0">
                <a:solidFill>
                  <a:schemeClr val="tx1"/>
                </a:solidFill>
              </a:rPr>
              <a:t>for use in glycolysis </a:t>
            </a:r>
          </a:p>
          <a:p>
            <a:pPr marL="285750" indent="-285750" algn="l">
              <a:buFont typeface="Arial" panose="020B0604020202020204" pitchFamily="34" charset="0"/>
              <a:buChar char="•"/>
            </a:pPr>
            <a:r>
              <a:rPr lang="en-US" sz="2200" dirty="0">
                <a:solidFill>
                  <a:schemeClr val="tx1"/>
                </a:solidFill>
              </a:rPr>
              <a:t>Some amino acids can be used for aerobic cellular respiration (Krebs cycle)</a:t>
            </a:r>
          </a:p>
        </p:txBody>
      </p:sp>
    </p:spTree>
    <p:extLst>
      <p:ext uri="{BB962C8B-B14F-4D97-AF65-F5344CB8AC3E}">
        <p14:creationId xmlns:p14="http://schemas.microsoft.com/office/powerpoint/2010/main" val="634949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285750" indent="-285750" algn="l">
              <a:buFont typeface="Arial" panose="020B0604020202020204" pitchFamily="34" charset="0"/>
              <a:buChar char="•"/>
            </a:pPr>
            <a:r>
              <a:rPr lang="en-US" sz="2200" dirty="0">
                <a:solidFill>
                  <a:schemeClr val="tx1"/>
                </a:solidFill>
              </a:rPr>
              <a:t>Explain the function of protein</a:t>
            </a:r>
          </a:p>
          <a:p>
            <a:pPr marL="285750" indent="-285750" algn="l">
              <a:buFont typeface="Arial" panose="020B0604020202020204" pitchFamily="34" charset="0"/>
              <a:buChar char="•"/>
            </a:pPr>
            <a:r>
              <a:rPr lang="en-US" sz="2200" dirty="0">
                <a:solidFill>
                  <a:schemeClr val="tx1"/>
                </a:solidFill>
              </a:rPr>
              <a:t>Identify dietary sources of protein </a:t>
            </a:r>
          </a:p>
          <a:p>
            <a:pPr marL="285750" indent="-285750" algn="l">
              <a:buFont typeface="Arial" panose="020B0604020202020204" pitchFamily="34" charset="0"/>
              <a:buChar char="•"/>
            </a:pPr>
            <a:r>
              <a:rPr lang="en-US" sz="2200" dirty="0">
                <a:solidFill>
                  <a:schemeClr val="tx1"/>
                </a:solidFill>
              </a:rPr>
              <a:t>Explain the dietary role of protein</a:t>
            </a:r>
          </a:p>
          <a:p>
            <a:pPr marL="285750" indent="-285750" algn="l">
              <a:buFont typeface="Arial" panose="020B0604020202020204" pitchFamily="34" charset="0"/>
              <a:buChar char="•"/>
            </a:pPr>
            <a:r>
              <a:rPr lang="en-US" sz="2200" dirty="0">
                <a:solidFill>
                  <a:schemeClr val="tx1"/>
                </a:solidFill>
              </a:rPr>
              <a:t>Describe the role of protein in ATP production </a:t>
            </a:r>
          </a:p>
        </p:txBody>
      </p:sp>
    </p:spTree>
    <p:extLst>
      <p:ext uri="{BB962C8B-B14F-4D97-AF65-F5344CB8AC3E}">
        <p14:creationId xmlns:p14="http://schemas.microsoft.com/office/powerpoint/2010/main" val="358722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Fuel for exercise</a:t>
            </a:r>
          </a:p>
        </p:txBody>
      </p:sp>
    </p:spTree>
    <p:extLst>
      <p:ext uri="{BB962C8B-B14F-4D97-AF65-F5344CB8AC3E}">
        <p14:creationId xmlns:p14="http://schemas.microsoft.com/office/powerpoint/2010/main" val="34357386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Role of nutrients in energy and ATP production </a:t>
            </a:r>
          </a:p>
          <a:p>
            <a:pPr marL="285750" indent="-285750" algn="l">
              <a:buFont typeface="Arial" panose="020B0604020202020204" pitchFamily="34" charset="0"/>
              <a:buChar char="•"/>
            </a:pPr>
            <a:r>
              <a:rPr lang="en-US" sz="2200" dirty="0">
                <a:solidFill>
                  <a:schemeClr val="tx1"/>
                </a:solidFill>
              </a:rPr>
              <a:t>The effects of different types of training on fuel for exercise</a:t>
            </a:r>
          </a:p>
        </p:txBody>
      </p:sp>
    </p:spTree>
    <p:extLst>
      <p:ext uri="{BB962C8B-B14F-4D97-AF65-F5344CB8AC3E}">
        <p14:creationId xmlns:p14="http://schemas.microsoft.com/office/powerpoint/2010/main" val="908034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4082482"/>
          </a:xfrm>
          <a:solidFill>
            <a:schemeClr val="bg1">
              <a:lumMod val="95000"/>
            </a:schemeClr>
          </a:solidFill>
        </p:spPr>
        <p:txBody>
          <a:bodyPr lIns="180000" tIns="180000" rIns="180000" bIns="180000"/>
          <a:lstStyle/>
          <a:p>
            <a:r>
              <a:rPr lang="en-GB" sz="2400" b="1" dirty="0">
                <a:solidFill>
                  <a:schemeClr val="tx1"/>
                </a:solidFill>
              </a:rPr>
              <a:t>Trio task:</a:t>
            </a:r>
          </a:p>
          <a:p>
            <a:r>
              <a:rPr lang="en-GB" sz="2400" dirty="0">
                <a:solidFill>
                  <a:schemeClr val="tx1"/>
                </a:solidFill>
              </a:rPr>
              <a:t>Discuss what you can recall about the energy systems:</a:t>
            </a:r>
          </a:p>
          <a:p>
            <a:pPr marL="342900" indent="-342900">
              <a:buFont typeface="Arial" panose="020B0604020202020204" pitchFamily="34" charset="0"/>
              <a:buChar char="•"/>
            </a:pPr>
            <a:r>
              <a:rPr lang="en-GB" sz="2400" dirty="0">
                <a:solidFill>
                  <a:schemeClr val="tx1"/>
                </a:solidFill>
              </a:rPr>
              <a:t>Name </a:t>
            </a:r>
          </a:p>
          <a:p>
            <a:pPr marL="342900" indent="-342900">
              <a:buFont typeface="Arial" panose="020B0604020202020204" pitchFamily="34" charset="0"/>
              <a:buChar char="•"/>
            </a:pPr>
            <a:r>
              <a:rPr lang="en-GB" sz="2400" dirty="0">
                <a:solidFill>
                  <a:schemeClr val="tx1"/>
                </a:solidFill>
              </a:rPr>
              <a:t>Aerobic/ anaerobic </a:t>
            </a:r>
          </a:p>
          <a:p>
            <a:pPr marL="342900" indent="-342900">
              <a:buFont typeface="Arial" panose="020B0604020202020204" pitchFamily="34" charset="0"/>
              <a:buChar char="•"/>
            </a:pPr>
            <a:r>
              <a:rPr lang="en-GB" sz="2400" dirty="0">
                <a:solidFill>
                  <a:schemeClr val="tx1"/>
                </a:solidFill>
              </a:rPr>
              <a:t>Fuel </a:t>
            </a:r>
          </a:p>
          <a:p>
            <a:pPr marL="342900" indent="-342900">
              <a:buFont typeface="Arial" panose="020B0604020202020204" pitchFamily="34" charset="0"/>
              <a:buChar char="•"/>
            </a:pPr>
            <a:r>
              <a:rPr lang="en-GB" sz="2400" dirty="0">
                <a:solidFill>
                  <a:schemeClr val="tx1"/>
                </a:solidFill>
              </a:rPr>
              <a:t>Duration </a:t>
            </a:r>
          </a:p>
          <a:p>
            <a:pPr marL="342900" indent="-342900">
              <a:buFont typeface="Arial" panose="020B0604020202020204" pitchFamily="34" charset="0"/>
              <a:buChar char="•"/>
            </a:pPr>
            <a:r>
              <a:rPr lang="en-GB" sz="2400" dirty="0">
                <a:solidFill>
                  <a:schemeClr val="tx1"/>
                </a:solidFill>
              </a:rPr>
              <a:t>By-products  </a:t>
            </a:r>
          </a:p>
        </p:txBody>
      </p:sp>
    </p:spTree>
    <p:extLst>
      <p:ext uri="{BB962C8B-B14F-4D97-AF65-F5344CB8AC3E}">
        <p14:creationId xmlns:p14="http://schemas.microsoft.com/office/powerpoint/2010/main" val="12726657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360000"/>
          <a:lstStyle/>
          <a:p>
            <a:pPr lvl="0" algn="l"/>
            <a:r>
              <a:rPr lang="en-GB" sz="2000" dirty="0">
                <a:solidFill>
                  <a:schemeClr val="tx1"/>
                </a:solidFill>
                <a:effectLst/>
                <a:ea typeface="Calibri" panose="020F0502020204030204" pitchFamily="34" charset="0"/>
                <a:cs typeface="Times New Roman" panose="02020603050405020304" pitchFamily="18" charset="0"/>
              </a:rPr>
              <a:t>Energy is the ability or capacity to carry out work or function </a:t>
            </a:r>
          </a:p>
          <a:p>
            <a:pPr lvl="0" algn="l"/>
            <a:endParaRPr lang="en-GB" sz="2000" dirty="0">
              <a:solidFill>
                <a:schemeClr val="tx1"/>
              </a:solidFill>
              <a:ea typeface="Calibri" panose="020F0502020204030204" pitchFamily="34" charset="0"/>
              <a:cs typeface="Times New Roman" panose="02020603050405020304" pitchFamily="18" charset="0"/>
            </a:endParaRPr>
          </a:p>
          <a:p>
            <a:pPr lvl="0" algn="l"/>
            <a:r>
              <a:rPr lang="en-GB" sz="2000" dirty="0">
                <a:solidFill>
                  <a:schemeClr val="tx1"/>
                </a:solidFill>
                <a:ea typeface="Calibri" panose="020F0502020204030204" pitchFamily="34" charset="0"/>
                <a:cs typeface="Times New Roman" panose="02020603050405020304" pitchFamily="18" charset="0"/>
              </a:rPr>
              <a:t>B</a:t>
            </a:r>
            <a:r>
              <a:rPr lang="en-GB" sz="2000" dirty="0">
                <a:solidFill>
                  <a:schemeClr val="tx1"/>
                </a:solidFill>
                <a:effectLst/>
                <a:ea typeface="Calibri" panose="020F0502020204030204" pitchFamily="34" charset="0"/>
                <a:cs typeface="Times New Roman" panose="02020603050405020304" pitchFamily="18" charset="0"/>
              </a:rPr>
              <a:t>ody systems, organs, tissues and cells requires energy for all biological work</a:t>
            </a:r>
          </a:p>
          <a:p>
            <a:pPr lvl="0" algn="l"/>
            <a:r>
              <a:rPr lang="en-GB" sz="2000" dirty="0">
                <a:solidFill>
                  <a:schemeClr val="tx1"/>
                </a:solidFill>
                <a:effectLst/>
                <a:ea typeface="Calibri" panose="020F0502020204030204" pitchFamily="34" charset="0"/>
                <a:cs typeface="Times New Roman" panose="02020603050405020304" pitchFamily="18" charset="0"/>
              </a:rPr>
              <a:t> </a:t>
            </a:r>
          </a:p>
          <a:p>
            <a:pPr lvl="0" algn="l"/>
            <a:r>
              <a:rPr lang="en-GB" sz="2000" dirty="0">
                <a:solidFill>
                  <a:schemeClr val="tx1"/>
                </a:solidFill>
                <a:ea typeface="Calibri" panose="020F0502020204030204" pitchFamily="34" charset="0"/>
                <a:cs typeface="Times New Roman" panose="02020603050405020304" pitchFamily="18" charset="0"/>
              </a:rPr>
              <a:t>Energy is required for: </a:t>
            </a:r>
          </a:p>
          <a:p>
            <a:pPr marL="342900" lvl="0" indent="-342900" algn="l">
              <a:buFont typeface="Arial" panose="020B0604020202020204" pitchFamily="34" charset="0"/>
              <a:buChar char="•"/>
            </a:pPr>
            <a:r>
              <a:rPr lang="en-GB" sz="2000" dirty="0">
                <a:solidFill>
                  <a:schemeClr val="tx1"/>
                </a:solidFill>
                <a:effectLst/>
                <a:ea typeface="Calibri" panose="020F0502020204030204" pitchFamily="34" charset="0"/>
                <a:cs typeface="Times New Roman" panose="02020603050405020304" pitchFamily="18" charset="0"/>
              </a:rPr>
              <a:t>Muscular contraction </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Respiratory function </a:t>
            </a:r>
          </a:p>
          <a:p>
            <a:pPr marL="342900" lvl="0" indent="-342900" algn="l">
              <a:buFont typeface="Arial" panose="020B0604020202020204" pitchFamily="34" charset="0"/>
              <a:buChar char="•"/>
            </a:pPr>
            <a:r>
              <a:rPr lang="en-GB" sz="2000" dirty="0">
                <a:solidFill>
                  <a:schemeClr val="tx1"/>
                </a:solidFill>
                <a:effectLst/>
                <a:ea typeface="Calibri" panose="020F0502020204030204" pitchFamily="34" charset="0"/>
                <a:cs typeface="Times New Roman" panose="02020603050405020304" pitchFamily="18" charset="0"/>
              </a:rPr>
              <a:t>Cardiovascular function </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Digestive function </a:t>
            </a:r>
          </a:p>
          <a:p>
            <a:pPr marL="342900" lvl="0" indent="-342900" algn="l">
              <a:buFont typeface="Arial" panose="020B0604020202020204" pitchFamily="34" charset="0"/>
              <a:buChar char="•"/>
            </a:pPr>
            <a:r>
              <a:rPr lang="en-GB" sz="2000" dirty="0">
                <a:solidFill>
                  <a:schemeClr val="tx1"/>
                </a:solidFill>
                <a:effectLst/>
                <a:ea typeface="Calibri" panose="020F0502020204030204" pitchFamily="34" charset="0"/>
                <a:cs typeface="Times New Roman" panose="02020603050405020304" pitchFamily="18" charset="0"/>
              </a:rPr>
              <a:t>Cell and tissue regeneration</a:t>
            </a:r>
          </a:p>
          <a:p>
            <a:pPr lvl="0" algn="l"/>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86556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xfrm>
            <a:off x="712788" y="2090117"/>
            <a:ext cx="5747648" cy="4218608"/>
          </a:xfrm>
          <a:solidFill>
            <a:schemeClr val="bg1">
              <a:lumMod val="95000"/>
            </a:schemeClr>
          </a:solidFill>
        </p:spPr>
        <p:txBody>
          <a:bodyPr tIns="360000"/>
          <a:lstStyle/>
          <a:p>
            <a:pPr lvl="0" algn="l"/>
            <a:r>
              <a:rPr lang="en-GB" sz="2000" dirty="0">
                <a:solidFill>
                  <a:schemeClr val="tx1"/>
                </a:solidFill>
                <a:effectLst/>
                <a:ea typeface="Calibri" panose="020F0502020204030204" pitchFamily="34" charset="0"/>
                <a:cs typeface="Times New Roman" panose="02020603050405020304" pitchFamily="18" charset="0"/>
              </a:rPr>
              <a:t>Energy is released in the body from the breakdown of: </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Carbohydrates </a:t>
            </a:r>
          </a:p>
          <a:p>
            <a:pPr marL="342900" lvl="0" indent="-342900" algn="l">
              <a:buFont typeface="Arial" panose="020B0604020202020204" pitchFamily="34" charset="0"/>
              <a:buChar char="•"/>
            </a:pPr>
            <a:r>
              <a:rPr lang="en-GB" sz="2000" dirty="0">
                <a:solidFill>
                  <a:schemeClr val="tx1"/>
                </a:solidFill>
                <a:effectLst/>
                <a:ea typeface="Calibri" panose="020F0502020204030204" pitchFamily="34" charset="0"/>
                <a:cs typeface="Times New Roman" panose="02020603050405020304" pitchFamily="18" charset="0"/>
              </a:rPr>
              <a:t>Fats </a:t>
            </a:r>
            <a:endParaRPr lang="en-GB" sz="2000" dirty="0">
              <a:solidFill>
                <a:schemeClr val="tx1"/>
              </a:solidFill>
              <a:ea typeface="Calibri" panose="020F0502020204030204" pitchFamily="34" charset="0"/>
              <a:cs typeface="Times New Roman" panose="02020603050405020304" pitchFamily="18" charset="0"/>
            </a:endParaRPr>
          </a:p>
          <a:p>
            <a:pPr marL="342900" lvl="0" indent="-342900" algn="l">
              <a:buFont typeface="Arial" panose="020B0604020202020204" pitchFamily="34" charset="0"/>
              <a:buChar char="•"/>
            </a:pPr>
            <a:r>
              <a:rPr lang="en-GB" sz="2000" dirty="0">
                <a:solidFill>
                  <a:schemeClr val="tx1"/>
                </a:solidFill>
                <a:effectLst/>
                <a:ea typeface="Calibri" panose="020F0502020204030204" pitchFamily="34" charset="0"/>
                <a:cs typeface="Times New Roman" panose="02020603050405020304" pitchFamily="18" charset="0"/>
              </a:rPr>
              <a:t>Proteins </a:t>
            </a:r>
          </a:p>
          <a:p>
            <a:pPr lvl="0" algn="l"/>
            <a:endParaRPr lang="en-GB" sz="2000" dirty="0">
              <a:solidFill>
                <a:schemeClr val="tx1"/>
              </a:solidFill>
              <a:ea typeface="Calibri" panose="020F0502020204030204" pitchFamily="34" charset="0"/>
              <a:cs typeface="Times New Roman" panose="02020603050405020304" pitchFamily="18" charset="0"/>
            </a:endParaRPr>
          </a:p>
          <a:p>
            <a:pPr lvl="0" algn="l"/>
            <a:r>
              <a:rPr lang="en-GB" sz="2000" dirty="0">
                <a:solidFill>
                  <a:schemeClr val="tx1"/>
                </a:solidFill>
                <a:effectLst/>
                <a:ea typeface="Calibri" panose="020F0502020204030204" pitchFamily="34" charset="0"/>
                <a:cs typeface="Times New Roman" panose="02020603050405020304" pitchFamily="18" charset="0"/>
              </a:rPr>
              <a:t>The </a:t>
            </a:r>
            <a:r>
              <a:rPr lang="en-GB" sz="2000" dirty="0">
                <a:solidFill>
                  <a:schemeClr val="tx1"/>
                </a:solidFill>
                <a:ea typeface="Calibri" panose="020F0502020204030204" pitchFamily="34" charset="0"/>
                <a:cs typeface="Times New Roman" panose="02020603050405020304" pitchFamily="18" charset="0"/>
              </a:rPr>
              <a:t>breakdown of these substrates produces </a:t>
            </a:r>
            <a:r>
              <a:rPr lang="en-GB" sz="2000" dirty="0">
                <a:solidFill>
                  <a:schemeClr val="tx1"/>
                </a:solidFill>
                <a:effectLst/>
                <a:ea typeface="Calibri" panose="020F0502020204030204" pitchFamily="34" charset="0"/>
                <a:cs typeface="Times New Roman" panose="02020603050405020304" pitchFamily="18" charset="0"/>
              </a:rPr>
              <a:t>Adenosine triphosphate (ATP)</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Referred to as the body’s ‘energy currency’ </a:t>
            </a:r>
            <a:endParaRPr lang="en-GB" sz="2000" dirty="0">
              <a:solidFill>
                <a:schemeClr val="tx1"/>
              </a:solidFill>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0C6143E-43FA-2529-954A-90DAE1BDF517}"/>
              </a:ext>
            </a:extLst>
          </p:cNvPr>
          <p:cNvPicPr>
            <a:picLocks noChangeAspect="1"/>
          </p:cNvPicPr>
          <p:nvPr/>
        </p:nvPicPr>
        <p:blipFill>
          <a:blip r:embed="rId2"/>
          <a:stretch>
            <a:fillRect/>
          </a:stretch>
        </p:blipFill>
        <p:spPr>
          <a:xfrm>
            <a:off x="6867362" y="3081960"/>
            <a:ext cx="4800382" cy="1723840"/>
          </a:xfrm>
          <a:prstGeom prst="rect">
            <a:avLst/>
          </a:prstGeom>
        </p:spPr>
      </p:pic>
    </p:spTree>
    <p:extLst>
      <p:ext uri="{BB962C8B-B14F-4D97-AF65-F5344CB8AC3E}">
        <p14:creationId xmlns:p14="http://schemas.microsoft.com/office/powerpoint/2010/main" val="8623737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systems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lvl="0" algn="l"/>
            <a:r>
              <a:rPr lang="en-GB" sz="2000" dirty="0">
                <a:solidFill>
                  <a:schemeClr val="tx1"/>
                </a:solidFill>
                <a:effectLst/>
                <a:ea typeface="Calibri" panose="020F0502020204030204" pitchFamily="34" charset="0"/>
                <a:cs typeface="Times New Roman" panose="02020603050405020304" pitchFamily="18" charset="0"/>
              </a:rPr>
              <a:t>There are three biological pathways that can be used to resynthesise ATP:</a:t>
            </a:r>
          </a:p>
          <a:p>
            <a:pPr lvl="0" algn="l"/>
            <a:endParaRPr lang="en-GB" sz="2000" dirty="0">
              <a:solidFill>
                <a:schemeClr val="tx1"/>
              </a:solidFill>
              <a:effectLst/>
              <a:ea typeface="Calibri" panose="020F0502020204030204" pitchFamily="34" charset="0"/>
              <a:cs typeface="Times New Roman" panose="02020603050405020304" pitchFamily="18" charset="0"/>
            </a:endParaRP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Phosphocreatine (PC) or creatine phosphate (CP) system (anaerobic)</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Anaerobic</a:t>
            </a:r>
            <a:r>
              <a:rPr lang="en-GB" sz="2000" dirty="0">
                <a:solidFill>
                  <a:schemeClr val="tx1"/>
                </a:solidFill>
                <a:effectLst/>
                <a:ea typeface="Calibri" panose="020F0502020204030204" pitchFamily="34" charset="0"/>
                <a:cs typeface="Times New Roman" panose="02020603050405020304" pitchFamily="18" charset="0"/>
              </a:rPr>
              <a:t> glycolysis or lactic acid  system (anaerobic)</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A</a:t>
            </a:r>
            <a:r>
              <a:rPr lang="en-GB" sz="2000" dirty="0">
                <a:solidFill>
                  <a:schemeClr val="tx1"/>
                </a:solidFill>
                <a:effectLst/>
                <a:ea typeface="Calibri" panose="020F0502020204030204" pitchFamily="34" charset="0"/>
                <a:cs typeface="Times New Roman" panose="02020603050405020304" pitchFamily="18" charset="0"/>
              </a:rPr>
              <a:t>erobic system (aerobic)</a:t>
            </a:r>
          </a:p>
          <a:p>
            <a:pPr marL="342900" lvl="0" indent="-342900" algn="l">
              <a:buFont typeface="Arial" panose="020B0604020202020204" pitchFamily="34" charset="0"/>
              <a:buChar char="•"/>
            </a:pPr>
            <a:endParaRPr lang="en-GB" sz="2000" dirty="0">
              <a:solidFill>
                <a:schemeClr val="tx1"/>
              </a:solidFill>
              <a:ea typeface="Calibri" panose="020F0502020204030204" pitchFamily="34" charset="0"/>
              <a:cs typeface="Times New Roman" panose="02020603050405020304" pitchFamily="18" charset="0"/>
            </a:endParaRPr>
          </a:p>
          <a:p>
            <a:pPr lvl="0" algn="l"/>
            <a:r>
              <a:rPr lang="en-GB" sz="2000" dirty="0">
                <a:solidFill>
                  <a:schemeClr val="tx1"/>
                </a:solidFill>
                <a:effectLst/>
                <a:ea typeface="Calibri" panose="020F0502020204030204" pitchFamily="34" charset="0"/>
                <a:cs typeface="Times New Roman" panose="02020603050405020304" pitchFamily="18" charset="0"/>
              </a:rPr>
              <a:t>Anaerobic = without oxygen</a:t>
            </a:r>
          </a:p>
          <a:p>
            <a:pPr lvl="0" algn="l"/>
            <a:r>
              <a:rPr lang="en-GB" sz="2000" dirty="0">
                <a:solidFill>
                  <a:schemeClr val="tx1"/>
                </a:solidFill>
                <a:ea typeface="Calibri" panose="020F0502020204030204" pitchFamily="34" charset="0"/>
                <a:cs typeface="Times New Roman" panose="02020603050405020304" pitchFamily="18" charset="0"/>
              </a:rPr>
              <a:t>Aerobic = with oxygen</a:t>
            </a:r>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85040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systems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Phosphocreatine (PC) or creatine phosphate (CP) system (anaerobic) – used for predominantly short burst of high intensity activity – up to 15 seconds </a:t>
            </a:r>
          </a:p>
          <a:p>
            <a:pPr marL="342900" lvl="0" indent="-342900" algn="l">
              <a:buFont typeface="Arial" panose="020B0604020202020204" pitchFamily="34" charset="0"/>
              <a:buChar char="•"/>
            </a:pPr>
            <a:endParaRPr lang="en-GB" sz="2000" dirty="0">
              <a:solidFill>
                <a:schemeClr val="tx1"/>
              </a:solidFill>
              <a:ea typeface="Calibri" panose="020F0502020204030204" pitchFamily="34" charset="0"/>
              <a:cs typeface="Times New Roman" panose="02020603050405020304" pitchFamily="18" charset="0"/>
            </a:endParaRP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Anaerobic</a:t>
            </a:r>
            <a:r>
              <a:rPr lang="en-GB" sz="2000" dirty="0">
                <a:solidFill>
                  <a:schemeClr val="tx1"/>
                </a:solidFill>
                <a:effectLst/>
                <a:ea typeface="Calibri" panose="020F0502020204030204" pitchFamily="34" charset="0"/>
                <a:cs typeface="Times New Roman" panose="02020603050405020304" pitchFamily="18" charset="0"/>
              </a:rPr>
              <a:t> glycolysis or lactic acid  system (anaerobic) – used predominantly durin</a:t>
            </a:r>
            <a:r>
              <a:rPr lang="en-GB" sz="2000" dirty="0">
                <a:solidFill>
                  <a:schemeClr val="tx1"/>
                </a:solidFill>
                <a:ea typeface="Calibri" panose="020F0502020204030204" pitchFamily="34" charset="0"/>
                <a:cs typeface="Times New Roman" panose="02020603050405020304" pitchFamily="18" charset="0"/>
              </a:rPr>
              <a:t>g moderate to higher intensity activities – 2-3 minutes </a:t>
            </a:r>
          </a:p>
          <a:p>
            <a:pPr lvl="0" algn="l"/>
            <a:endParaRPr lang="en-GB" sz="2000" dirty="0">
              <a:solidFill>
                <a:schemeClr val="tx1"/>
              </a:solidFill>
              <a:effectLst/>
              <a:ea typeface="Calibri" panose="020F0502020204030204" pitchFamily="34" charset="0"/>
              <a:cs typeface="Times New Roman" panose="02020603050405020304" pitchFamily="18" charset="0"/>
            </a:endParaRP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A</a:t>
            </a:r>
            <a:r>
              <a:rPr lang="en-GB" sz="2000" dirty="0">
                <a:solidFill>
                  <a:schemeClr val="tx1"/>
                </a:solidFill>
                <a:effectLst/>
                <a:ea typeface="Calibri" panose="020F0502020204030204" pitchFamily="34" charset="0"/>
                <a:cs typeface="Times New Roman" panose="02020603050405020304" pitchFamily="18" charset="0"/>
              </a:rPr>
              <a:t>erobic system (aerobic) – used during longer lasting events or lower to moderate intensity activity</a:t>
            </a:r>
            <a:endParaRPr lang="en-GB" sz="2000" dirty="0">
              <a:solidFill>
                <a:schemeClr val="tx1"/>
              </a:solidFill>
              <a:ea typeface="Calibri" panose="020F0502020204030204" pitchFamily="34" charset="0"/>
              <a:cs typeface="Times New Roman" panose="02020603050405020304" pitchFamily="18" charset="0"/>
            </a:endParaRPr>
          </a:p>
          <a:p>
            <a:pPr marL="342900" lvl="0" indent="-342900" algn="l">
              <a:buFont typeface="Arial" panose="020B0604020202020204" pitchFamily="34" charset="0"/>
              <a:buChar char="•"/>
            </a:pPr>
            <a:endParaRPr lang="en-GB" sz="2000" dirty="0">
              <a:solidFill>
                <a:schemeClr val="tx1"/>
              </a:solidFill>
              <a:effectLst/>
              <a:ea typeface="Calibri" panose="020F0502020204030204" pitchFamily="34" charset="0"/>
              <a:cs typeface="Times New Roman" panose="02020603050405020304" pitchFamily="18" charset="0"/>
            </a:endParaRPr>
          </a:p>
          <a:p>
            <a:pPr lvl="0" algn="l"/>
            <a:r>
              <a:rPr lang="en-GB" sz="2000" dirty="0">
                <a:solidFill>
                  <a:schemeClr val="tx1"/>
                </a:solidFill>
                <a:ea typeface="Calibri" panose="020F0502020204030204" pitchFamily="34" charset="0"/>
                <a:cs typeface="Times New Roman" panose="02020603050405020304" pitchFamily="18" charset="0"/>
              </a:rPr>
              <a:t>All the energy systems require macronutrients to support their continued action  </a:t>
            </a:r>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92462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systems and exercise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xfrm>
            <a:off x="712788" y="2090117"/>
            <a:ext cx="6999978" cy="4218608"/>
          </a:xfrm>
          <a:solidFill>
            <a:schemeClr val="bg1">
              <a:lumMod val="95000"/>
            </a:schemeClr>
          </a:solidFill>
        </p:spPr>
        <p:txBody>
          <a:bodyPr tIns="180000"/>
          <a:lstStyle/>
          <a:p>
            <a:pPr lvl="0" algn="l"/>
            <a:r>
              <a:rPr lang="en-GB" sz="2000" dirty="0">
                <a:solidFill>
                  <a:schemeClr val="tx1"/>
                </a:solidFill>
                <a:effectLst/>
                <a:ea typeface="Calibri" panose="020F0502020204030204" pitchFamily="34" charset="0"/>
                <a:cs typeface="Times New Roman" panose="02020603050405020304" pitchFamily="18" charset="0"/>
              </a:rPr>
              <a:t>When exercising, energy is derived from all three systems: </a:t>
            </a:r>
          </a:p>
          <a:p>
            <a:pPr lvl="0" algn="l"/>
            <a:endParaRPr lang="en-GB" sz="2000" dirty="0">
              <a:solidFill>
                <a:schemeClr val="tx1"/>
              </a:solidFill>
              <a:effectLst/>
              <a:ea typeface="Calibri" panose="020F0502020204030204" pitchFamily="34" charset="0"/>
              <a:cs typeface="Times New Roman" panose="02020603050405020304" pitchFamily="18" charset="0"/>
            </a:endParaRPr>
          </a:p>
          <a:p>
            <a:pPr lvl="0" algn="l"/>
            <a:r>
              <a:rPr lang="en-GB" sz="2000" dirty="0">
                <a:solidFill>
                  <a:schemeClr val="tx1"/>
                </a:solidFill>
                <a:ea typeface="Calibri" panose="020F0502020204030204" pitchFamily="34" charset="0"/>
                <a:cs typeface="Times New Roman" panose="02020603050405020304" pitchFamily="18" charset="0"/>
              </a:rPr>
              <a:t>Predominant system determined by: </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Intensity of the activity</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Duration of the activity </a:t>
            </a:r>
          </a:p>
          <a:p>
            <a:pPr marL="342900" lvl="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Fitness level</a:t>
            </a:r>
          </a:p>
          <a:p>
            <a:pPr marL="342900" lvl="0" indent="-342900" algn="l">
              <a:buFont typeface="Arial" panose="020B0604020202020204" pitchFamily="34" charset="0"/>
              <a:buChar char="•"/>
            </a:pPr>
            <a:endParaRPr lang="en-GB" sz="2000" dirty="0">
              <a:solidFill>
                <a:schemeClr val="tx1"/>
              </a:solidFill>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A821FDC-A0F1-CF9B-6823-CE3F3B36E8FF}"/>
              </a:ext>
            </a:extLst>
          </p:cNvPr>
          <p:cNvPicPr>
            <a:picLocks noChangeAspect="1"/>
          </p:cNvPicPr>
          <p:nvPr/>
        </p:nvPicPr>
        <p:blipFill>
          <a:blip r:embed="rId2"/>
          <a:stretch>
            <a:fillRect/>
          </a:stretch>
        </p:blipFill>
        <p:spPr>
          <a:xfrm>
            <a:off x="8599200" y="397565"/>
            <a:ext cx="2562444" cy="2747412"/>
          </a:xfrm>
          <a:prstGeom prst="rect">
            <a:avLst/>
          </a:prstGeom>
        </p:spPr>
      </p:pic>
      <p:pic>
        <p:nvPicPr>
          <p:cNvPr id="5" name="Picture 4">
            <a:extLst>
              <a:ext uri="{FF2B5EF4-FFF2-40B4-BE49-F238E27FC236}">
                <a16:creationId xmlns:a16="http://schemas.microsoft.com/office/drawing/2014/main" id="{B3863658-3354-3C20-9825-FCD8EBE587B8}"/>
              </a:ext>
            </a:extLst>
          </p:cNvPr>
          <p:cNvPicPr>
            <a:picLocks noChangeAspect="1"/>
          </p:cNvPicPr>
          <p:nvPr/>
        </p:nvPicPr>
        <p:blipFill>
          <a:blip r:embed="rId3"/>
          <a:stretch>
            <a:fillRect/>
          </a:stretch>
        </p:blipFill>
        <p:spPr>
          <a:xfrm>
            <a:off x="8262730" y="3616504"/>
            <a:ext cx="3644348" cy="2692221"/>
          </a:xfrm>
          <a:prstGeom prst="rect">
            <a:avLst/>
          </a:prstGeom>
        </p:spPr>
      </p:pic>
    </p:spTree>
    <p:extLst>
      <p:ext uri="{BB962C8B-B14F-4D97-AF65-F5344CB8AC3E}">
        <p14:creationId xmlns:p14="http://schemas.microsoft.com/office/powerpoint/2010/main" val="24930084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systems and exercise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GB" sz="2000" u="sng" dirty="0">
                <a:solidFill>
                  <a:schemeClr val="tx1">
                    <a:lumMod val="95000"/>
                    <a:lumOff val="5000"/>
                  </a:schemeClr>
                </a:solidFill>
              </a:rPr>
              <a:t>Predominantly anaerobic</a:t>
            </a:r>
            <a:r>
              <a:rPr lang="en-GB" sz="2000" dirty="0">
                <a:solidFill>
                  <a:schemeClr val="tx1">
                    <a:lumMod val="95000"/>
                    <a:lumOff val="5000"/>
                  </a:schemeClr>
                </a:solidFill>
              </a:rPr>
              <a:t> - short, sharp, intense bursts of activity, eg, jumping, sprinting, throwing </a:t>
            </a:r>
          </a:p>
          <a:p>
            <a:pPr marL="342900" indent="-342900" algn="l">
              <a:buFont typeface="Arial" panose="020B0604020202020204" pitchFamily="34" charset="0"/>
              <a:buChar char="•"/>
            </a:pPr>
            <a:endParaRPr lang="en-GB" sz="2000" dirty="0">
              <a:solidFill>
                <a:schemeClr val="tx1">
                  <a:lumMod val="95000"/>
                  <a:lumOff val="5000"/>
                </a:schemeClr>
              </a:solidFill>
              <a:cs typeface="Arial"/>
            </a:endParaRPr>
          </a:p>
          <a:p>
            <a:pPr marL="342900" indent="-342900" algn="l">
              <a:buFont typeface="Arial" panose="020B0604020202020204" pitchFamily="34" charset="0"/>
              <a:buChar char="•"/>
            </a:pPr>
            <a:r>
              <a:rPr lang="en-GB" sz="2000" u="sng" dirty="0">
                <a:solidFill>
                  <a:schemeClr val="tx1">
                    <a:lumMod val="95000"/>
                    <a:lumOff val="5000"/>
                  </a:schemeClr>
                </a:solidFill>
              </a:rPr>
              <a:t>Predominantly aerobic</a:t>
            </a:r>
            <a:r>
              <a:rPr lang="en-GB" sz="2000" dirty="0">
                <a:solidFill>
                  <a:schemeClr val="tx1">
                    <a:lumMod val="95000"/>
                    <a:lumOff val="5000"/>
                  </a:schemeClr>
                </a:solidFill>
              </a:rPr>
              <a:t> - sustained, long duration rhythmical movements, eg, cycling, rowing </a:t>
            </a:r>
          </a:p>
          <a:p>
            <a:pPr marL="342900" indent="-342900" algn="l">
              <a:buFont typeface="Arial" panose="020B0604020202020204" pitchFamily="34" charset="0"/>
              <a:buChar char="•"/>
            </a:pPr>
            <a:endParaRPr lang="en-GB" sz="2000" dirty="0">
              <a:solidFill>
                <a:schemeClr val="tx1">
                  <a:lumMod val="95000"/>
                  <a:lumOff val="5000"/>
                </a:schemeClr>
              </a:solidFill>
              <a:cs typeface="Arial"/>
            </a:endParaRPr>
          </a:p>
          <a:p>
            <a:pPr marL="342900" indent="-342900" algn="l">
              <a:buFont typeface="Arial" panose="020B0604020202020204" pitchFamily="34" charset="0"/>
              <a:buChar char="•"/>
            </a:pPr>
            <a:r>
              <a:rPr lang="en-GB" sz="2000" u="sng" dirty="0">
                <a:solidFill>
                  <a:schemeClr val="tx1">
                    <a:lumMod val="95000"/>
                    <a:lumOff val="5000"/>
                  </a:schemeClr>
                </a:solidFill>
              </a:rPr>
              <a:t>Mix of anaerobic and aerobic </a:t>
            </a:r>
            <a:r>
              <a:rPr lang="en-GB" sz="2000" dirty="0">
                <a:solidFill>
                  <a:schemeClr val="tx1">
                    <a:lumMod val="95000"/>
                    <a:lumOff val="5000"/>
                  </a:schemeClr>
                </a:solidFill>
              </a:rPr>
              <a:t>- short bursts of high-intensity interspersed with longer periods of low to moderate intensity activity, eg, netball, football.</a:t>
            </a:r>
            <a:endParaRPr lang="en-GB" sz="2000" dirty="0">
              <a:solidFill>
                <a:schemeClr val="tx1">
                  <a:lumMod val="95000"/>
                  <a:lumOff val="5000"/>
                </a:schemeClr>
              </a:solidFill>
              <a:cs typeface="Arial"/>
            </a:endParaRPr>
          </a:p>
          <a:p>
            <a:pPr marL="342900" lvl="0" indent="-342900" algn="l">
              <a:buFont typeface="Arial" panose="020B0604020202020204" pitchFamily="34" charset="0"/>
              <a:buChar char="•"/>
            </a:pPr>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7289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Energy systems and exercise </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algn="l"/>
            <a:r>
              <a:rPr lang="en-GB" sz="2000" dirty="0">
                <a:solidFill>
                  <a:prstClr val="black"/>
                </a:solidFill>
              </a:rPr>
              <a:t>Anaerobic exercise – predominantly carbohydrate</a:t>
            </a:r>
          </a:p>
          <a:p>
            <a:pPr algn="l"/>
            <a:endParaRPr lang="en-GB" sz="2000" dirty="0">
              <a:solidFill>
                <a:prstClr val="black"/>
              </a:solidFill>
            </a:endParaRPr>
          </a:p>
          <a:p>
            <a:pPr algn="l"/>
            <a:r>
              <a:rPr lang="en-GB" sz="2000" dirty="0">
                <a:solidFill>
                  <a:prstClr val="black"/>
                </a:solidFill>
              </a:rPr>
              <a:t>Aerobic exercise - mixtures of fat and carbohydrate depending on intensity</a:t>
            </a:r>
          </a:p>
          <a:p>
            <a:pPr marL="342900" indent="-342900" algn="l">
              <a:buFont typeface="Arial" panose="020B0604020202020204" pitchFamily="34" charset="0"/>
              <a:buChar char="•"/>
            </a:pPr>
            <a:r>
              <a:rPr lang="en-GB" sz="2000" dirty="0">
                <a:solidFill>
                  <a:prstClr val="black"/>
                </a:solidFill>
              </a:rPr>
              <a:t>Fat used in presence of oxygen and alongside carbohydrates</a:t>
            </a:r>
          </a:p>
          <a:p>
            <a:pPr marL="342900" indent="-342900" algn="l">
              <a:buFont typeface="Arial" panose="020B0604020202020204" pitchFamily="34" charset="0"/>
              <a:buChar char="•"/>
            </a:pPr>
            <a:r>
              <a:rPr lang="en-GB" sz="2000" dirty="0">
                <a:solidFill>
                  <a:prstClr val="black"/>
                </a:solidFill>
              </a:rPr>
              <a:t>General rule - higher intensity, lower the fat consumption, even when aerobic</a:t>
            </a:r>
          </a:p>
          <a:p>
            <a:pPr marL="342900" indent="-342900" algn="l">
              <a:buFont typeface="Arial" panose="020B0604020202020204" pitchFamily="34" charset="0"/>
              <a:buChar char="•"/>
            </a:pPr>
            <a:r>
              <a:rPr lang="en-GB" sz="2000" dirty="0">
                <a:solidFill>
                  <a:prstClr val="black"/>
                </a:solidFill>
              </a:rPr>
              <a:t>Implications for fat loss programmes</a:t>
            </a:r>
          </a:p>
          <a:p>
            <a:pPr marL="342900" indent="-342900" algn="l">
              <a:buFont typeface="Arial" panose="020B0604020202020204" pitchFamily="34" charset="0"/>
              <a:buChar char="•"/>
            </a:pPr>
            <a:endParaRPr lang="en-GB" sz="2000" dirty="0">
              <a:solidFill>
                <a:prstClr val="black"/>
              </a:solidFill>
            </a:endParaRPr>
          </a:p>
          <a:p>
            <a:pPr algn="l"/>
            <a:r>
              <a:rPr lang="en-GB" sz="2000" dirty="0">
                <a:solidFill>
                  <a:prstClr val="black"/>
                </a:solidFill>
              </a:rPr>
              <a:t>For most people, </a:t>
            </a:r>
          </a:p>
          <a:p>
            <a:pPr marL="342900" indent="-342900" algn="l">
              <a:buFont typeface="Arial" panose="020B0604020202020204" pitchFamily="34" charset="0"/>
              <a:buChar char="•"/>
            </a:pPr>
            <a:r>
              <a:rPr lang="en-GB" sz="2000" dirty="0">
                <a:solidFill>
                  <a:prstClr val="black"/>
                </a:solidFill>
              </a:rPr>
              <a:t>the ratio of fat to carbohydrate used is about 50:50. </a:t>
            </a:r>
          </a:p>
          <a:p>
            <a:pPr marL="342900" indent="-342900" algn="l">
              <a:buFont typeface="Arial" panose="020B0604020202020204" pitchFamily="34" charset="0"/>
              <a:buChar char="•"/>
            </a:pPr>
            <a:r>
              <a:rPr lang="en-GB" sz="2000" dirty="0">
                <a:solidFill>
                  <a:prstClr val="black"/>
                </a:solidFill>
              </a:rPr>
              <a:t>ratio improves with training and improved fitness</a:t>
            </a:r>
          </a:p>
          <a:p>
            <a:pPr marL="342900" lvl="0" indent="-342900" algn="l">
              <a:buFont typeface="Arial" panose="020B0604020202020204" pitchFamily="34" charset="0"/>
              <a:buChar char="•"/>
            </a:pPr>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4138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Fat and fat use</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algn="l"/>
            <a:r>
              <a:rPr lang="en-GB" sz="2000" dirty="0">
                <a:solidFill>
                  <a:prstClr val="black"/>
                </a:solidFill>
              </a:rPr>
              <a:t>Fat utilised for energy in the absence of carbohydrates: </a:t>
            </a:r>
          </a:p>
          <a:p>
            <a:pPr marL="342900" indent="-342900" algn="l">
              <a:buFont typeface="Arial" panose="020B0604020202020204" pitchFamily="34" charset="0"/>
              <a:buChar char="•"/>
            </a:pPr>
            <a:r>
              <a:rPr lang="en-GB" sz="2000" dirty="0">
                <a:solidFill>
                  <a:prstClr val="black"/>
                </a:solidFill>
              </a:rPr>
              <a:t>fasting</a:t>
            </a:r>
          </a:p>
          <a:p>
            <a:pPr marL="342900" indent="-342900" algn="l">
              <a:buFont typeface="Arial" panose="020B0604020202020204" pitchFamily="34" charset="0"/>
              <a:buChar char="•"/>
            </a:pPr>
            <a:r>
              <a:rPr lang="en-GB" sz="2000" dirty="0">
                <a:solidFill>
                  <a:prstClr val="black"/>
                </a:solidFill>
              </a:rPr>
              <a:t>starvation</a:t>
            </a:r>
          </a:p>
          <a:p>
            <a:pPr marL="342900" indent="-342900" algn="l">
              <a:buFont typeface="Arial" panose="020B0604020202020204" pitchFamily="34" charset="0"/>
              <a:buChar char="•"/>
            </a:pPr>
            <a:r>
              <a:rPr lang="en-GB" sz="2000" dirty="0">
                <a:solidFill>
                  <a:prstClr val="black"/>
                </a:solidFill>
              </a:rPr>
              <a:t>low-carbohydrate diet </a:t>
            </a:r>
          </a:p>
          <a:p>
            <a:pPr marL="342900" indent="-342900" algn="l">
              <a:buFont typeface="Arial" panose="020B0604020202020204" pitchFamily="34" charset="0"/>
              <a:buChar char="•"/>
            </a:pPr>
            <a:r>
              <a:rPr lang="en-GB" sz="2000" dirty="0">
                <a:solidFill>
                  <a:prstClr val="black"/>
                </a:solidFill>
              </a:rPr>
              <a:t>poorly controlled diabetes mellitus</a:t>
            </a:r>
          </a:p>
          <a:p>
            <a:pPr algn="l"/>
            <a:endParaRPr lang="en-GB" sz="2000" dirty="0">
              <a:solidFill>
                <a:prstClr val="black"/>
              </a:solidFill>
            </a:endParaRPr>
          </a:p>
          <a:p>
            <a:pPr algn="l"/>
            <a:r>
              <a:rPr lang="en-GB" sz="2000" dirty="0">
                <a:solidFill>
                  <a:schemeClr val="tx1"/>
                </a:solidFill>
              </a:rPr>
              <a:t>Issues:</a:t>
            </a:r>
          </a:p>
          <a:p>
            <a:pPr marL="342900" indent="-342900" algn="l">
              <a:buFont typeface="Arial" panose="020B0604020202020204" pitchFamily="34" charset="0"/>
              <a:buChar char="•"/>
            </a:pPr>
            <a:r>
              <a:rPr lang="en-GB" sz="2000" dirty="0">
                <a:solidFill>
                  <a:schemeClr val="tx1"/>
                </a:solidFill>
              </a:rPr>
              <a:t>ketone bodies produced </a:t>
            </a:r>
          </a:p>
          <a:p>
            <a:pPr marL="34290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a</a:t>
            </a:r>
            <a:r>
              <a:rPr lang="en-GB" sz="2000" dirty="0">
                <a:solidFill>
                  <a:schemeClr val="tx1"/>
                </a:solidFill>
                <a:effectLst/>
                <a:ea typeface="Calibri" panose="020F0502020204030204" pitchFamily="34" charset="0"/>
                <a:cs typeface="Times New Roman" panose="02020603050405020304" pitchFamily="18" charset="0"/>
              </a:rPr>
              <a:t>cidic </a:t>
            </a:r>
          </a:p>
          <a:p>
            <a:pPr marL="342900" indent="-342900" algn="l">
              <a:buFont typeface="Arial" panose="020B0604020202020204" pitchFamily="34" charset="0"/>
              <a:buChar char="•"/>
            </a:pPr>
            <a:r>
              <a:rPr lang="en-GB" sz="2000" dirty="0">
                <a:solidFill>
                  <a:schemeClr val="tx1"/>
                </a:solidFill>
                <a:ea typeface="Calibri" panose="020F0502020204030204" pitchFamily="34" charset="0"/>
                <a:cs typeface="Times New Roman" panose="02020603050405020304" pitchFamily="18" charset="0"/>
              </a:rPr>
              <a:t>p</a:t>
            </a:r>
            <a:r>
              <a:rPr lang="en-GB" sz="2000" dirty="0">
                <a:solidFill>
                  <a:schemeClr val="tx1"/>
                </a:solidFill>
                <a:effectLst/>
                <a:ea typeface="Calibri" panose="020F0502020204030204" pitchFamily="34" charset="0"/>
                <a:cs typeface="Times New Roman" panose="02020603050405020304" pitchFamily="18" charset="0"/>
              </a:rPr>
              <a:t>rolonged ketosis can lead to ketoacidosis and abnormally low blood pH. </a:t>
            </a:r>
            <a:endParaRPr lang="en-GB" sz="2000" dirty="0">
              <a:solidFill>
                <a:schemeClr val="tx1"/>
              </a:solidFill>
            </a:endParaRPr>
          </a:p>
          <a:p>
            <a:pPr marL="342900" lvl="0" indent="-342900" algn="l">
              <a:buFont typeface="Arial" panose="020B0604020202020204" pitchFamily="34" charset="0"/>
              <a:buChar char="•"/>
            </a:pPr>
            <a:endParaRPr lang="en-GB" sz="2000" dirty="0">
              <a:solidFill>
                <a:schemeClr val="tx1"/>
              </a:solidFill>
              <a:effectLst/>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4136036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C4AD40-CF29-4F59-88C6-3849898AD3DA}"/>
              </a:ext>
            </a:extLst>
          </p:cNvPr>
          <p:cNvSpPr>
            <a:spLocks noGrp="1"/>
          </p:cNvSpPr>
          <p:nvPr>
            <p:ph type="body" sz="quarter" idx="11"/>
          </p:nvPr>
        </p:nvSpPr>
        <p:spPr>
          <a:xfrm>
            <a:off x="701749" y="845200"/>
            <a:ext cx="8285497" cy="512604"/>
          </a:xfrm>
        </p:spPr>
        <p:txBody>
          <a:bodyPr/>
          <a:lstStyle/>
          <a:p>
            <a:r>
              <a:rPr lang="en-GB" dirty="0"/>
              <a:t>Interplay of the energy systems </a:t>
            </a:r>
          </a:p>
        </p:txBody>
      </p:sp>
      <p:pic>
        <p:nvPicPr>
          <p:cNvPr id="1026" name="Picture 2" descr="Energy Systems - Year 10 Sport science">
            <a:extLst>
              <a:ext uri="{FF2B5EF4-FFF2-40B4-BE49-F238E27FC236}">
                <a16:creationId xmlns:a16="http://schemas.microsoft.com/office/drawing/2014/main" id="{B0101026-143E-4E34-BC32-58137964379A}"/>
              </a:ext>
            </a:extLst>
          </p:cNvPr>
          <p:cNvPicPr>
            <a:picLocks noGrp="1" noChangeAspect="1" noChangeArrowheads="1"/>
          </p:cNvPicPr>
          <p:nvPr>
            <p:ph sz="quarter" idx="15"/>
          </p:nvPr>
        </p:nvPicPr>
        <p:blipFill rotWithShape="1">
          <a:blip r:embed="rId2">
            <a:extLst>
              <a:ext uri="{28A0092B-C50C-407E-A947-70E740481C1C}">
                <a14:useLocalDpi xmlns:a14="http://schemas.microsoft.com/office/drawing/2010/main" val="0"/>
              </a:ext>
            </a:extLst>
          </a:blip>
          <a:srcRect l="-837"/>
          <a:stretch/>
        </p:blipFill>
        <p:spPr bwMode="auto">
          <a:xfrm>
            <a:off x="797442" y="1425401"/>
            <a:ext cx="10253587" cy="48790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D3AC922-C98F-43BD-AF67-D50CB04F5A21}"/>
              </a:ext>
            </a:extLst>
          </p:cNvPr>
          <p:cNvSpPr txBox="1"/>
          <p:nvPr/>
        </p:nvSpPr>
        <p:spPr>
          <a:xfrm>
            <a:off x="335777" y="2466753"/>
            <a:ext cx="461665" cy="2392325"/>
          </a:xfrm>
          <a:prstGeom prst="rect">
            <a:avLst/>
          </a:prstGeom>
          <a:noFill/>
        </p:spPr>
        <p:txBody>
          <a:bodyPr vert="vert270" wrap="square" lIns="91440" tIns="45720" rIns="91440" bIns="45720" rtlCol="0" anchor="t">
            <a:spAutoFit/>
          </a:bodyPr>
          <a:lstStyle/>
          <a:p>
            <a:pPr algn="ctr"/>
            <a:r>
              <a:rPr lang="en-GB" dirty="0"/>
              <a:t>Energy contribution </a:t>
            </a:r>
            <a:endParaRPr lang="en-US" dirty="0"/>
          </a:p>
        </p:txBody>
      </p:sp>
      <p:sp>
        <p:nvSpPr>
          <p:cNvPr id="7" name="TextBox 6">
            <a:extLst>
              <a:ext uri="{FF2B5EF4-FFF2-40B4-BE49-F238E27FC236}">
                <a16:creationId xmlns:a16="http://schemas.microsoft.com/office/drawing/2014/main" id="{0A37B8E4-0C17-4D9E-9A10-8C10E0E207D1}"/>
              </a:ext>
            </a:extLst>
          </p:cNvPr>
          <p:cNvSpPr txBox="1"/>
          <p:nvPr/>
        </p:nvSpPr>
        <p:spPr>
          <a:xfrm>
            <a:off x="4702375" y="6336366"/>
            <a:ext cx="2530549" cy="369332"/>
          </a:xfrm>
          <a:prstGeom prst="rect">
            <a:avLst/>
          </a:prstGeom>
          <a:noFill/>
        </p:spPr>
        <p:txBody>
          <a:bodyPr wrap="square" lIns="91440" tIns="45720" rIns="91440" bIns="45720" rtlCol="0" anchor="t">
            <a:spAutoFit/>
          </a:bodyPr>
          <a:lstStyle/>
          <a:p>
            <a:pPr algn="ctr"/>
            <a:r>
              <a:rPr lang="en-GB" dirty="0"/>
              <a:t>Duration </a:t>
            </a:r>
            <a:endParaRPr lang="en-US" dirty="0"/>
          </a:p>
        </p:txBody>
      </p:sp>
    </p:spTree>
    <p:extLst>
      <p:ext uri="{BB962C8B-B14F-4D97-AF65-F5344CB8AC3E}">
        <p14:creationId xmlns:p14="http://schemas.microsoft.com/office/powerpoint/2010/main" val="23796213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Excess post-exercise oxygen consumption (EPOC)</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algn="l"/>
            <a:r>
              <a:rPr lang="en-GB" sz="2000" dirty="0">
                <a:solidFill>
                  <a:prstClr val="black"/>
                </a:solidFill>
                <a:ea typeface="Calibri" panose="020F0502020204030204" pitchFamily="34" charset="0"/>
                <a:cs typeface="Times New Roman" panose="02020603050405020304" pitchFamily="18" charset="0"/>
              </a:rPr>
              <a:t>EPOC or ‘afterburn’ represents the period during which the body continues to consume oxygen at an elevated level after exercise. </a:t>
            </a:r>
          </a:p>
          <a:p>
            <a:pPr algn="l"/>
            <a:endParaRPr lang="en-GB" sz="2000" dirty="0">
              <a:solidFill>
                <a:prstClr val="black"/>
              </a:solidFill>
              <a:ea typeface="Calibri" panose="020F0502020204030204" pitchFamily="34" charset="0"/>
              <a:cs typeface="Times New Roman" panose="02020603050405020304" pitchFamily="18" charset="0"/>
            </a:endParaRPr>
          </a:p>
          <a:p>
            <a:pPr algn="l"/>
            <a:r>
              <a:rPr lang="en-GB" sz="2000" dirty="0">
                <a:solidFill>
                  <a:prstClr val="black"/>
                </a:solidFill>
                <a:ea typeface="Calibri" panose="020F0502020204030204" pitchFamily="34" charset="0"/>
                <a:cs typeface="Times New Roman" panose="02020603050405020304" pitchFamily="18" charset="0"/>
              </a:rPr>
              <a:t>During exercise, the energy systems engage to meet the increased demand for energy. </a:t>
            </a:r>
          </a:p>
          <a:p>
            <a:pPr algn="l"/>
            <a:endParaRPr lang="en-GB" sz="2000" dirty="0">
              <a:solidFill>
                <a:schemeClr val="tx1"/>
              </a:solidFill>
              <a:effectLst/>
              <a:ea typeface="Calibri" panose="020F0502020204030204" pitchFamily="34" charset="0"/>
              <a:cs typeface="Times New Roman" panose="02020603050405020304" pitchFamily="18" charset="0"/>
            </a:endParaRPr>
          </a:p>
          <a:p>
            <a:pPr algn="l"/>
            <a:r>
              <a:rPr lang="en-GB" sz="2000" dirty="0">
                <a:solidFill>
                  <a:prstClr val="black"/>
                </a:solidFill>
                <a:ea typeface="Calibri" panose="020F0502020204030204" pitchFamily="34" charset="0"/>
                <a:cs typeface="Times New Roman" panose="02020603050405020304" pitchFamily="18" charset="0"/>
              </a:rPr>
              <a:t>The body relies on both aerobic (with oxygen) and anaerobic (without oxygen) biological pathways to produce ATP. </a:t>
            </a:r>
          </a:p>
          <a:p>
            <a:pPr algn="l"/>
            <a:endParaRPr lang="en-GB" sz="2000" dirty="0">
              <a:solidFill>
                <a:prstClr val="black"/>
              </a:solidFill>
              <a:ea typeface="Calibri" panose="020F0502020204030204" pitchFamily="34" charset="0"/>
              <a:cs typeface="Times New Roman" panose="02020603050405020304" pitchFamily="18" charset="0"/>
            </a:endParaRPr>
          </a:p>
          <a:p>
            <a:pPr algn="l"/>
            <a:r>
              <a:rPr lang="en-GB" sz="2000" dirty="0">
                <a:solidFill>
                  <a:prstClr val="black"/>
                </a:solidFill>
                <a:effectLst/>
                <a:ea typeface="Calibri" panose="020F0502020204030204" pitchFamily="34" charset="0"/>
                <a:cs typeface="Times New Roman" panose="02020603050405020304" pitchFamily="18" charset="0"/>
              </a:rPr>
              <a:t>After exercise, the</a:t>
            </a:r>
            <a:r>
              <a:rPr lang="en-GB" sz="2000" dirty="0">
                <a:solidFill>
                  <a:prstClr val="black"/>
                </a:solidFill>
                <a:ea typeface="Calibri" panose="020F0502020204030204" pitchFamily="34" charset="0"/>
                <a:cs typeface="Times New Roman" panose="02020603050405020304" pitchFamily="18" charset="0"/>
              </a:rPr>
              <a:t>re is an increased demand for oxygen as the body works to restore physiological processes to their pre-exercise state. </a:t>
            </a:r>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4419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Excess post-exercise oxygen consumption (EPOC)</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algn="l"/>
            <a:r>
              <a:rPr lang="en-GB" sz="2000" dirty="0">
                <a:solidFill>
                  <a:prstClr val="black"/>
                </a:solidFill>
                <a:ea typeface="Calibri" panose="020F0502020204030204" pitchFamily="34" charset="0"/>
                <a:cs typeface="Times New Roman" panose="02020603050405020304" pitchFamily="18" charset="0"/>
              </a:rPr>
              <a:t>Several factors contribute to EPOC: </a:t>
            </a:r>
          </a:p>
          <a:p>
            <a:pPr marL="342900" indent="-342900" algn="l">
              <a:buFont typeface="Arial" panose="020B0604020202020204" pitchFamily="34" charset="0"/>
              <a:buChar char="•"/>
            </a:pPr>
            <a:r>
              <a:rPr lang="en-GB" sz="2000" b="1" dirty="0">
                <a:solidFill>
                  <a:prstClr val="black"/>
                </a:solidFill>
                <a:ea typeface="Calibri" panose="020F0502020204030204" pitchFamily="34" charset="0"/>
                <a:cs typeface="Times New Roman" panose="02020603050405020304" pitchFamily="18" charset="0"/>
              </a:rPr>
              <a:t>Oxygen debt: </a:t>
            </a:r>
            <a:r>
              <a:rPr lang="en-GB" sz="2000" dirty="0">
                <a:solidFill>
                  <a:prstClr val="black"/>
                </a:solidFill>
                <a:ea typeface="Calibri" panose="020F0502020204030204" pitchFamily="34" charset="0"/>
                <a:cs typeface="Times New Roman" panose="02020603050405020304" pitchFamily="18" charset="0"/>
              </a:rPr>
              <a:t>during exercise, the demand for oxygen exceeds supply. After exercise the body needs to repay this dept, contributing to EPOC. </a:t>
            </a:r>
          </a:p>
          <a:p>
            <a:pPr marL="342900" indent="-342900" algn="l">
              <a:buFont typeface="Arial" panose="020B0604020202020204" pitchFamily="34" charset="0"/>
              <a:buChar char="•"/>
            </a:pPr>
            <a:r>
              <a:rPr lang="en-GB" sz="2000" b="1" dirty="0">
                <a:solidFill>
                  <a:prstClr val="black"/>
                </a:solidFill>
                <a:ea typeface="Calibri" panose="020F0502020204030204" pitchFamily="34" charset="0"/>
                <a:cs typeface="Times New Roman" panose="02020603050405020304" pitchFamily="18" charset="0"/>
              </a:rPr>
              <a:t>Replenishing ATP: </a:t>
            </a:r>
            <a:r>
              <a:rPr lang="en-GB" sz="2000" dirty="0">
                <a:solidFill>
                  <a:prstClr val="black"/>
                </a:solidFill>
                <a:ea typeface="Calibri" panose="020F0502020204030204" pitchFamily="34" charset="0"/>
                <a:cs typeface="Times New Roman" panose="02020603050405020304" pitchFamily="18" charset="0"/>
              </a:rPr>
              <a:t>during exercise ATP stores are depleted, during the recovery period ATP needs to be resynthesised </a:t>
            </a:r>
          </a:p>
          <a:p>
            <a:pPr marL="342900" indent="-342900" algn="l">
              <a:buFont typeface="Arial" panose="020B0604020202020204" pitchFamily="34" charset="0"/>
              <a:buChar char="•"/>
            </a:pPr>
            <a:r>
              <a:rPr lang="en-GB" sz="2000" b="1" dirty="0">
                <a:solidFill>
                  <a:prstClr val="black"/>
                </a:solidFill>
                <a:ea typeface="Calibri" panose="020F0502020204030204" pitchFamily="34" charset="0"/>
                <a:cs typeface="Times New Roman" panose="02020603050405020304" pitchFamily="18" charset="0"/>
              </a:rPr>
              <a:t>Lactate removal: </a:t>
            </a:r>
            <a:r>
              <a:rPr lang="en-GB" sz="2000" dirty="0">
                <a:solidFill>
                  <a:prstClr val="black"/>
                </a:solidFill>
                <a:ea typeface="Calibri" panose="020F0502020204030204" pitchFamily="34" charset="0"/>
                <a:cs typeface="Times New Roman" panose="02020603050405020304" pitchFamily="18" charset="0"/>
              </a:rPr>
              <a:t>during intense exercise, lactate accumulates in the muscle. After exercise, oxygen is needed to metabolise and remove lactate</a:t>
            </a:r>
          </a:p>
          <a:p>
            <a:pPr marL="342900" indent="-342900" algn="l">
              <a:buFont typeface="Arial" panose="020B0604020202020204" pitchFamily="34" charset="0"/>
              <a:buChar char="•"/>
            </a:pPr>
            <a:r>
              <a:rPr lang="en-GB" sz="2000" b="1" dirty="0">
                <a:solidFill>
                  <a:prstClr val="black"/>
                </a:solidFill>
                <a:ea typeface="Calibri" panose="020F0502020204030204" pitchFamily="34" charset="0"/>
                <a:cs typeface="Times New Roman" panose="02020603050405020304" pitchFamily="18" charset="0"/>
              </a:rPr>
              <a:t>Elevated heart rate and respiratory rate: </a:t>
            </a:r>
            <a:r>
              <a:rPr lang="en-GB" sz="2000" dirty="0">
                <a:solidFill>
                  <a:prstClr val="black"/>
                </a:solidFill>
                <a:ea typeface="Calibri" panose="020F0502020204030204" pitchFamily="34" charset="0"/>
                <a:cs typeface="Times New Roman" panose="02020603050405020304" pitchFamily="18" charset="0"/>
              </a:rPr>
              <a:t>after exercise HR and RR remain elevated as the body works to restore physiological process to pre-exercise levels. </a:t>
            </a:r>
          </a:p>
          <a:p>
            <a:pPr marL="342900" indent="-342900" algn="l">
              <a:buFont typeface="Arial" panose="020B0604020202020204" pitchFamily="34" charset="0"/>
              <a:buChar char="•"/>
            </a:pPr>
            <a:r>
              <a:rPr lang="en-GB" sz="2000" b="1" dirty="0">
                <a:solidFill>
                  <a:prstClr val="black"/>
                </a:solidFill>
                <a:ea typeface="Calibri" panose="020F0502020204030204" pitchFamily="34" charset="0"/>
                <a:cs typeface="Times New Roman" panose="02020603050405020304" pitchFamily="18" charset="0"/>
              </a:rPr>
              <a:t>Thermogenesis: </a:t>
            </a:r>
            <a:r>
              <a:rPr lang="en-GB" sz="2000" dirty="0">
                <a:solidFill>
                  <a:prstClr val="black"/>
                </a:solidFill>
                <a:ea typeface="Calibri" panose="020F0502020204030204" pitchFamily="34" charset="0"/>
                <a:cs typeface="Times New Roman" panose="02020603050405020304" pitchFamily="18" charset="0"/>
              </a:rPr>
              <a:t>Post exercise increase in body temperature contributes to overall energy expenditure as the body works to return to normal temperature </a:t>
            </a:r>
          </a:p>
          <a:p>
            <a:pPr algn="l"/>
            <a:endParaRPr lang="en-GB"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57014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4210723"/>
          </a:xfrm>
          <a:solidFill>
            <a:schemeClr val="bg1">
              <a:lumMod val="95000"/>
            </a:schemeClr>
          </a:solidFill>
        </p:spPr>
        <p:txBody>
          <a:bodyPr lIns="180000" tIns="180000" rIns="180000" bIns="180000"/>
          <a:lstStyle/>
          <a:p>
            <a:r>
              <a:rPr lang="en-GB" sz="2400" b="1" dirty="0">
                <a:solidFill>
                  <a:schemeClr val="tx1"/>
                </a:solidFill>
              </a:rPr>
              <a:t>Small group task:</a:t>
            </a:r>
          </a:p>
          <a:p>
            <a:r>
              <a:rPr lang="en-GB" sz="2400" dirty="0">
                <a:solidFill>
                  <a:schemeClr val="tx1"/>
                </a:solidFill>
              </a:rPr>
              <a:t>Discuss how energy systems and fuels will be used in each of the following: </a:t>
            </a:r>
          </a:p>
          <a:p>
            <a:pPr marL="342900" indent="-342900">
              <a:buFont typeface="Arial" panose="020B0604020202020204" pitchFamily="34" charset="0"/>
              <a:buChar char="•"/>
            </a:pPr>
            <a:r>
              <a:rPr lang="en-GB" sz="2400" dirty="0">
                <a:solidFill>
                  <a:schemeClr val="tx1"/>
                </a:solidFill>
              </a:rPr>
              <a:t> Endurance training (marathon)</a:t>
            </a:r>
          </a:p>
          <a:p>
            <a:pPr marL="342900" indent="-342900">
              <a:buFont typeface="Arial" panose="020B0604020202020204" pitchFamily="34" charset="0"/>
              <a:buChar char="•"/>
            </a:pPr>
            <a:r>
              <a:rPr lang="en-GB" sz="2400" dirty="0">
                <a:solidFill>
                  <a:schemeClr val="tx1"/>
                </a:solidFill>
              </a:rPr>
              <a:t>15-minute HIIT session </a:t>
            </a:r>
          </a:p>
          <a:p>
            <a:pPr marL="342900" indent="-342900">
              <a:buFont typeface="Arial" panose="020B0604020202020204" pitchFamily="34" charset="0"/>
              <a:buChar char="•"/>
            </a:pPr>
            <a:r>
              <a:rPr lang="en-GB" sz="2400" dirty="0">
                <a:solidFill>
                  <a:schemeClr val="tx1"/>
                </a:solidFill>
              </a:rPr>
              <a:t>Interval cycling session – 3 mins high intensity: 6 minutes low intensity </a:t>
            </a:r>
          </a:p>
          <a:p>
            <a:pPr marL="342900" indent="-342900">
              <a:buFont typeface="Arial" panose="020B0604020202020204" pitchFamily="34" charset="0"/>
              <a:buChar char="•"/>
            </a:pPr>
            <a:r>
              <a:rPr lang="en-GB" sz="2400" dirty="0">
                <a:solidFill>
                  <a:schemeClr val="tx1"/>
                </a:solidFill>
              </a:rPr>
              <a:t>30-minute weights session, 8-12 rep range </a:t>
            </a:r>
          </a:p>
        </p:txBody>
      </p:sp>
    </p:spTree>
    <p:extLst>
      <p:ext uri="{BB962C8B-B14F-4D97-AF65-F5344CB8AC3E}">
        <p14:creationId xmlns:p14="http://schemas.microsoft.com/office/powerpoint/2010/main" val="9641706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Types of training and fuel</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marL="342900" lvl="0" indent="-342900" algn="l">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Aerobic (endurance) training</a:t>
            </a:r>
          </a:p>
          <a:p>
            <a:pPr marL="1085850" lvl="1" indent="-342900">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Endurance training relies on aerobic energy production pathways – oxygen, carbohydrates and fats </a:t>
            </a:r>
          </a:p>
          <a:p>
            <a:pPr marL="1085850" lvl="1" indent="-342900">
              <a:buFont typeface="Arial" panose="020B0604020202020204" pitchFamily="34" charset="0"/>
              <a:buChar char="•"/>
            </a:pPr>
            <a:r>
              <a:rPr lang="en-GB" sz="2200" dirty="0">
                <a:ea typeface="Calibri" panose="020F0502020204030204" pitchFamily="34" charset="0"/>
                <a:cs typeface="Times New Roman" panose="02020603050405020304" pitchFamily="18" charset="0"/>
              </a:rPr>
              <a:t>Initially body using glycogen for energy, as glycogen stores deplete, there is an increased fat metabolism. Protein breakdown may also contribute to energy requirements. </a:t>
            </a:r>
          </a:p>
          <a:p>
            <a:pPr marL="342900" indent="-342900" algn="l">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Anaerobic training (HIIT, high intensity, short duration):</a:t>
            </a:r>
          </a:p>
          <a:p>
            <a:pPr marL="1085850" lvl="1" indent="-342900">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Anaerobic activities rely on anaerobic metabolism – initiall</a:t>
            </a:r>
            <a:r>
              <a:rPr lang="en-GB" sz="2200" dirty="0">
                <a:ea typeface="Calibri" panose="020F0502020204030204" pitchFamily="34" charset="0"/>
                <a:cs typeface="Times New Roman" panose="02020603050405020304" pitchFamily="18" charset="0"/>
              </a:rPr>
              <a:t>y </a:t>
            </a:r>
            <a:r>
              <a:rPr lang="en-GB" sz="2200" dirty="0">
                <a:solidFill>
                  <a:schemeClr val="tx1"/>
                </a:solidFill>
                <a:effectLst/>
                <a:ea typeface="Calibri" panose="020F0502020204030204" pitchFamily="34" charset="0"/>
                <a:cs typeface="Times New Roman" panose="02020603050405020304" pitchFamily="18" charset="0"/>
              </a:rPr>
              <a:t>phosphocreatine system then anaerobic glycolysis (lactic acid system). </a:t>
            </a:r>
          </a:p>
          <a:p>
            <a:pPr marL="1085850" lvl="1" indent="-342900">
              <a:buFont typeface="Arial" panose="020B0604020202020204" pitchFamily="34" charset="0"/>
              <a:buChar char="•"/>
            </a:pPr>
            <a:r>
              <a:rPr lang="en-GB" sz="2200" dirty="0">
                <a:ea typeface="Calibri" panose="020F0502020204030204" pitchFamily="34" charset="0"/>
                <a:cs typeface="Times New Roman" panose="02020603050405020304" pitchFamily="18" charset="0"/>
              </a:rPr>
              <a:t>Muscle glycogen is main source of energy. </a:t>
            </a:r>
            <a:endParaRPr lang="en-GB" sz="2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74650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Types of training and fuel</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GB" sz="2200" dirty="0">
                <a:solidFill>
                  <a:schemeClr val="tx1"/>
                </a:solidFill>
                <a:ea typeface="Calibri" panose="020F0502020204030204" pitchFamily="34" charset="0"/>
                <a:cs typeface="Times New Roman" panose="02020603050405020304" pitchFamily="18" charset="0"/>
              </a:rPr>
              <a:t>Interval</a:t>
            </a:r>
            <a:r>
              <a:rPr lang="en-GB" sz="2200" dirty="0">
                <a:solidFill>
                  <a:schemeClr val="tx1"/>
                </a:solidFill>
                <a:effectLst/>
                <a:ea typeface="Calibri" panose="020F0502020204030204" pitchFamily="34" charset="0"/>
                <a:cs typeface="Times New Roman" panose="02020603050405020304" pitchFamily="18" charset="0"/>
              </a:rPr>
              <a:t> training:</a:t>
            </a:r>
          </a:p>
          <a:p>
            <a:pPr marL="1085850" lvl="1" indent="-342900">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High intensity intervals rely on anaerobic glycolysis and stored muscle glycogen </a:t>
            </a:r>
          </a:p>
          <a:p>
            <a:pPr marL="1085850" lvl="1" indent="-342900">
              <a:buFont typeface="Arial" panose="020B0604020202020204" pitchFamily="34" charset="0"/>
              <a:buChar char="•"/>
            </a:pPr>
            <a:r>
              <a:rPr lang="en-GB" sz="2200" dirty="0">
                <a:ea typeface="Calibri" panose="020F0502020204030204" pitchFamily="34" charset="0"/>
                <a:cs typeface="Times New Roman" panose="02020603050405020304" pitchFamily="18" charset="0"/>
              </a:rPr>
              <a:t>Lower intensity intervals rely on aerobic glycolysis and fat metabolism for energy</a:t>
            </a:r>
            <a:endParaRPr lang="en-GB" sz="2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16892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Types of training and fuel</a:t>
            </a:r>
          </a:p>
        </p:txBody>
      </p:sp>
      <p:sp>
        <p:nvSpPr>
          <p:cNvPr id="3" name="Content Placeholder 2">
            <a:extLst>
              <a:ext uri="{FF2B5EF4-FFF2-40B4-BE49-F238E27FC236}">
                <a16:creationId xmlns:a16="http://schemas.microsoft.com/office/drawing/2014/main" id="{1CCF3451-061D-7602-952D-2861F4353CD0}"/>
              </a:ext>
            </a:extLst>
          </p:cNvPr>
          <p:cNvSpPr>
            <a:spLocks noGrp="1"/>
          </p:cNvSpPr>
          <p:nvPr>
            <p:ph sz="quarter" idx="15"/>
          </p:nvPr>
        </p:nvSpPr>
        <p:spPr>
          <a:solidFill>
            <a:schemeClr val="bg1">
              <a:lumMod val="95000"/>
            </a:schemeClr>
          </a:solidFill>
        </p:spPr>
        <p:txBody>
          <a:bodyPr tIns="180000"/>
          <a:lstStyle/>
          <a:p>
            <a:pPr marL="342900" lvl="0" indent="-342900" algn="l">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Resistance training: </a:t>
            </a:r>
          </a:p>
          <a:p>
            <a:pPr marL="1085850" lvl="1" indent="-342900">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Can involve aerobic and anaerobic metabolism, depending on intensity and duration of the exercise </a:t>
            </a:r>
          </a:p>
          <a:p>
            <a:pPr marL="1085850" lvl="1" indent="-342900">
              <a:buFont typeface="Arial" panose="020B0604020202020204" pitchFamily="34" charset="0"/>
              <a:buChar char="•"/>
            </a:pPr>
            <a:r>
              <a:rPr lang="en-GB" sz="2200" dirty="0">
                <a:ea typeface="Calibri" panose="020F0502020204030204" pitchFamily="34" charset="0"/>
                <a:cs typeface="Times New Roman" panose="02020603050405020304" pitchFamily="18" charset="0"/>
              </a:rPr>
              <a:t>Initially relies on stored ATP and phosphocreatine for short burst of energy. </a:t>
            </a:r>
          </a:p>
          <a:p>
            <a:pPr marL="1085850" lvl="1" indent="-342900">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As exercise continues anaerobic glycolysis contributes, using </a:t>
            </a:r>
            <a:r>
              <a:rPr lang="en-GB" sz="2200" dirty="0">
                <a:ea typeface="Calibri" panose="020F0502020204030204" pitchFamily="34" charset="0"/>
                <a:cs typeface="Times New Roman" panose="02020603050405020304" pitchFamily="18" charset="0"/>
              </a:rPr>
              <a:t>glycogen as fuel. </a:t>
            </a:r>
          </a:p>
          <a:p>
            <a:pPr marL="1085850" lvl="1" indent="-342900">
              <a:buFont typeface="Arial" panose="020B0604020202020204" pitchFamily="34" charset="0"/>
              <a:buChar char="•"/>
            </a:pPr>
            <a:r>
              <a:rPr lang="en-GB" sz="2200" dirty="0">
                <a:solidFill>
                  <a:schemeClr val="tx1"/>
                </a:solidFill>
                <a:effectLst/>
                <a:ea typeface="Calibri" panose="020F0502020204030204" pitchFamily="34" charset="0"/>
                <a:cs typeface="Times New Roman" panose="02020603050405020304" pitchFamily="18" charset="0"/>
              </a:rPr>
              <a:t>Post exercise aerobic energy system is used </a:t>
            </a:r>
            <a:r>
              <a:rPr lang="en-GB" sz="2200" dirty="0">
                <a:ea typeface="Calibri" panose="020F0502020204030204" pitchFamily="34" charset="0"/>
                <a:cs typeface="Times New Roman" panose="02020603050405020304" pitchFamily="18" charset="0"/>
              </a:rPr>
              <a:t>for recovery and repair. </a:t>
            </a:r>
            <a:endParaRPr lang="en-GB" sz="2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96660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a:t>
            </a:r>
          </a:p>
          <a:p>
            <a:pPr marL="285750" indent="-285750" algn="l">
              <a:buFont typeface="Arial" panose="020B0604020202020204" pitchFamily="34" charset="0"/>
              <a:buChar char="•"/>
            </a:pPr>
            <a:r>
              <a:rPr lang="en-US" sz="2200" dirty="0">
                <a:solidFill>
                  <a:schemeClr val="tx1"/>
                </a:solidFill>
              </a:rPr>
              <a:t>Describe the role of nutrients in energy and ATP production </a:t>
            </a:r>
          </a:p>
          <a:p>
            <a:pPr marL="285750" indent="-285750" algn="l">
              <a:buFont typeface="Arial" panose="020B0604020202020204" pitchFamily="34" charset="0"/>
              <a:buChar char="•"/>
            </a:pPr>
            <a:r>
              <a:rPr lang="en-US" sz="2200" dirty="0">
                <a:solidFill>
                  <a:schemeClr val="tx1"/>
                </a:solidFill>
              </a:rPr>
              <a:t>Explain the effects of different types of training on fuel for exercise</a:t>
            </a:r>
          </a:p>
          <a:p>
            <a:pPr algn="l"/>
            <a:endParaRPr lang="en-US" sz="2200" dirty="0">
              <a:solidFill>
                <a:schemeClr val="tx1"/>
              </a:solidFill>
            </a:endParaRPr>
          </a:p>
        </p:txBody>
      </p:sp>
    </p:spTree>
    <p:extLst>
      <p:ext uri="{BB962C8B-B14F-4D97-AF65-F5344CB8AC3E}">
        <p14:creationId xmlns:p14="http://schemas.microsoft.com/office/powerpoint/2010/main" val="15238743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Micronutrients</a:t>
            </a:r>
          </a:p>
        </p:txBody>
      </p:sp>
    </p:spTree>
    <p:extLst>
      <p:ext uri="{BB962C8B-B14F-4D97-AF65-F5344CB8AC3E}">
        <p14:creationId xmlns:p14="http://schemas.microsoft.com/office/powerpoint/2010/main" val="35019702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Function and food sources of:</a:t>
            </a:r>
          </a:p>
          <a:p>
            <a:pPr marL="1085850" lvl="1" indent="-342900">
              <a:buFont typeface="Arial" panose="020B0604020202020204" pitchFamily="34" charset="0"/>
              <a:buChar char="•"/>
            </a:pPr>
            <a:r>
              <a:rPr lang="en-US" sz="2200" dirty="0">
                <a:solidFill>
                  <a:schemeClr val="tx1"/>
                </a:solidFill>
              </a:rPr>
              <a:t>Vitamins</a:t>
            </a:r>
          </a:p>
          <a:p>
            <a:pPr marL="1085850" lvl="1" indent="-342900">
              <a:buFont typeface="Arial" panose="020B0604020202020204" pitchFamily="34" charset="0"/>
              <a:buChar char="•"/>
            </a:pPr>
            <a:r>
              <a:rPr lang="en-US" sz="2200" dirty="0"/>
              <a:t>Minerals</a:t>
            </a:r>
          </a:p>
          <a:p>
            <a:pPr marL="342900" indent="-342900" algn="l">
              <a:buFont typeface="Arial" panose="020B0604020202020204" pitchFamily="34" charset="0"/>
              <a:buChar char="•"/>
            </a:pPr>
            <a:r>
              <a:rPr lang="en-US" sz="2200" dirty="0">
                <a:solidFill>
                  <a:schemeClr val="tx1"/>
                </a:solidFill>
              </a:rPr>
              <a:t>Supplementation and scope of practice</a:t>
            </a:r>
          </a:p>
        </p:txBody>
      </p:sp>
    </p:spTree>
    <p:extLst>
      <p:ext uri="{BB962C8B-B14F-4D97-AF65-F5344CB8AC3E}">
        <p14:creationId xmlns:p14="http://schemas.microsoft.com/office/powerpoint/2010/main" val="30787628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Micronutrients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lnSpc>
                <a:spcPct val="114999"/>
              </a:lnSpc>
            </a:pPr>
            <a:r>
              <a:rPr lang="en-GB" sz="2200" dirty="0">
                <a:solidFill>
                  <a:schemeClr val="tx1"/>
                </a:solidFill>
              </a:rPr>
              <a:t>Vitamins and minerals are collectively known as micronutrients and are vital to the optimal functioning of all the body’s systems. </a:t>
            </a:r>
          </a:p>
          <a:p>
            <a:pPr algn="l">
              <a:lnSpc>
                <a:spcPct val="114999"/>
              </a:lnSpc>
            </a:pPr>
            <a:endParaRPr lang="en-GB" sz="2200" dirty="0">
              <a:solidFill>
                <a:schemeClr val="tx1"/>
              </a:solidFill>
              <a:latin typeface="+mn-lt"/>
            </a:endParaRPr>
          </a:p>
          <a:p>
            <a:pPr marL="342900" indent="-342900" algn="l">
              <a:lnSpc>
                <a:spcPct val="114999"/>
              </a:lnSpc>
              <a:buFont typeface="Arial" panose="020B0604020202020204" pitchFamily="34" charset="0"/>
              <a:buChar char="•"/>
            </a:pPr>
            <a:r>
              <a:rPr lang="en-GB" sz="2200" b="1" dirty="0">
                <a:solidFill>
                  <a:schemeClr val="tx1"/>
                </a:solidFill>
                <a:latin typeface="+mn-lt"/>
              </a:rPr>
              <a:t>Vitamins</a:t>
            </a:r>
            <a:r>
              <a:rPr lang="en-GB" sz="2200" dirty="0">
                <a:solidFill>
                  <a:schemeClr val="tx1"/>
                </a:solidFill>
                <a:latin typeface="+mn-lt"/>
              </a:rPr>
              <a:t> – to enable us to effectively use the energy from the macronutrients.</a:t>
            </a:r>
            <a:endParaRPr lang="en-GB" sz="2200" dirty="0">
              <a:solidFill>
                <a:schemeClr val="tx1"/>
              </a:solidFill>
              <a:cs typeface="Arial"/>
            </a:endParaRPr>
          </a:p>
          <a:p>
            <a:pPr marL="342900" indent="-342900" algn="l">
              <a:lnSpc>
                <a:spcPct val="114999"/>
              </a:lnSpc>
              <a:buFont typeface="Arial" panose="020B0604020202020204" pitchFamily="34" charset="0"/>
              <a:buChar char="•"/>
            </a:pPr>
            <a:r>
              <a:rPr lang="en-GB" sz="2200" b="1" dirty="0">
                <a:solidFill>
                  <a:schemeClr val="tx1"/>
                </a:solidFill>
                <a:latin typeface="+mn-lt"/>
              </a:rPr>
              <a:t>Minerals</a:t>
            </a:r>
            <a:r>
              <a:rPr lang="en-GB" sz="2200" dirty="0">
                <a:solidFill>
                  <a:schemeClr val="tx1"/>
                </a:solidFill>
                <a:latin typeface="+mn-lt"/>
              </a:rPr>
              <a:t> – these are necessary for a range of very specific tasks</a:t>
            </a:r>
            <a:r>
              <a:rPr lang="en-GB" sz="2200" dirty="0">
                <a:latin typeface="+mn-lt"/>
              </a:rPr>
              <a:t>.</a:t>
            </a:r>
            <a:endParaRPr lang="en-GB" sz="2200" dirty="0"/>
          </a:p>
          <a:p>
            <a:pPr algn="l"/>
            <a:endParaRPr lang="en-US" sz="2200" dirty="0">
              <a:solidFill>
                <a:schemeClr val="tx1"/>
              </a:solidFill>
            </a:endParaRPr>
          </a:p>
        </p:txBody>
      </p:sp>
    </p:spTree>
    <p:extLst>
      <p:ext uri="{BB962C8B-B14F-4D97-AF65-F5344CB8AC3E}">
        <p14:creationId xmlns:p14="http://schemas.microsoft.com/office/powerpoint/2010/main" val="30641927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Vitamins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algn="l" eaLnBrk="0" fontAlgn="base" hangingPunct="0"/>
            <a:r>
              <a:rPr lang="en-GB" sz="2200" b="1" dirty="0">
                <a:solidFill>
                  <a:schemeClr val="tx1"/>
                </a:solidFill>
              </a:rPr>
              <a:t>Fat soluble vitamins - A, D, E, K</a:t>
            </a:r>
            <a:endParaRPr lang="en-GB" sz="2200" dirty="0">
              <a:solidFill>
                <a:schemeClr val="tx1"/>
              </a:solidFill>
              <a:cs typeface="Arial"/>
            </a:endParaRPr>
          </a:p>
          <a:p>
            <a:pPr marL="342900" indent="-342900" algn="l">
              <a:buFont typeface="Arial" panose="020B0604020202020204" pitchFamily="34" charset="0"/>
              <a:buChar char="•"/>
            </a:pPr>
            <a:r>
              <a:rPr lang="en-GB" sz="2200" dirty="0">
                <a:solidFill>
                  <a:schemeClr val="tx1"/>
                </a:solidFill>
              </a:rPr>
              <a:t>These need the presence of fat to be absorbed, transported and utilise in the body.</a:t>
            </a:r>
            <a:endParaRPr lang="en-GB" sz="2200" dirty="0">
              <a:solidFill>
                <a:schemeClr val="tx1"/>
              </a:solidFill>
              <a:cs typeface="Arial"/>
            </a:endParaRPr>
          </a:p>
          <a:p>
            <a:pPr algn="l"/>
            <a:endParaRPr lang="en-GB" sz="2200" b="1" dirty="0">
              <a:solidFill>
                <a:prstClr val="black"/>
              </a:solidFill>
            </a:endParaRPr>
          </a:p>
          <a:p>
            <a:pPr algn="l"/>
            <a:r>
              <a:rPr lang="en-GB" sz="2200" b="1" dirty="0">
                <a:solidFill>
                  <a:prstClr val="black"/>
                </a:solidFill>
              </a:rPr>
              <a:t>Water soluble vitamins – B and C</a:t>
            </a:r>
            <a:endParaRPr lang="en-GB" sz="2200" dirty="0">
              <a:solidFill>
                <a:prstClr val="black"/>
              </a:solidFill>
            </a:endParaRPr>
          </a:p>
          <a:p>
            <a:pPr marL="342900" indent="-342900" algn="l" eaLnBrk="0" fontAlgn="base" hangingPunct="0">
              <a:buFont typeface="Arial" panose="020B0604020202020204" pitchFamily="34" charset="0"/>
              <a:buChar char="•"/>
            </a:pPr>
            <a:r>
              <a:rPr lang="en-GB" sz="2200" dirty="0">
                <a:solidFill>
                  <a:schemeClr val="tx1"/>
                </a:solidFill>
              </a:rPr>
              <a:t>These need the presence of water to be absorbed, transported and utilised in the body.</a:t>
            </a:r>
            <a:endParaRPr lang="en-GB" sz="2200" dirty="0">
              <a:solidFill>
                <a:schemeClr val="tx1"/>
              </a:solidFill>
              <a:cs typeface="Arial"/>
            </a:endParaRPr>
          </a:p>
          <a:p>
            <a:pPr algn="l"/>
            <a:endParaRPr lang="en-US" sz="2200" dirty="0">
              <a:solidFill>
                <a:schemeClr val="tx1"/>
              </a:solidFill>
            </a:endParaRPr>
          </a:p>
        </p:txBody>
      </p:sp>
      <p:pic>
        <p:nvPicPr>
          <p:cNvPr id="4" name="Picture 3">
            <a:extLst>
              <a:ext uri="{FF2B5EF4-FFF2-40B4-BE49-F238E27FC236}">
                <a16:creationId xmlns:a16="http://schemas.microsoft.com/office/drawing/2014/main" id="{25CB870E-C9D6-9B1D-4E6B-EADD58770796}"/>
              </a:ext>
            </a:extLst>
          </p:cNvPr>
          <p:cNvPicPr>
            <a:picLocks noChangeAspect="1"/>
          </p:cNvPicPr>
          <p:nvPr/>
        </p:nvPicPr>
        <p:blipFill>
          <a:blip r:embed="rId2"/>
          <a:stretch>
            <a:fillRect/>
          </a:stretch>
        </p:blipFill>
        <p:spPr>
          <a:xfrm>
            <a:off x="6652591" y="2437987"/>
            <a:ext cx="5115339" cy="3093325"/>
          </a:xfrm>
          <a:prstGeom prst="rect">
            <a:avLst/>
          </a:prstGeom>
        </p:spPr>
      </p:pic>
    </p:spTree>
    <p:extLst>
      <p:ext uri="{BB962C8B-B14F-4D97-AF65-F5344CB8AC3E}">
        <p14:creationId xmlns:p14="http://schemas.microsoft.com/office/powerpoint/2010/main" val="6634211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3003043"/>
          </a:xfrm>
          <a:solidFill>
            <a:schemeClr val="bg1">
              <a:lumMod val="95000"/>
            </a:schemeClr>
          </a:solidFill>
        </p:spPr>
        <p:txBody>
          <a:bodyPr tIns="180000"/>
          <a:lstStyle/>
          <a:p>
            <a:r>
              <a:rPr lang="en-GB" sz="2400" b="1" dirty="0">
                <a:solidFill>
                  <a:schemeClr val="tx1"/>
                </a:solidFill>
              </a:rPr>
              <a:t>Small group task:</a:t>
            </a:r>
          </a:p>
          <a:p>
            <a:pPr marL="342900" indent="-342900">
              <a:buFont typeface="Arial" panose="020B0604020202020204" pitchFamily="34" charset="0"/>
              <a:buChar char="•"/>
            </a:pPr>
            <a:r>
              <a:rPr lang="en-GB" sz="2400" dirty="0">
                <a:solidFill>
                  <a:schemeClr val="tx1"/>
                </a:solidFill>
              </a:rPr>
              <a:t>For your allocated vitamins/ minerals research their roles in the body and dietary sources. </a:t>
            </a:r>
          </a:p>
          <a:p>
            <a:pPr marL="342900" indent="-342900">
              <a:buFont typeface="Arial" panose="020B0604020202020204" pitchFamily="34" charset="0"/>
              <a:buChar char="•"/>
            </a:pPr>
            <a:r>
              <a:rPr lang="en-GB" sz="2400" dirty="0">
                <a:solidFill>
                  <a:schemeClr val="tx1"/>
                </a:solidFill>
              </a:rPr>
              <a:t>Prepare to present information back to group. </a:t>
            </a:r>
          </a:p>
          <a:p>
            <a:pPr marL="342900" indent="-342900">
              <a:buFont typeface="Arial" panose="020B0604020202020204" pitchFamily="34" charset="0"/>
              <a:buChar char="•"/>
            </a:pPr>
            <a:r>
              <a:rPr lang="en-GB" sz="2400" dirty="0">
                <a:solidFill>
                  <a:schemeClr val="tx1"/>
                </a:solidFill>
              </a:rPr>
              <a:t>Include 2 -4 quiz questions for group. </a:t>
            </a:r>
          </a:p>
        </p:txBody>
      </p:sp>
    </p:spTree>
    <p:extLst>
      <p:ext uri="{BB962C8B-B14F-4D97-AF65-F5344CB8AC3E}">
        <p14:creationId xmlns:p14="http://schemas.microsoft.com/office/powerpoint/2010/main" val="26422699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Water-soluble vitamins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Vitamin C and vitamin B group: </a:t>
            </a:r>
          </a:p>
          <a:p>
            <a:pPr marL="342900" indent="-342900" algn="l">
              <a:buFont typeface="Arial" panose="020B0604020202020204" pitchFamily="34" charset="0"/>
              <a:buChar char="•"/>
            </a:pPr>
            <a:r>
              <a:rPr lang="en-US" sz="2200" dirty="0">
                <a:solidFill>
                  <a:schemeClr val="tx1"/>
                </a:solidFill>
              </a:rPr>
              <a:t>Essential for brain functions, supporting energy metabolism and assists with many enzyme actions</a:t>
            </a:r>
          </a:p>
          <a:p>
            <a:pPr marL="342900" indent="-342900" algn="l">
              <a:buFont typeface="Arial" panose="020B0604020202020204" pitchFamily="34" charset="0"/>
              <a:buChar char="•"/>
            </a:pPr>
            <a:r>
              <a:rPr lang="en-US" sz="2200" dirty="0">
                <a:solidFill>
                  <a:schemeClr val="tx1"/>
                </a:solidFill>
              </a:rPr>
              <a:t>Vitamin C is essential for healthy gums a teeth</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GB" sz="2200" dirty="0">
                <a:solidFill>
                  <a:schemeClr val="tx1"/>
                </a:solidFill>
              </a:rPr>
              <a:t>Need the presence of water to be absorbed, transported and utilised in the body</a:t>
            </a:r>
          </a:p>
          <a:p>
            <a:pPr marL="342900" indent="-342900" algn="l">
              <a:buFont typeface="Arial" panose="020B0604020202020204" pitchFamily="34" charset="0"/>
              <a:buChar char="•"/>
            </a:pPr>
            <a:r>
              <a:rPr lang="en-GB" sz="2200" dirty="0">
                <a:solidFill>
                  <a:schemeClr val="tx1"/>
                </a:solidFill>
                <a:cs typeface="Arial"/>
              </a:rPr>
              <a:t>Are not stored in the body– need regular consumption in diet</a:t>
            </a:r>
          </a:p>
          <a:p>
            <a:pPr marL="342900" indent="-342900" algn="l">
              <a:buFont typeface="Arial" panose="020B0604020202020204" pitchFamily="34" charset="0"/>
              <a:buChar char="•"/>
            </a:pPr>
            <a:r>
              <a:rPr lang="en-GB" sz="2200" dirty="0">
                <a:solidFill>
                  <a:schemeClr val="tx1"/>
                </a:solidFill>
                <a:cs typeface="Arial"/>
              </a:rPr>
              <a:t>Excess is excreted through urine</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3882162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955C56-408C-452C-8A48-5A5FB961C154}"/>
              </a:ext>
            </a:extLst>
          </p:cNvPr>
          <p:cNvSpPr>
            <a:spLocks noGrp="1"/>
          </p:cNvSpPr>
          <p:nvPr>
            <p:ph type="body" sz="quarter" idx="11"/>
          </p:nvPr>
        </p:nvSpPr>
        <p:spPr/>
        <p:txBody>
          <a:bodyPr/>
          <a:lstStyle/>
          <a:p>
            <a:r>
              <a:rPr lang="en-GB" dirty="0"/>
              <a:t>Water-soluble vitamins </a:t>
            </a:r>
          </a:p>
        </p:txBody>
      </p:sp>
      <p:graphicFrame>
        <p:nvGraphicFramePr>
          <p:cNvPr id="4" name="Content Placeholder 3">
            <a:extLst>
              <a:ext uri="{FF2B5EF4-FFF2-40B4-BE49-F238E27FC236}">
                <a16:creationId xmlns:a16="http://schemas.microsoft.com/office/drawing/2014/main" id="{A715080A-DC43-4977-8170-C27F456D6D90}"/>
              </a:ext>
            </a:extLst>
          </p:cNvPr>
          <p:cNvGraphicFramePr>
            <a:graphicFrameLocks noGrp="1"/>
          </p:cNvGraphicFramePr>
          <p:nvPr>
            <p:ph sz="quarter" idx="15"/>
          </p:nvPr>
        </p:nvGraphicFramePr>
        <p:xfrm>
          <a:off x="701749" y="1424571"/>
          <a:ext cx="10788502" cy="5105145"/>
        </p:xfrm>
        <a:graphic>
          <a:graphicData uri="http://schemas.openxmlformats.org/drawingml/2006/table">
            <a:tbl>
              <a:tblPr firstRow="1" firstCol="1" bandRow="1">
                <a:tableStyleId>{BC89EF96-8CEA-46FF-86C4-4CE0E7609802}</a:tableStyleId>
              </a:tblPr>
              <a:tblGrid>
                <a:gridCol w="1628997">
                  <a:extLst>
                    <a:ext uri="{9D8B030D-6E8A-4147-A177-3AD203B41FA5}">
                      <a16:colId xmlns:a16="http://schemas.microsoft.com/office/drawing/2014/main" val="1215753599"/>
                    </a:ext>
                  </a:extLst>
                </a:gridCol>
                <a:gridCol w="4412011">
                  <a:extLst>
                    <a:ext uri="{9D8B030D-6E8A-4147-A177-3AD203B41FA5}">
                      <a16:colId xmlns:a16="http://schemas.microsoft.com/office/drawing/2014/main" val="544173098"/>
                    </a:ext>
                  </a:extLst>
                </a:gridCol>
                <a:gridCol w="4747494">
                  <a:extLst>
                    <a:ext uri="{9D8B030D-6E8A-4147-A177-3AD203B41FA5}">
                      <a16:colId xmlns:a16="http://schemas.microsoft.com/office/drawing/2014/main" val="3421049922"/>
                    </a:ext>
                  </a:extLst>
                </a:gridCol>
              </a:tblGrid>
              <a:tr h="314124">
                <a:tc>
                  <a:txBody>
                    <a:bodyPr/>
                    <a:lstStyle/>
                    <a:p>
                      <a:pPr>
                        <a:lnSpc>
                          <a:spcPct val="115000"/>
                        </a:lnSpc>
                        <a:spcBef>
                          <a:spcPts val="600"/>
                        </a:spcBef>
                        <a:spcAft>
                          <a:spcPts val="600"/>
                        </a:spcAft>
                      </a:pPr>
                      <a:r>
                        <a:rPr lang="en-GB" sz="2000" dirty="0">
                          <a:effectLst/>
                        </a:rPr>
                        <a:t>Vitamin</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tc>
                <a:tc>
                  <a:txBody>
                    <a:bodyPr/>
                    <a:lstStyle/>
                    <a:p>
                      <a:pPr>
                        <a:lnSpc>
                          <a:spcPct val="115000"/>
                        </a:lnSpc>
                        <a:spcBef>
                          <a:spcPts val="600"/>
                        </a:spcBef>
                        <a:spcAft>
                          <a:spcPts val="600"/>
                        </a:spcAft>
                      </a:pPr>
                      <a:r>
                        <a:rPr lang="en-GB" sz="2000" dirty="0">
                          <a:effectLst/>
                        </a:rPr>
                        <a:t>Role </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nchor="ctr"/>
                </a:tc>
                <a:tc>
                  <a:txBody>
                    <a:bodyPr/>
                    <a:lstStyle/>
                    <a:p>
                      <a:pPr>
                        <a:lnSpc>
                          <a:spcPct val="115000"/>
                        </a:lnSpc>
                        <a:spcBef>
                          <a:spcPts val="600"/>
                        </a:spcBef>
                        <a:spcAft>
                          <a:spcPts val="600"/>
                        </a:spcAft>
                      </a:pPr>
                      <a:r>
                        <a:rPr lang="en-GB" sz="2000" dirty="0">
                          <a:effectLst/>
                        </a:rPr>
                        <a:t>Food source</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nchor="ctr"/>
                </a:tc>
                <a:extLst>
                  <a:ext uri="{0D108BD9-81ED-4DB2-BD59-A6C34878D82A}">
                    <a16:rowId xmlns:a16="http://schemas.microsoft.com/office/drawing/2014/main" val="728893396"/>
                  </a:ext>
                </a:extLst>
              </a:tr>
              <a:tr h="1969274">
                <a:tc>
                  <a:txBody>
                    <a:bodyPr/>
                    <a:lstStyle/>
                    <a:p>
                      <a:pPr>
                        <a:lnSpc>
                          <a:spcPct val="115000"/>
                        </a:lnSpc>
                        <a:spcBef>
                          <a:spcPts val="600"/>
                        </a:spcBef>
                        <a:spcAft>
                          <a:spcPts val="600"/>
                        </a:spcAft>
                      </a:pPr>
                      <a:r>
                        <a:rPr lang="en-GB" sz="2000" dirty="0">
                          <a:effectLst/>
                        </a:rPr>
                        <a:t>B complex</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Healthy nerves, skin, eyes, hair, liver and muscle tone</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Prevents fatigue</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Metabolism </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Helps maintain iron levels in the blood</a:t>
                      </a:r>
                    </a:p>
                  </a:txBody>
                  <a:tcPr marL="58898" marR="58898" marT="0" marB="0" anchor="ctr"/>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Milk and milk products</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Offal and meat</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Fish</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Eggs</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Whole cereals</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Fresh fruit and vegetables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nchor="ctr"/>
                </a:tc>
                <a:extLst>
                  <a:ext uri="{0D108BD9-81ED-4DB2-BD59-A6C34878D82A}">
                    <a16:rowId xmlns:a16="http://schemas.microsoft.com/office/drawing/2014/main" val="3377620316"/>
                  </a:ext>
                </a:extLst>
              </a:tr>
              <a:tr h="1934589">
                <a:tc>
                  <a:txBody>
                    <a:bodyPr/>
                    <a:lstStyle/>
                    <a:p>
                      <a:pPr>
                        <a:lnSpc>
                          <a:spcPct val="115000"/>
                        </a:lnSpc>
                        <a:spcBef>
                          <a:spcPts val="600"/>
                        </a:spcBef>
                        <a:spcAft>
                          <a:spcPts val="600"/>
                        </a:spcAft>
                      </a:pPr>
                      <a:r>
                        <a:rPr lang="en-GB" sz="2000" dirty="0">
                          <a:effectLst/>
                        </a:rPr>
                        <a:t>C</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Antioxidant</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Healing of wounds</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Immune system function</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Tissue growth and repair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nchor="ctr"/>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Fresh fruit and vegetables</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Milk (especially breast milk)</a:t>
                      </a:r>
                      <a:endParaRPr lang="en-GB" sz="2000" dirty="0">
                        <a:effectLst/>
                      </a:endParaRPr>
                    </a:p>
                    <a:p>
                      <a:pPr marL="342900" lvl="0" indent="-342900">
                        <a:lnSpc>
                          <a:spcPct val="115000"/>
                        </a:lnSpc>
                        <a:spcBef>
                          <a:spcPts val="600"/>
                        </a:spcBef>
                        <a:spcAft>
                          <a:spcPts val="600"/>
                        </a:spcAft>
                        <a:buFont typeface="Symbol" panose="05050102010706020507" pitchFamily="18" charset="2"/>
                        <a:buChar char=""/>
                      </a:pPr>
                      <a:r>
                        <a:rPr lang="en-GB" sz="2000" kern="1200" dirty="0">
                          <a:effectLst/>
                        </a:rPr>
                        <a:t>Some organ meats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8898" marR="58898" marT="0" marB="0" anchor="ctr"/>
                </a:tc>
                <a:extLst>
                  <a:ext uri="{0D108BD9-81ED-4DB2-BD59-A6C34878D82A}">
                    <a16:rowId xmlns:a16="http://schemas.microsoft.com/office/drawing/2014/main" val="1503308359"/>
                  </a:ext>
                </a:extLst>
              </a:tr>
            </a:tbl>
          </a:graphicData>
        </a:graphic>
      </p:graphicFrame>
    </p:spTree>
    <p:extLst>
      <p:ext uri="{BB962C8B-B14F-4D97-AF65-F5344CB8AC3E}">
        <p14:creationId xmlns:p14="http://schemas.microsoft.com/office/powerpoint/2010/main" val="35011937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Fat-soluble vitamins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Vitamins A, D, E and K: </a:t>
            </a:r>
          </a:p>
          <a:p>
            <a:pPr marL="342900" indent="-342900" algn="l">
              <a:buFont typeface="Arial" panose="020B0604020202020204" pitchFamily="34" charset="0"/>
              <a:buChar char="•"/>
            </a:pPr>
            <a:r>
              <a:rPr lang="en-US" sz="2200" dirty="0">
                <a:solidFill>
                  <a:schemeClr val="tx1"/>
                </a:solidFill>
              </a:rPr>
              <a:t>Vitamin A for vision </a:t>
            </a:r>
          </a:p>
          <a:p>
            <a:pPr marL="342900" indent="-342900" algn="l">
              <a:buFont typeface="Arial" panose="020B0604020202020204" pitchFamily="34" charset="0"/>
              <a:buChar char="•"/>
            </a:pPr>
            <a:r>
              <a:rPr lang="en-US" sz="2200" dirty="0">
                <a:solidFill>
                  <a:schemeClr val="tx1"/>
                </a:solidFill>
              </a:rPr>
              <a:t>Vitamin D for bone growth and development </a:t>
            </a:r>
          </a:p>
          <a:p>
            <a:pPr marL="342900" indent="-342900" algn="l">
              <a:buFont typeface="Arial" panose="020B0604020202020204" pitchFamily="34" charset="0"/>
              <a:buChar char="•"/>
            </a:pPr>
            <a:r>
              <a:rPr lang="en-US" sz="2200" dirty="0">
                <a:solidFill>
                  <a:schemeClr val="tx1"/>
                </a:solidFill>
              </a:rPr>
              <a:t>Vitamin E for protection against chemical damage (antioxidant)</a:t>
            </a:r>
          </a:p>
          <a:p>
            <a:pPr marL="342900" indent="-342900" algn="l">
              <a:buFont typeface="Arial" panose="020B0604020202020204" pitchFamily="34" charset="0"/>
              <a:buChar char="•"/>
            </a:pPr>
            <a:r>
              <a:rPr lang="en-US" sz="2200" dirty="0">
                <a:solidFill>
                  <a:schemeClr val="tx1"/>
                </a:solidFill>
              </a:rPr>
              <a:t>Vitamin K for blook clotting </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These vitamins need the presences of fat to be absorbed, transported and utilised in the body</a:t>
            </a:r>
          </a:p>
          <a:p>
            <a:pPr marL="342900" indent="-342900" algn="l">
              <a:buFont typeface="Arial" panose="020B0604020202020204" pitchFamily="34" charset="0"/>
              <a:buChar char="•"/>
            </a:pPr>
            <a:r>
              <a:rPr lang="en-US" sz="2200" dirty="0">
                <a:solidFill>
                  <a:schemeClr val="tx1"/>
                </a:solidFill>
              </a:rPr>
              <a:t>Are stored in the body</a:t>
            </a:r>
          </a:p>
        </p:txBody>
      </p:sp>
    </p:spTree>
    <p:extLst>
      <p:ext uri="{BB962C8B-B14F-4D97-AF65-F5344CB8AC3E}">
        <p14:creationId xmlns:p14="http://schemas.microsoft.com/office/powerpoint/2010/main" val="30869320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60ECAC-75A3-406B-9965-98717CDC37B5}"/>
              </a:ext>
            </a:extLst>
          </p:cNvPr>
          <p:cNvSpPr>
            <a:spLocks noGrp="1"/>
          </p:cNvSpPr>
          <p:nvPr>
            <p:ph type="body" sz="quarter" idx="11"/>
          </p:nvPr>
        </p:nvSpPr>
        <p:spPr/>
        <p:txBody>
          <a:bodyPr/>
          <a:lstStyle/>
          <a:p>
            <a:r>
              <a:rPr lang="en-GB" dirty="0"/>
              <a:t>Fat-soluble vitamins </a:t>
            </a:r>
          </a:p>
        </p:txBody>
      </p:sp>
      <p:graphicFrame>
        <p:nvGraphicFramePr>
          <p:cNvPr id="4" name="Content Placeholder 3">
            <a:extLst>
              <a:ext uri="{FF2B5EF4-FFF2-40B4-BE49-F238E27FC236}">
                <a16:creationId xmlns:a16="http://schemas.microsoft.com/office/drawing/2014/main" id="{C2E933AF-7FAE-4676-9FA1-7801BD27AD5A}"/>
              </a:ext>
            </a:extLst>
          </p:cNvPr>
          <p:cNvGraphicFramePr>
            <a:graphicFrameLocks noGrp="1"/>
          </p:cNvGraphicFramePr>
          <p:nvPr>
            <p:ph sz="quarter" idx="15"/>
          </p:nvPr>
        </p:nvGraphicFramePr>
        <p:xfrm>
          <a:off x="701749" y="1528275"/>
          <a:ext cx="11185450" cy="4600983"/>
        </p:xfrm>
        <a:graphic>
          <a:graphicData uri="http://schemas.openxmlformats.org/drawingml/2006/table">
            <a:tbl>
              <a:tblPr firstRow="1" firstCol="1" bandRow="1">
                <a:tableStyleId>{BC89EF96-8CEA-46FF-86C4-4CE0E7609802}</a:tableStyleId>
              </a:tblPr>
              <a:tblGrid>
                <a:gridCol w="1169581">
                  <a:extLst>
                    <a:ext uri="{9D8B030D-6E8A-4147-A177-3AD203B41FA5}">
                      <a16:colId xmlns:a16="http://schemas.microsoft.com/office/drawing/2014/main" val="2323092554"/>
                    </a:ext>
                  </a:extLst>
                </a:gridCol>
                <a:gridCol w="4953850">
                  <a:extLst>
                    <a:ext uri="{9D8B030D-6E8A-4147-A177-3AD203B41FA5}">
                      <a16:colId xmlns:a16="http://schemas.microsoft.com/office/drawing/2014/main" val="2136344653"/>
                    </a:ext>
                  </a:extLst>
                </a:gridCol>
                <a:gridCol w="5062019">
                  <a:extLst>
                    <a:ext uri="{9D8B030D-6E8A-4147-A177-3AD203B41FA5}">
                      <a16:colId xmlns:a16="http://schemas.microsoft.com/office/drawing/2014/main" val="1328141867"/>
                    </a:ext>
                  </a:extLst>
                </a:gridCol>
              </a:tblGrid>
              <a:tr h="205762">
                <a:tc>
                  <a:txBody>
                    <a:bodyPr/>
                    <a:lstStyle/>
                    <a:p>
                      <a:pPr>
                        <a:lnSpc>
                          <a:spcPct val="115000"/>
                        </a:lnSpc>
                        <a:spcBef>
                          <a:spcPts val="600"/>
                        </a:spcBef>
                        <a:spcAft>
                          <a:spcPts val="600"/>
                        </a:spcAft>
                      </a:pPr>
                      <a:r>
                        <a:rPr lang="en-GB" sz="2000" dirty="0">
                          <a:effectLst/>
                        </a:rPr>
                        <a:t>Vitamin</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a:lnSpc>
                          <a:spcPct val="115000"/>
                        </a:lnSpc>
                        <a:spcBef>
                          <a:spcPts val="600"/>
                        </a:spcBef>
                        <a:spcAft>
                          <a:spcPts val="600"/>
                        </a:spcAft>
                      </a:pPr>
                      <a:r>
                        <a:rPr lang="en-GB" sz="2000" dirty="0">
                          <a:effectLst/>
                        </a:rPr>
                        <a:t>Role </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nchor="ctr"/>
                </a:tc>
                <a:tc>
                  <a:txBody>
                    <a:bodyPr/>
                    <a:lstStyle/>
                    <a:p>
                      <a:pPr>
                        <a:lnSpc>
                          <a:spcPct val="115000"/>
                        </a:lnSpc>
                        <a:spcBef>
                          <a:spcPts val="600"/>
                        </a:spcBef>
                        <a:spcAft>
                          <a:spcPts val="600"/>
                        </a:spcAft>
                      </a:pPr>
                      <a:r>
                        <a:rPr lang="en-GB" sz="2000" dirty="0">
                          <a:effectLst/>
                        </a:rPr>
                        <a:t>Food sources</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nchor="ctr"/>
                </a:tc>
                <a:extLst>
                  <a:ext uri="{0D108BD9-81ED-4DB2-BD59-A6C34878D82A}">
                    <a16:rowId xmlns:a16="http://schemas.microsoft.com/office/drawing/2014/main" val="1740868671"/>
                  </a:ext>
                </a:extLst>
              </a:tr>
              <a:tr h="878848">
                <a:tc>
                  <a:txBody>
                    <a:bodyPr/>
                    <a:lstStyle/>
                    <a:p>
                      <a:pPr>
                        <a:lnSpc>
                          <a:spcPct val="115000"/>
                        </a:lnSpc>
                        <a:spcBef>
                          <a:spcPts val="600"/>
                        </a:spcBef>
                        <a:spcAft>
                          <a:spcPts val="600"/>
                        </a:spcAft>
                      </a:pPr>
                      <a:r>
                        <a:rPr lang="en-GB" sz="2000" dirty="0">
                          <a:effectLst/>
                        </a:rPr>
                        <a:t>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Vision in dim light</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Maintenance of healthy skin and tissue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Animal origin foods</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Dairy produce</a:t>
                      </a:r>
                    </a:p>
                  </a:txBody>
                  <a:tcPr marL="38580" marR="38580" marT="0" marB="0" anchor="ctr"/>
                </a:tc>
                <a:extLst>
                  <a:ext uri="{0D108BD9-81ED-4DB2-BD59-A6C34878D82A}">
                    <a16:rowId xmlns:a16="http://schemas.microsoft.com/office/drawing/2014/main" val="4023586646"/>
                  </a:ext>
                </a:extLst>
              </a:tr>
              <a:tr h="1181491">
                <a:tc>
                  <a:txBody>
                    <a:bodyPr/>
                    <a:lstStyle/>
                    <a:p>
                      <a:pPr>
                        <a:lnSpc>
                          <a:spcPct val="115000"/>
                        </a:lnSpc>
                        <a:spcBef>
                          <a:spcPts val="600"/>
                        </a:spcBef>
                        <a:spcAft>
                          <a:spcPts val="600"/>
                        </a:spcAft>
                      </a:pPr>
                      <a:r>
                        <a:rPr lang="en-GB" sz="2000" dirty="0">
                          <a:effectLst/>
                        </a:rPr>
                        <a:t>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Calcium and phosphorus absorption</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Strong bones and teeth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Action of sunlight on a substance in the skin</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Animal origin foods</a:t>
                      </a:r>
                    </a:p>
                  </a:txBody>
                  <a:tcPr marL="38580" marR="38580" marT="0" marB="0" anchor="ctr"/>
                </a:tc>
                <a:extLst>
                  <a:ext uri="{0D108BD9-81ED-4DB2-BD59-A6C34878D82A}">
                    <a16:rowId xmlns:a16="http://schemas.microsoft.com/office/drawing/2014/main" val="473200436"/>
                  </a:ext>
                </a:extLst>
              </a:tr>
              <a:tr h="1073037">
                <a:tc>
                  <a:txBody>
                    <a:bodyPr/>
                    <a:lstStyle/>
                    <a:p>
                      <a:pPr>
                        <a:lnSpc>
                          <a:spcPct val="115000"/>
                        </a:lnSpc>
                        <a:spcBef>
                          <a:spcPts val="600"/>
                        </a:spcBef>
                        <a:spcAft>
                          <a:spcPts val="600"/>
                        </a:spcAft>
                      </a:pPr>
                      <a:br>
                        <a:rPr lang="en-GB" sz="2000" dirty="0">
                          <a:effectLst/>
                        </a:rPr>
                      </a:br>
                      <a:r>
                        <a:rPr lang="en-GB" sz="2000" dirty="0">
                          <a:effectLst/>
                        </a:rPr>
                        <a:t>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Blood circulation</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Tissue repair and healing</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Antioxidant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Animal fats and meats</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Some cereal products</a:t>
                      </a:r>
                    </a:p>
                  </a:txBody>
                  <a:tcPr marL="38580" marR="38580" marT="0" marB="0" anchor="ctr"/>
                </a:tc>
                <a:extLst>
                  <a:ext uri="{0D108BD9-81ED-4DB2-BD59-A6C34878D82A}">
                    <a16:rowId xmlns:a16="http://schemas.microsoft.com/office/drawing/2014/main" val="608486656"/>
                  </a:ext>
                </a:extLst>
              </a:tr>
              <a:tr h="878848">
                <a:tc>
                  <a:txBody>
                    <a:bodyPr/>
                    <a:lstStyle/>
                    <a:p>
                      <a:pPr>
                        <a:lnSpc>
                          <a:spcPct val="115000"/>
                        </a:lnSpc>
                        <a:spcBef>
                          <a:spcPts val="600"/>
                        </a:spcBef>
                        <a:spcAft>
                          <a:spcPts val="600"/>
                        </a:spcAft>
                      </a:pPr>
                      <a:r>
                        <a:rPr lang="en-GB" sz="2000" dirty="0">
                          <a:effectLst/>
                        </a:rPr>
                        <a:t>K</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Blood clotting</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Bone formation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8580" marR="38580" marT="0" marB="0"/>
                </a:tc>
                <a:tc>
                  <a:txBody>
                    <a:bodyPr/>
                    <a:lstStyle/>
                    <a:p>
                      <a:pPr marL="342900" lvl="0" indent="-342900">
                        <a:lnSpc>
                          <a:spcPct val="115000"/>
                        </a:lnSpc>
                        <a:spcBef>
                          <a:spcPts val="600"/>
                        </a:spcBef>
                        <a:spcAft>
                          <a:spcPts val="600"/>
                        </a:spcAft>
                        <a:buFont typeface="Symbol" panose="05050102010706020507" pitchFamily="18" charset="2"/>
                        <a:buChar char=""/>
                      </a:pPr>
                      <a:r>
                        <a:rPr lang="en-GB" sz="2000" dirty="0">
                          <a:effectLst/>
                        </a:rPr>
                        <a:t>Cauliflower, cabbage, spinach </a:t>
                      </a:r>
                    </a:p>
                    <a:p>
                      <a:pPr marL="342900" lvl="0" indent="-342900">
                        <a:lnSpc>
                          <a:spcPct val="115000"/>
                        </a:lnSpc>
                        <a:spcBef>
                          <a:spcPts val="600"/>
                        </a:spcBef>
                        <a:spcAft>
                          <a:spcPts val="600"/>
                        </a:spcAft>
                        <a:buFont typeface="Symbol" panose="05050102010706020507" pitchFamily="18" charset="2"/>
                        <a:buChar char=""/>
                      </a:pPr>
                      <a:r>
                        <a:rPr lang="en-GB" sz="2000" dirty="0">
                          <a:effectLst/>
                        </a:rPr>
                        <a:t>Cereals</a:t>
                      </a:r>
                    </a:p>
                  </a:txBody>
                  <a:tcPr marL="38580" marR="38580" marT="0" marB="0" anchor="ctr"/>
                </a:tc>
                <a:extLst>
                  <a:ext uri="{0D108BD9-81ED-4DB2-BD59-A6C34878D82A}">
                    <a16:rowId xmlns:a16="http://schemas.microsoft.com/office/drawing/2014/main" val="77839631"/>
                  </a:ext>
                </a:extLst>
              </a:tr>
            </a:tbl>
          </a:graphicData>
        </a:graphic>
      </p:graphicFrame>
    </p:spTree>
    <p:extLst>
      <p:ext uri="{BB962C8B-B14F-4D97-AF65-F5344CB8AC3E}">
        <p14:creationId xmlns:p14="http://schemas.microsoft.com/office/powerpoint/2010/main" val="14493829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Antioxidants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Vitamin A, C and E </a:t>
            </a:r>
          </a:p>
          <a:p>
            <a:pPr marL="342900" indent="-342900" algn="l">
              <a:buFont typeface="Arial" panose="020B0604020202020204" pitchFamily="34" charset="0"/>
              <a:buChar char="•"/>
            </a:pPr>
            <a:r>
              <a:rPr lang="en-US" sz="2200" dirty="0">
                <a:solidFill>
                  <a:schemeClr val="tx1"/>
                </a:solidFill>
              </a:rPr>
              <a:t>Antioxidants help to prevent damage to the body from the effects of free radicals</a:t>
            </a:r>
          </a:p>
        </p:txBody>
      </p:sp>
    </p:spTree>
    <p:extLst>
      <p:ext uri="{BB962C8B-B14F-4D97-AF65-F5344CB8AC3E}">
        <p14:creationId xmlns:p14="http://schemas.microsoft.com/office/powerpoint/2010/main" val="105893504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Minerals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Key minerals: </a:t>
            </a:r>
          </a:p>
          <a:p>
            <a:pPr algn="l"/>
            <a:r>
              <a:rPr lang="en-US" sz="2200" b="1" dirty="0">
                <a:solidFill>
                  <a:schemeClr val="tx1"/>
                </a:solidFill>
              </a:rPr>
              <a:t>Calcium </a:t>
            </a:r>
            <a:r>
              <a:rPr lang="en-US" sz="2200" dirty="0">
                <a:solidFill>
                  <a:schemeClr val="tx1"/>
                </a:solidFill>
              </a:rPr>
              <a:t>– bone growth and development, prevention of osteoporosis, muscle contraction, secretion of hormones and nerve transmissions </a:t>
            </a:r>
          </a:p>
          <a:p>
            <a:pPr algn="l"/>
            <a:r>
              <a:rPr lang="en-US" sz="2200" b="1" dirty="0">
                <a:solidFill>
                  <a:schemeClr val="tx1"/>
                </a:solidFill>
              </a:rPr>
              <a:t>Magnesium </a:t>
            </a:r>
            <a:r>
              <a:rPr lang="en-US" sz="2200" dirty="0">
                <a:solidFill>
                  <a:schemeClr val="tx1"/>
                </a:solidFill>
              </a:rPr>
              <a:t>– keeps bones healthy and assists with cell formation </a:t>
            </a:r>
          </a:p>
          <a:p>
            <a:pPr algn="l"/>
            <a:r>
              <a:rPr lang="en-US" sz="2200" b="1" dirty="0">
                <a:solidFill>
                  <a:schemeClr val="tx1"/>
                </a:solidFill>
              </a:rPr>
              <a:t>Iron </a:t>
            </a:r>
            <a:r>
              <a:rPr lang="en-US" sz="2200" dirty="0">
                <a:solidFill>
                  <a:schemeClr val="tx1"/>
                </a:solidFill>
              </a:rPr>
              <a:t>– component of haemoglobin</a:t>
            </a:r>
          </a:p>
          <a:p>
            <a:pPr algn="l"/>
            <a:r>
              <a:rPr lang="en-US" sz="2200" b="1" dirty="0">
                <a:solidFill>
                  <a:schemeClr val="tx1"/>
                </a:solidFill>
              </a:rPr>
              <a:t>Potassium </a:t>
            </a:r>
            <a:r>
              <a:rPr lang="en-US" sz="2200" dirty="0">
                <a:solidFill>
                  <a:schemeClr val="tx1"/>
                </a:solidFill>
              </a:rPr>
              <a:t>– water and electrolyte balance, assists optimal functioning of cells, muscle and nerve function </a:t>
            </a:r>
          </a:p>
          <a:p>
            <a:pPr algn="l"/>
            <a:r>
              <a:rPr lang="en-US" sz="2200" b="1" dirty="0">
                <a:solidFill>
                  <a:schemeClr val="tx1"/>
                </a:solidFill>
              </a:rPr>
              <a:t>Zinc </a:t>
            </a:r>
            <a:r>
              <a:rPr lang="en-US" sz="2200" dirty="0">
                <a:solidFill>
                  <a:schemeClr val="tx1"/>
                </a:solidFill>
              </a:rPr>
              <a:t>– helps enzymes do their job, supports wound healing, immune support and cell growth</a:t>
            </a:r>
            <a:endParaRPr lang="en-US" sz="2200" b="1" dirty="0">
              <a:solidFill>
                <a:schemeClr val="tx1"/>
              </a:solidFill>
            </a:endParaRPr>
          </a:p>
        </p:txBody>
      </p:sp>
    </p:spTree>
    <p:extLst>
      <p:ext uri="{BB962C8B-B14F-4D97-AF65-F5344CB8AC3E}">
        <p14:creationId xmlns:p14="http://schemas.microsoft.com/office/powerpoint/2010/main" val="8139485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78E2FB-D942-4D6B-B5DD-FD30BE59EC72}"/>
              </a:ext>
            </a:extLst>
          </p:cNvPr>
          <p:cNvSpPr>
            <a:spLocks noGrp="1"/>
          </p:cNvSpPr>
          <p:nvPr>
            <p:ph type="body" sz="quarter" idx="11"/>
          </p:nvPr>
        </p:nvSpPr>
        <p:spPr/>
        <p:txBody>
          <a:bodyPr/>
          <a:lstStyle/>
          <a:p>
            <a:r>
              <a:rPr lang="en-GB" dirty="0"/>
              <a:t>Minerals </a:t>
            </a:r>
          </a:p>
        </p:txBody>
      </p:sp>
      <p:graphicFrame>
        <p:nvGraphicFramePr>
          <p:cNvPr id="4" name="Content Placeholder 3">
            <a:extLst>
              <a:ext uri="{FF2B5EF4-FFF2-40B4-BE49-F238E27FC236}">
                <a16:creationId xmlns:a16="http://schemas.microsoft.com/office/drawing/2014/main" id="{5087CE48-766C-42F9-BFA7-FE0A3E32AE71}"/>
              </a:ext>
            </a:extLst>
          </p:cNvPr>
          <p:cNvGraphicFramePr>
            <a:graphicFrameLocks noGrp="1"/>
          </p:cNvGraphicFramePr>
          <p:nvPr>
            <p:ph sz="quarter" idx="15"/>
          </p:nvPr>
        </p:nvGraphicFramePr>
        <p:xfrm>
          <a:off x="701749" y="1452783"/>
          <a:ext cx="10788502" cy="4969280"/>
        </p:xfrm>
        <a:graphic>
          <a:graphicData uri="http://schemas.openxmlformats.org/drawingml/2006/table">
            <a:tbl>
              <a:tblPr firstRow="1" firstCol="1" bandRow="1">
                <a:tableStyleId>{BC89EF96-8CEA-46FF-86C4-4CE0E7609802}</a:tableStyleId>
              </a:tblPr>
              <a:tblGrid>
                <a:gridCol w="5591690">
                  <a:extLst>
                    <a:ext uri="{9D8B030D-6E8A-4147-A177-3AD203B41FA5}">
                      <a16:colId xmlns:a16="http://schemas.microsoft.com/office/drawing/2014/main" val="719008363"/>
                    </a:ext>
                  </a:extLst>
                </a:gridCol>
                <a:gridCol w="5196812">
                  <a:extLst>
                    <a:ext uri="{9D8B030D-6E8A-4147-A177-3AD203B41FA5}">
                      <a16:colId xmlns:a16="http://schemas.microsoft.com/office/drawing/2014/main" val="1857136647"/>
                    </a:ext>
                  </a:extLst>
                </a:gridCol>
              </a:tblGrid>
              <a:tr h="318868">
                <a:tc>
                  <a:txBody>
                    <a:bodyPr/>
                    <a:lstStyle/>
                    <a:p>
                      <a:pPr algn="ctr">
                        <a:lnSpc>
                          <a:spcPct val="107000"/>
                        </a:lnSpc>
                        <a:spcAft>
                          <a:spcPts val="0"/>
                        </a:spcAft>
                      </a:pPr>
                      <a:r>
                        <a:rPr lang="en-GB" sz="2000" b="1" dirty="0">
                          <a:solidFill>
                            <a:schemeClr val="tx1"/>
                          </a:solidFill>
                          <a:effectLst/>
                        </a:rPr>
                        <a:t>Mineral</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2000" b="1" dirty="0">
                          <a:solidFill>
                            <a:schemeClr val="tx1"/>
                          </a:solidFill>
                          <a:effectLst/>
                        </a:rPr>
                        <a:t>Food source</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8621333"/>
                  </a:ext>
                </a:extLst>
              </a:tr>
              <a:tr h="1326270">
                <a:tc>
                  <a:txBody>
                    <a:bodyPr/>
                    <a:lstStyle/>
                    <a:p>
                      <a:pPr algn="ctr">
                        <a:lnSpc>
                          <a:spcPct val="107000"/>
                        </a:lnSpc>
                        <a:spcAft>
                          <a:spcPts val="0"/>
                        </a:spcAft>
                      </a:pPr>
                      <a:r>
                        <a:rPr lang="en-GB" sz="2000" b="0" dirty="0">
                          <a:solidFill>
                            <a:schemeClr val="tx1"/>
                          </a:solidFill>
                          <a:effectLst/>
                        </a:rPr>
                        <a:t>Calcium</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Balances acid and alkali </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Bone growth</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Muscle contraction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Dairy products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Green leafy vegetables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Fish with soft bones</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187762"/>
                  </a:ext>
                </a:extLst>
              </a:tr>
              <a:tr h="1662071">
                <a:tc>
                  <a:txBody>
                    <a:bodyPr/>
                    <a:lstStyle/>
                    <a:p>
                      <a:pPr algn="ctr">
                        <a:lnSpc>
                          <a:spcPct val="107000"/>
                        </a:lnSpc>
                        <a:spcAft>
                          <a:spcPts val="0"/>
                        </a:spcAft>
                      </a:pPr>
                      <a:r>
                        <a:rPr lang="en-GB" sz="2000" b="0" dirty="0">
                          <a:solidFill>
                            <a:schemeClr val="tx1"/>
                          </a:solidFill>
                          <a:effectLst/>
                        </a:rPr>
                        <a:t>Chloride</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Assists protein and carbohydrate digestion</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Balances acid and alkali</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Regulates fluid balance</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Coconut flesh</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Natural unprocessed sea salt</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418057"/>
                  </a:ext>
                </a:extLst>
              </a:tr>
              <a:tr h="1662071">
                <a:tc>
                  <a:txBody>
                    <a:bodyPr/>
                    <a:lstStyle/>
                    <a:p>
                      <a:pPr algn="ctr">
                        <a:lnSpc>
                          <a:spcPct val="107000"/>
                        </a:lnSpc>
                        <a:spcAft>
                          <a:spcPts val="0"/>
                        </a:spcAft>
                      </a:pPr>
                      <a:r>
                        <a:rPr lang="en-GB" sz="2000" b="0" dirty="0">
                          <a:solidFill>
                            <a:schemeClr val="tx1"/>
                          </a:solidFill>
                          <a:effectLst/>
                        </a:rPr>
                        <a:t>Magnesium</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Bone formation</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Carbohydrate metabolism</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Tooth enamel</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Nerve transmission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Dairy</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Fish</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Nuts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Natural unprocessed sea salt</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4975083"/>
                  </a:ext>
                </a:extLst>
              </a:tr>
            </a:tbl>
          </a:graphicData>
        </a:graphic>
      </p:graphicFrame>
    </p:spTree>
    <p:extLst>
      <p:ext uri="{BB962C8B-B14F-4D97-AF65-F5344CB8AC3E}">
        <p14:creationId xmlns:p14="http://schemas.microsoft.com/office/powerpoint/2010/main" val="28528457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D751FB-6063-4777-8197-965C6149962C}"/>
              </a:ext>
            </a:extLst>
          </p:cNvPr>
          <p:cNvSpPr>
            <a:spLocks noGrp="1"/>
          </p:cNvSpPr>
          <p:nvPr>
            <p:ph type="body" sz="quarter" idx="11"/>
          </p:nvPr>
        </p:nvSpPr>
        <p:spPr/>
        <p:txBody>
          <a:bodyPr/>
          <a:lstStyle/>
          <a:p>
            <a:r>
              <a:rPr lang="en-GB" dirty="0"/>
              <a:t>Minerals </a:t>
            </a:r>
          </a:p>
        </p:txBody>
      </p:sp>
      <p:graphicFrame>
        <p:nvGraphicFramePr>
          <p:cNvPr id="4" name="Content Placeholder 3">
            <a:extLst>
              <a:ext uri="{FF2B5EF4-FFF2-40B4-BE49-F238E27FC236}">
                <a16:creationId xmlns:a16="http://schemas.microsoft.com/office/drawing/2014/main" id="{A1708BF0-627F-46F5-932E-DE1E34694A19}"/>
              </a:ext>
            </a:extLst>
          </p:cNvPr>
          <p:cNvGraphicFramePr>
            <a:graphicFrameLocks noGrp="1"/>
          </p:cNvGraphicFramePr>
          <p:nvPr>
            <p:ph sz="quarter" idx="15"/>
          </p:nvPr>
        </p:nvGraphicFramePr>
        <p:xfrm>
          <a:off x="839997" y="1690576"/>
          <a:ext cx="10650253" cy="4826256"/>
        </p:xfrm>
        <a:graphic>
          <a:graphicData uri="http://schemas.openxmlformats.org/drawingml/2006/table">
            <a:tbl>
              <a:tblPr firstRow="1" firstCol="1" bandRow="1">
                <a:tableStyleId>{BC89EF96-8CEA-46FF-86C4-4CE0E7609802}</a:tableStyleId>
              </a:tblPr>
              <a:tblGrid>
                <a:gridCol w="5520033">
                  <a:extLst>
                    <a:ext uri="{9D8B030D-6E8A-4147-A177-3AD203B41FA5}">
                      <a16:colId xmlns:a16="http://schemas.microsoft.com/office/drawing/2014/main" val="1943342836"/>
                    </a:ext>
                  </a:extLst>
                </a:gridCol>
                <a:gridCol w="5130220">
                  <a:extLst>
                    <a:ext uri="{9D8B030D-6E8A-4147-A177-3AD203B41FA5}">
                      <a16:colId xmlns:a16="http://schemas.microsoft.com/office/drawing/2014/main" val="723111255"/>
                    </a:ext>
                  </a:extLst>
                </a:gridCol>
              </a:tblGrid>
              <a:tr h="1279832">
                <a:tc>
                  <a:txBody>
                    <a:bodyPr/>
                    <a:lstStyle/>
                    <a:p>
                      <a:pPr algn="ctr">
                        <a:lnSpc>
                          <a:spcPct val="107000"/>
                        </a:lnSpc>
                        <a:spcAft>
                          <a:spcPts val="0"/>
                        </a:spcAft>
                      </a:pPr>
                      <a:r>
                        <a:rPr lang="en-GB" sz="2000" b="0" dirty="0">
                          <a:solidFill>
                            <a:schemeClr val="tx1"/>
                          </a:solidFill>
                          <a:effectLst/>
                        </a:rPr>
                        <a:t>Phosphorus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Bone growth</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Cell growth</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Kidney function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Animal produce</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Nuts </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Pulses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Whole grains</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6050614"/>
                  </a:ext>
                </a:extLst>
              </a:tr>
              <a:tr h="955789">
                <a:tc>
                  <a:txBody>
                    <a:bodyPr/>
                    <a:lstStyle/>
                    <a:p>
                      <a:pPr algn="ctr">
                        <a:lnSpc>
                          <a:spcPct val="107000"/>
                        </a:lnSpc>
                        <a:spcAft>
                          <a:spcPts val="0"/>
                        </a:spcAft>
                      </a:pPr>
                      <a:r>
                        <a:rPr lang="en-GB" sz="2000" b="0" dirty="0">
                          <a:solidFill>
                            <a:schemeClr val="tx1"/>
                          </a:solidFill>
                          <a:effectLst/>
                        </a:rPr>
                        <a:t>Potassium</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Cell chemistry</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Fluid balance</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Natural unprocessed salt</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Nuts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Vegetables</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1214920"/>
                  </a:ext>
                </a:extLst>
              </a:tr>
              <a:tr h="955789">
                <a:tc>
                  <a:txBody>
                    <a:bodyPr/>
                    <a:lstStyle/>
                    <a:p>
                      <a:pPr algn="ctr">
                        <a:lnSpc>
                          <a:spcPct val="107000"/>
                        </a:lnSpc>
                        <a:spcAft>
                          <a:spcPts val="0"/>
                        </a:spcAft>
                      </a:pPr>
                      <a:r>
                        <a:rPr lang="en-GB" sz="2000" b="0" dirty="0">
                          <a:solidFill>
                            <a:schemeClr val="tx1"/>
                          </a:solidFill>
                          <a:effectLst/>
                        </a:rPr>
                        <a:t>Sodium</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Distribution of cell fluid</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Nerve transmission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Natural unprocessed salt</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Meat/bone broths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Courgettes/marrow</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3743901"/>
                  </a:ext>
                </a:extLst>
              </a:tr>
              <a:tr h="1603875">
                <a:tc>
                  <a:txBody>
                    <a:bodyPr/>
                    <a:lstStyle/>
                    <a:p>
                      <a:pPr algn="ctr">
                        <a:lnSpc>
                          <a:spcPct val="107000"/>
                        </a:lnSpc>
                        <a:spcAft>
                          <a:spcPts val="0"/>
                        </a:spcAft>
                      </a:pPr>
                      <a:r>
                        <a:rPr lang="en-GB" sz="2000" b="0" dirty="0">
                          <a:solidFill>
                            <a:schemeClr val="tx1"/>
                          </a:solidFill>
                          <a:effectLst/>
                        </a:rPr>
                        <a:t>Sulphur</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Muscle cell structure</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Protects from infection</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Cartilage and skin formation</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Protects against pollution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Eggs</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Dairy</a:t>
                      </a:r>
                    </a:p>
                    <a:p>
                      <a:pPr marL="342900" lvl="0" indent="-342900">
                        <a:lnSpc>
                          <a:spcPct val="107000"/>
                        </a:lnSpc>
                        <a:spcAft>
                          <a:spcPts val="0"/>
                        </a:spcAft>
                        <a:buFont typeface="Symbol" panose="05050102010706020507" pitchFamily="18" charset="2"/>
                        <a:buChar char=""/>
                      </a:pPr>
                      <a:r>
                        <a:rPr lang="en-GB" sz="2000" b="0" dirty="0">
                          <a:solidFill>
                            <a:schemeClr val="tx1"/>
                          </a:solidFill>
                          <a:effectLst/>
                        </a:rPr>
                        <a:t>Cruciferous vegetables (broccoli, cauliflower)</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3294832"/>
                  </a:ext>
                </a:extLst>
              </a:tr>
            </a:tbl>
          </a:graphicData>
        </a:graphic>
      </p:graphicFrame>
    </p:spTree>
    <p:extLst>
      <p:ext uri="{BB962C8B-B14F-4D97-AF65-F5344CB8AC3E}">
        <p14:creationId xmlns:p14="http://schemas.microsoft.com/office/powerpoint/2010/main" val="31938265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004717"/>
          </a:xfrm>
          <a:solidFill>
            <a:schemeClr val="bg1">
              <a:lumMod val="95000"/>
            </a:schemeClr>
          </a:solidFill>
        </p:spPr>
        <p:txBody>
          <a:bodyPr lIns="180000" tIns="180000" bIns="180000"/>
          <a:lstStyle/>
          <a:p>
            <a:r>
              <a:rPr lang="en-GB" sz="2400" dirty="0">
                <a:solidFill>
                  <a:schemeClr val="tx1"/>
                </a:solidFill>
              </a:rPr>
              <a:t>Which individuals or groups may be at risk of vitamin or mineral deficiencies? </a:t>
            </a:r>
          </a:p>
        </p:txBody>
      </p:sp>
    </p:spTree>
    <p:extLst>
      <p:ext uri="{BB962C8B-B14F-4D97-AF65-F5344CB8AC3E}">
        <p14:creationId xmlns:p14="http://schemas.microsoft.com/office/powerpoint/2010/main" val="23280950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Vitamin and mineral deficiencies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following groups are at greater risk of deficiencies: </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Iron: </a:t>
            </a:r>
            <a:r>
              <a:rPr lang="en-US" sz="2200" dirty="0">
                <a:solidFill>
                  <a:schemeClr val="tx1"/>
                </a:solidFill>
              </a:rPr>
              <a:t>vegetarians, vegans, menstruating and pregnant women, pre-school children</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Iodine: </a:t>
            </a:r>
            <a:r>
              <a:rPr lang="en-US" sz="2200" dirty="0">
                <a:solidFill>
                  <a:schemeClr val="tx1"/>
                </a:solidFill>
              </a:rPr>
              <a:t>pregnant/ nursing mothers</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Vitamin D: </a:t>
            </a:r>
            <a:r>
              <a:rPr lang="en-US" sz="2200" dirty="0">
                <a:solidFill>
                  <a:schemeClr val="tx1"/>
                </a:solidFill>
              </a:rPr>
              <a:t>people with dark skin, people with little sunlight exposure, adults with osteoporosis </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Calcium: </a:t>
            </a:r>
            <a:r>
              <a:rPr lang="en-US" sz="2200" dirty="0">
                <a:solidFill>
                  <a:schemeClr val="tx1"/>
                </a:solidFill>
              </a:rPr>
              <a:t>young females, individuals with eating disorders, older adults</a:t>
            </a:r>
            <a:endParaRPr lang="en-US" sz="2200" b="1" dirty="0">
              <a:solidFill>
                <a:schemeClr val="tx1"/>
              </a:solidFill>
            </a:endParaRPr>
          </a:p>
        </p:txBody>
      </p:sp>
    </p:spTree>
    <p:extLst>
      <p:ext uri="{BB962C8B-B14F-4D97-AF65-F5344CB8AC3E}">
        <p14:creationId xmlns:p14="http://schemas.microsoft.com/office/powerpoint/2010/main" val="25839959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004717"/>
          </a:xfrm>
          <a:solidFill>
            <a:schemeClr val="bg1">
              <a:lumMod val="95000"/>
            </a:schemeClr>
          </a:solidFill>
        </p:spPr>
        <p:txBody>
          <a:bodyPr lIns="180000" tIns="180000" bIns="180000"/>
          <a:lstStyle/>
          <a:p>
            <a:r>
              <a:rPr lang="en-GB" sz="2400" dirty="0">
                <a:solidFill>
                  <a:schemeClr val="tx1"/>
                </a:solidFill>
              </a:rPr>
              <a:t>Is advising on vitamin supplementation within you scope of practice? </a:t>
            </a:r>
          </a:p>
        </p:txBody>
      </p:sp>
      <p:pic>
        <p:nvPicPr>
          <p:cNvPr id="4" name="Picture 3">
            <a:extLst>
              <a:ext uri="{FF2B5EF4-FFF2-40B4-BE49-F238E27FC236}">
                <a16:creationId xmlns:a16="http://schemas.microsoft.com/office/drawing/2014/main" id="{022E7BB4-CC77-1094-D10C-BCAEE4C6C287}"/>
              </a:ext>
            </a:extLst>
          </p:cNvPr>
          <p:cNvPicPr>
            <a:picLocks noChangeAspect="1"/>
          </p:cNvPicPr>
          <p:nvPr/>
        </p:nvPicPr>
        <p:blipFill>
          <a:blip r:embed="rId2"/>
          <a:stretch>
            <a:fillRect/>
          </a:stretch>
        </p:blipFill>
        <p:spPr>
          <a:xfrm>
            <a:off x="1116306" y="2950464"/>
            <a:ext cx="3142663" cy="3529584"/>
          </a:xfrm>
          <a:prstGeom prst="rect">
            <a:avLst/>
          </a:prstGeom>
        </p:spPr>
      </p:pic>
    </p:spTree>
    <p:extLst>
      <p:ext uri="{BB962C8B-B14F-4D97-AF65-F5344CB8AC3E}">
        <p14:creationId xmlns:p14="http://schemas.microsoft.com/office/powerpoint/2010/main" val="315037681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Vitamin supplementation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As an exercise professional you can only offer evidence-based information in line with the national Eatwell guide recommendations, NICE and NHS recommendations. </a:t>
            </a:r>
          </a:p>
          <a:p>
            <a:pPr algn="l"/>
            <a:endParaRPr lang="en-US" sz="2200" dirty="0">
              <a:solidFill>
                <a:schemeClr val="tx1"/>
              </a:solidFill>
            </a:endParaRPr>
          </a:p>
          <a:p>
            <a:pPr algn="l"/>
            <a:r>
              <a:rPr lang="en-US" sz="2200" dirty="0">
                <a:solidFill>
                  <a:schemeClr val="tx1"/>
                </a:solidFill>
              </a:rPr>
              <a:t>Any person seeking advice on supplementation should be signposted to a qualified dietician. </a:t>
            </a:r>
          </a:p>
          <a:p>
            <a:pPr algn="l"/>
            <a:endParaRPr lang="en-US" sz="2200" dirty="0">
              <a:solidFill>
                <a:schemeClr val="tx1"/>
              </a:solidFill>
            </a:endParaRPr>
          </a:p>
          <a:p>
            <a:pPr algn="l"/>
            <a:r>
              <a:rPr lang="en-US" sz="2200" dirty="0">
                <a:solidFill>
                  <a:schemeClr val="tx1"/>
                </a:solidFill>
              </a:rPr>
              <a:t>Providing advice on supplementation is outside your </a:t>
            </a:r>
            <a:r>
              <a:rPr lang="en-US" sz="2200" b="1" dirty="0">
                <a:solidFill>
                  <a:schemeClr val="tx1"/>
                </a:solidFill>
              </a:rPr>
              <a:t>scope of practice</a:t>
            </a:r>
          </a:p>
        </p:txBody>
      </p:sp>
    </p:spTree>
    <p:extLst>
      <p:ext uri="{BB962C8B-B14F-4D97-AF65-F5344CB8AC3E}">
        <p14:creationId xmlns:p14="http://schemas.microsoft.com/office/powerpoint/2010/main" val="349775238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Identify the function and food sources of:</a:t>
            </a:r>
          </a:p>
          <a:p>
            <a:pPr marL="1085850" lvl="1" indent="-342900">
              <a:buFont typeface="Arial" panose="020B0604020202020204" pitchFamily="34" charset="0"/>
              <a:buChar char="•"/>
            </a:pPr>
            <a:r>
              <a:rPr lang="en-US" sz="2200" dirty="0">
                <a:solidFill>
                  <a:schemeClr val="tx1"/>
                </a:solidFill>
              </a:rPr>
              <a:t>Vitamins</a:t>
            </a:r>
          </a:p>
          <a:p>
            <a:pPr marL="1085850" lvl="1" indent="-342900">
              <a:buFont typeface="Arial" panose="020B0604020202020204" pitchFamily="34" charset="0"/>
              <a:buChar char="•"/>
            </a:pPr>
            <a:r>
              <a:rPr lang="en-US" sz="2200" dirty="0"/>
              <a:t>Minerals </a:t>
            </a:r>
            <a:endParaRPr lang="en-US" sz="2200" dirty="0">
              <a:solidFill>
                <a:schemeClr val="tx1"/>
              </a:solidFill>
            </a:endParaRPr>
          </a:p>
        </p:txBody>
      </p:sp>
    </p:spTree>
    <p:extLst>
      <p:ext uri="{BB962C8B-B14F-4D97-AF65-F5344CB8AC3E}">
        <p14:creationId xmlns:p14="http://schemas.microsoft.com/office/powerpoint/2010/main" val="38055369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Glycaemic index and blood sugar </a:t>
            </a:r>
          </a:p>
        </p:txBody>
      </p:sp>
    </p:spTree>
    <p:extLst>
      <p:ext uri="{BB962C8B-B14F-4D97-AF65-F5344CB8AC3E}">
        <p14:creationId xmlns:p14="http://schemas.microsoft.com/office/powerpoint/2010/main" val="21368916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Glycemic index (GI)</a:t>
            </a:r>
          </a:p>
          <a:p>
            <a:pPr marL="342900" indent="-342900" algn="l">
              <a:buFont typeface="Arial" panose="020B0604020202020204" pitchFamily="34" charset="0"/>
              <a:buChar char="•"/>
            </a:pPr>
            <a:r>
              <a:rPr lang="en-US" sz="2200" dirty="0">
                <a:solidFill>
                  <a:schemeClr val="tx1"/>
                </a:solidFill>
              </a:rPr>
              <a:t>The importance of maintaining blood sugar levels </a:t>
            </a:r>
          </a:p>
          <a:p>
            <a:pPr marL="342900" indent="-342900" algn="l">
              <a:buFont typeface="Arial" panose="020B0604020202020204" pitchFamily="34" charset="0"/>
              <a:buChar char="•"/>
            </a:pPr>
            <a:r>
              <a:rPr lang="en-US" sz="2200" dirty="0">
                <a:solidFill>
                  <a:schemeClr val="tx1"/>
                </a:solidFill>
              </a:rPr>
              <a:t>Symptoms of: </a:t>
            </a:r>
          </a:p>
          <a:p>
            <a:pPr marL="1085850" lvl="1" indent="-342900">
              <a:buFont typeface="Arial" panose="020B0604020202020204" pitchFamily="34" charset="0"/>
              <a:buChar char="•"/>
            </a:pPr>
            <a:r>
              <a:rPr lang="en-US" sz="2200" dirty="0">
                <a:solidFill>
                  <a:schemeClr val="tx1"/>
                </a:solidFill>
              </a:rPr>
              <a:t>Hyperglycaemia </a:t>
            </a:r>
          </a:p>
          <a:p>
            <a:pPr marL="1085850" lvl="1" indent="-342900">
              <a:buFont typeface="Arial" panose="020B0604020202020204" pitchFamily="34" charset="0"/>
              <a:buChar char="•"/>
            </a:pPr>
            <a:r>
              <a:rPr lang="en-US" sz="2200" dirty="0"/>
              <a:t>Hypoglycaemia </a:t>
            </a:r>
          </a:p>
          <a:p>
            <a:pPr marL="342900" indent="-342900" algn="l">
              <a:buFont typeface="Arial" panose="020B0604020202020204" pitchFamily="34" charset="0"/>
              <a:buChar char="•"/>
            </a:pPr>
            <a:r>
              <a:rPr lang="en-US" sz="2200" dirty="0">
                <a:solidFill>
                  <a:schemeClr val="tx1"/>
                </a:solidFill>
              </a:rPr>
              <a:t>Effects of prolonged high blood sugar levels </a:t>
            </a:r>
          </a:p>
          <a:p>
            <a:pPr marL="342900" indent="-342900" algn="l">
              <a:buFont typeface="Arial" panose="020B0604020202020204" pitchFamily="34" charset="0"/>
              <a:buChar char="•"/>
            </a:pPr>
            <a:r>
              <a:rPr lang="en-US" sz="2200" dirty="0">
                <a:solidFill>
                  <a:schemeClr val="tx1"/>
                </a:solidFill>
              </a:rPr>
              <a:t>How diet can be used to maintain blood sugar levels </a:t>
            </a:r>
          </a:p>
        </p:txBody>
      </p:sp>
    </p:spTree>
    <p:extLst>
      <p:ext uri="{BB962C8B-B14F-4D97-AF65-F5344CB8AC3E}">
        <p14:creationId xmlns:p14="http://schemas.microsoft.com/office/powerpoint/2010/main" val="346127499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Glycaemic index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Glycaemic index: </a:t>
            </a:r>
            <a:r>
              <a:rPr lang="en-US" sz="2200" dirty="0">
                <a:solidFill>
                  <a:schemeClr val="tx1"/>
                </a:solidFill>
              </a:rPr>
              <a:t>A ranking of carbohydrates on a scale from 0 to 100 according to the extent to which they raise blood sugar (glucose) levels after eating</a:t>
            </a:r>
          </a:p>
          <a:p>
            <a:pPr algn="l"/>
            <a:endParaRPr lang="en-US" sz="2200" dirty="0">
              <a:solidFill>
                <a:schemeClr val="tx1"/>
              </a:solidFill>
            </a:endParaRPr>
          </a:p>
          <a:p>
            <a:pPr marL="1085850" lvl="1" indent="-342900">
              <a:buFont typeface="Arial" panose="020B0604020202020204" pitchFamily="34" charset="0"/>
              <a:buChar char="•"/>
            </a:pPr>
            <a:r>
              <a:rPr lang="en-US" sz="2200" b="1" dirty="0">
                <a:solidFill>
                  <a:schemeClr val="tx1"/>
                </a:solidFill>
              </a:rPr>
              <a:t>Low GI – </a:t>
            </a:r>
            <a:r>
              <a:rPr lang="en-US" sz="2200" dirty="0">
                <a:solidFill>
                  <a:schemeClr val="tx1"/>
                </a:solidFill>
              </a:rPr>
              <a:t>55 or less</a:t>
            </a:r>
          </a:p>
          <a:p>
            <a:pPr marL="1085850" lvl="1" indent="-342900">
              <a:buFont typeface="Arial" panose="020B0604020202020204" pitchFamily="34" charset="0"/>
              <a:buChar char="•"/>
            </a:pPr>
            <a:r>
              <a:rPr lang="en-US" sz="2200" b="1" dirty="0"/>
              <a:t>Medium GI – </a:t>
            </a:r>
            <a:r>
              <a:rPr lang="en-US" sz="2200" dirty="0"/>
              <a:t>56-69 </a:t>
            </a:r>
          </a:p>
          <a:p>
            <a:pPr marL="1085850" lvl="1" indent="-342900">
              <a:buFont typeface="Arial" panose="020B0604020202020204" pitchFamily="34" charset="0"/>
              <a:buChar char="•"/>
            </a:pPr>
            <a:r>
              <a:rPr lang="en-US" sz="2200" b="1" dirty="0">
                <a:solidFill>
                  <a:schemeClr val="tx1"/>
                </a:solidFill>
              </a:rPr>
              <a:t>High GI – </a:t>
            </a:r>
            <a:r>
              <a:rPr lang="en-US" sz="2200" dirty="0">
                <a:solidFill>
                  <a:schemeClr val="tx1"/>
                </a:solidFill>
              </a:rPr>
              <a:t>70 or higher</a:t>
            </a:r>
            <a:endParaRPr lang="en-US" sz="2200" b="1" dirty="0">
              <a:solidFill>
                <a:schemeClr val="tx1"/>
              </a:solidFill>
            </a:endParaRPr>
          </a:p>
          <a:p>
            <a:pPr algn="l"/>
            <a:endParaRPr lang="en-US" sz="2200" dirty="0">
              <a:solidFill>
                <a:schemeClr val="tx1"/>
              </a:solidFill>
            </a:endParaRPr>
          </a:p>
        </p:txBody>
      </p:sp>
    </p:spTree>
    <p:extLst>
      <p:ext uri="{BB962C8B-B14F-4D97-AF65-F5344CB8AC3E}">
        <p14:creationId xmlns:p14="http://schemas.microsoft.com/office/powerpoint/2010/main" val="319785927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Glycaemic index </a:t>
            </a:r>
          </a:p>
        </p:txBody>
      </p:sp>
      <p:pic>
        <p:nvPicPr>
          <p:cNvPr id="6" name="Picture 5">
            <a:extLst>
              <a:ext uri="{FF2B5EF4-FFF2-40B4-BE49-F238E27FC236}">
                <a16:creationId xmlns:a16="http://schemas.microsoft.com/office/drawing/2014/main" id="{123ECB72-7F77-6206-B2BD-1B3FFD4A1834}"/>
              </a:ext>
            </a:extLst>
          </p:cNvPr>
          <p:cNvPicPr>
            <a:picLocks noChangeAspect="1"/>
          </p:cNvPicPr>
          <p:nvPr/>
        </p:nvPicPr>
        <p:blipFill>
          <a:blip r:embed="rId2"/>
          <a:stretch>
            <a:fillRect/>
          </a:stretch>
        </p:blipFill>
        <p:spPr>
          <a:xfrm>
            <a:off x="1263396" y="1580848"/>
            <a:ext cx="9665208" cy="4514668"/>
          </a:xfrm>
          <a:prstGeom prst="rect">
            <a:avLst/>
          </a:prstGeom>
        </p:spPr>
      </p:pic>
    </p:spTree>
    <p:extLst>
      <p:ext uri="{BB962C8B-B14F-4D97-AF65-F5344CB8AC3E}">
        <p14:creationId xmlns:p14="http://schemas.microsoft.com/office/powerpoint/2010/main" val="8291516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Glycaemic index – low</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Low GI foods </a:t>
            </a:r>
            <a:r>
              <a:rPr lang="en-US" sz="2200" dirty="0">
                <a:solidFill>
                  <a:schemeClr val="tx1"/>
                </a:solidFill>
              </a:rPr>
              <a:t>cause slower, more sustained rises in blood glucose. </a:t>
            </a:r>
          </a:p>
          <a:p>
            <a:pPr marL="342900" indent="-342900" algn="l">
              <a:buFont typeface="Arial" panose="020B0604020202020204" pitchFamily="34" charset="0"/>
              <a:buChar char="•"/>
            </a:pPr>
            <a:r>
              <a:rPr lang="en-US" sz="2200" dirty="0">
                <a:solidFill>
                  <a:schemeClr val="tx1"/>
                </a:solidFill>
              </a:rPr>
              <a:t>Tend to be natural foods that are high in fibre and hard to digest</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Examples: </a:t>
            </a:r>
          </a:p>
          <a:p>
            <a:pPr marL="342900" indent="-342900" algn="l">
              <a:buFont typeface="Arial" panose="020B0604020202020204" pitchFamily="34" charset="0"/>
              <a:buChar char="•"/>
            </a:pPr>
            <a:r>
              <a:rPr lang="en-US" sz="2200" dirty="0">
                <a:solidFill>
                  <a:schemeClr val="tx1"/>
                </a:solidFill>
              </a:rPr>
              <a:t>Lentils</a:t>
            </a:r>
          </a:p>
          <a:p>
            <a:pPr marL="342900" indent="-342900" algn="l">
              <a:buFont typeface="Arial" panose="020B0604020202020204" pitchFamily="34" charset="0"/>
              <a:buChar char="•"/>
            </a:pPr>
            <a:r>
              <a:rPr lang="en-US" sz="2200" dirty="0">
                <a:solidFill>
                  <a:schemeClr val="tx1"/>
                </a:solidFill>
              </a:rPr>
              <a:t>Mushrooms </a:t>
            </a:r>
          </a:p>
          <a:p>
            <a:pPr marL="342900" indent="-342900" algn="l">
              <a:buFont typeface="Arial" panose="020B0604020202020204" pitchFamily="34" charset="0"/>
              <a:buChar char="•"/>
            </a:pPr>
            <a:r>
              <a:rPr lang="en-US" sz="2200" dirty="0">
                <a:solidFill>
                  <a:schemeClr val="tx1"/>
                </a:solidFill>
              </a:rPr>
              <a:t>Tomatoes </a:t>
            </a:r>
          </a:p>
          <a:p>
            <a:pPr marL="342900" indent="-342900" algn="l">
              <a:buFont typeface="Arial" panose="020B0604020202020204" pitchFamily="34" charset="0"/>
              <a:buChar char="•"/>
            </a:pPr>
            <a:r>
              <a:rPr lang="en-US" sz="2200" dirty="0">
                <a:solidFill>
                  <a:schemeClr val="tx1"/>
                </a:solidFill>
              </a:rPr>
              <a:t>Lettuce</a:t>
            </a:r>
          </a:p>
          <a:p>
            <a:pPr marL="342900" indent="-342900" algn="l">
              <a:buFont typeface="Arial" panose="020B0604020202020204" pitchFamily="34" charset="0"/>
              <a:buChar char="•"/>
            </a:pPr>
            <a:r>
              <a:rPr lang="en-US" sz="2200" dirty="0">
                <a:solidFill>
                  <a:schemeClr val="tx1"/>
                </a:solidFill>
              </a:rPr>
              <a:t>Chickpeas</a:t>
            </a:r>
          </a:p>
          <a:p>
            <a:pPr algn="l"/>
            <a:endParaRPr lang="en-US" sz="2200" dirty="0">
              <a:solidFill>
                <a:schemeClr val="tx1"/>
              </a:solidFill>
            </a:endParaRPr>
          </a:p>
        </p:txBody>
      </p:sp>
    </p:spTree>
    <p:extLst>
      <p:ext uri="{BB962C8B-B14F-4D97-AF65-F5344CB8AC3E}">
        <p14:creationId xmlns:p14="http://schemas.microsoft.com/office/powerpoint/2010/main" val="9655517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Glycaemic index – medium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Medium GI </a:t>
            </a:r>
            <a:r>
              <a:rPr lang="en-US" sz="2200" dirty="0">
                <a:solidFill>
                  <a:schemeClr val="tx1"/>
                </a:solidFill>
              </a:rPr>
              <a:t>foods have a moderate effect on blood sugar and cause a gradual rise in blood sugar overtime </a:t>
            </a:r>
          </a:p>
          <a:p>
            <a:pPr marL="342900" indent="-342900" algn="l">
              <a:buFont typeface="Arial" panose="020B0604020202020204" pitchFamily="34" charset="0"/>
              <a:buChar char="•"/>
            </a:pPr>
            <a:r>
              <a:rPr lang="en-US" sz="2200" dirty="0">
                <a:solidFill>
                  <a:schemeClr val="tx1"/>
                </a:solidFill>
              </a:rPr>
              <a:t>Foods often have a mix of some sugars and fibre, or are higher in carbohydrate </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Examples: </a:t>
            </a:r>
          </a:p>
          <a:p>
            <a:pPr marL="342900" indent="-342900" algn="l">
              <a:buFont typeface="Arial" panose="020B0604020202020204" pitchFamily="34" charset="0"/>
              <a:buChar char="•"/>
            </a:pPr>
            <a:r>
              <a:rPr lang="en-US" sz="2200" dirty="0">
                <a:solidFill>
                  <a:schemeClr val="tx1"/>
                </a:solidFill>
              </a:rPr>
              <a:t>Porridge oats </a:t>
            </a:r>
          </a:p>
          <a:p>
            <a:pPr marL="342900" indent="-342900" algn="l">
              <a:buFont typeface="Arial" panose="020B0604020202020204" pitchFamily="34" charset="0"/>
              <a:buChar char="•"/>
            </a:pPr>
            <a:r>
              <a:rPr lang="en-US" sz="2200" dirty="0">
                <a:solidFill>
                  <a:schemeClr val="tx1"/>
                </a:solidFill>
              </a:rPr>
              <a:t>Apples</a:t>
            </a:r>
          </a:p>
          <a:p>
            <a:pPr marL="342900" indent="-342900" algn="l">
              <a:buFont typeface="Arial" panose="020B0604020202020204" pitchFamily="34" charset="0"/>
              <a:buChar char="•"/>
            </a:pPr>
            <a:r>
              <a:rPr lang="en-US" sz="2200" dirty="0">
                <a:solidFill>
                  <a:schemeClr val="tx1"/>
                </a:solidFill>
              </a:rPr>
              <a:t>Pears </a:t>
            </a:r>
          </a:p>
          <a:p>
            <a:pPr marL="342900" indent="-342900" algn="l">
              <a:buFont typeface="Arial" panose="020B0604020202020204" pitchFamily="34" charset="0"/>
              <a:buChar char="•"/>
            </a:pPr>
            <a:r>
              <a:rPr lang="en-US" sz="2200" dirty="0">
                <a:solidFill>
                  <a:schemeClr val="tx1"/>
                </a:solidFill>
              </a:rPr>
              <a:t>Strawberries </a:t>
            </a:r>
          </a:p>
          <a:p>
            <a:pPr marL="342900" indent="-342900" algn="l">
              <a:buFont typeface="Arial" panose="020B0604020202020204" pitchFamily="34" charset="0"/>
              <a:buChar char="•"/>
            </a:pPr>
            <a:r>
              <a:rPr lang="en-US" sz="2200" dirty="0">
                <a:solidFill>
                  <a:schemeClr val="tx1"/>
                </a:solidFill>
              </a:rPr>
              <a:t>Cous cous </a:t>
            </a:r>
          </a:p>
          <a:p>
            <a:pPr algn="l"/>
            <a:endParaRPr lang="en-US" sz="2200" dirty="0">
              <a:solidFill>
                <a:schemeClr val="tx1"/>
              </a:solidFill>
            </a:endParaRPr>
          </a:p>
        </p:txBody>
      </p:sp>
    </p:spTree>
    <p:extLst>
      <p:ext uri="{BB962C8B-B14F-4D97-AF65-F5344CB8AC3E}">
        <p14:creationId xmlns:p14="http://schemas.microsoft.com/office/powerpoint/2010/main" val="39810281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Glycaemic index – high</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High GI foods </a:t>
            </a:r>
            <a:r>
              <a:rPr lang="en-US" sz="2200" dirty="0">
                <a:solidFill>
                  <a:schemeClr val="tx1"/>
                </a:solidFill>
              </a:rPr>
              <a:t>are rapidly absorbed and cause a quick and significant rise in blood sugar</a:t>
            </a:r>
          </a:p>
          <a:p>
            <a:pPr marL="342900" indent="-342900" algn="l">
              <a:buFont typeface="Arial" panose="020B0604020202020204" pitchFamily="34" charset="0"/>
              <a:buChar char="•"/>
            </a:pPr>
            <a:r>
              <a:rPr lang="en-US" sz="2200" dirty="0">
                <a:solidFill>
                  <a:schemeClr val="tx1"/>
                </a:solidFill>
              </a:rPr>
              <a:t>Typically processed foods with lots of refined sugar, or natural foods that are low in fibre and easy to digest </a:t>
            </a:r>
          </a:p>
          <a:p>
            <a:pPr algn="l"/>
            <a:endParaRPr lang="en-US" sz="2200" dirty="0">
              <a:solidFill>
                <a:schemeClr val="tx1"/>
              </a:solidFill>
            </a:endParaRPr>
          </a:p>
          <a:p>
            <a:pPr algn="l"/>
            <a:r>
              <a:rPr lang="en-US" sz="2200" dirty="0">
                <a:solidFill>
                  <a:schemeClr val="tx1"/>
                </a:solidFill>
              </a:rPr>
              <a:t>Examples: </a:t>
            </a:r>
          </a:p>
          <a:p>
            <a:pPr marL="342900" indent="-342900" algn="l">
              <a:buFont typeface="Arial" panose="020B0604020202020204" pitchFamily="34" charset="0"/>
              <a:buChar char="•"/>
            </a:pPr>
            <a:r>
              <a:rPr lang="en-US" sz="2200" dirty="0">
                <a:solidFill>
                  <a:schemeClr val="tx1"/>
                </a:solidFill>
              </a:rPr>
              <a:t>Sugar, sugary foods and soft drinks</a:t>
            </a:r>
          </a:p>
          <a:p>
            <a:pPr marL="342900" indent="-342900" algn="l">
              <a:buFont typeface="Arial" panose="020B0604020202020204" pitchFamily="34" charset="0"/>
              <a:buChar char="•"/>
            </a:pPr>
            <a:r>
              <a:rPr lang="en-US" sz="2200" dirty="0">
                <a:solidFill>
                  <a:schemeClr val="tx1"/>
                </a:solidFill>
              </a:rPr>
              <a:t>White bread</a:t>
            </a:r>
          </a:p>
          <a:p>
            <a:pPr marL="342900" indent="-342900" algn="l">
              <a:buFont typeface="Arial" panose="020B0604020202020204" pitchFamily="34" charset="0"/>
              <a:buChar char="•"/>
            </a:pPr>
            <a:r>
              <a:rPr lang="en-US" sz="2200" dirty="0">
                <a:solidFill>
                  <a:schemeClr val="tx1"/>
                </a:solidFill>
              </a:rPr>
              <a:t>Potatoes </a:t>
            </a:r>
          </a:p>
          <a:p>
            <a:pPr marL="342900" indent="-342900" algn="l">
              <a:buFont typeface="Arial" panose="020B0604020202020204" pitchFamily="34" charset="0"/>
              <a:buChar char="•"/>
            </a:pPr>
            <a:r>
              <a:rPr lang="en-US" sz="2200" dirty="0">
                <a:solidFill>
                  <a:schemeClr val="tx1"/>
                </a:solidFill>
              </a:rPr>
              <a:t>White rice</a:t>
            </a:r>
          </a:p>
        </p:txBody>
      </p:sp>
    </p:spTree>
    <p:extLst>
      <p:ext uri="{BB962C8B-B14F-4D97-AF65-F5344CB8AC3E}">
        <p14:creationId xmlns:p14="http://schemas.microsoft.com/office/powerpoint/2010/main" val="21192386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F5074-9CCD-E725-4BA0-4B5744145725}"/>
              </a:ext>
            </a:extLst>
          </p:cNvPr>
          <p:cNvSpPr>
            <a:spLocks noGrp="1"/>
          </p:cNvSpPr>
          <p:nvPr>
            <p:ph type="body" sz="quarter" idx="11"/>
          </p:nvPr>
        </p:nvSpPr>
        <p:spPr/>
        <p:txBody>
          <a:bodyPr/>
          <a:lstStyle/>
          <a:p>
            <a:r>
              <a:rPr lang="en-US" dirty="0"/>
              <a:t>Glycaemic Index (GI)</a:t>
            </a:r>
          </a:p>
        </p:txBody>
      </p:sp>
      <p:pic>
        <p:nvPicPr>
          <p:cNvPr id="6" name="Picture 5">
            <a:extLst>
              <a:ext uri="{FF2B5EF4-FFF2-40B4-BE49-F238E27FC236}">
                <a16:creationId xmlns:a16="http://schemas.microsoft.com/office/drawing/2014/main" id="{660A37F8-E38C-B344-2984-6B4A79665EA9}"/>
              </a:ext>
            </a:extLst>
          </p:cNvPr>
          <p:cNvPicPr>
            <a:picLocks noChangeAspect="1"/>
          </p:cNvPicPr>
          <p:nvPr/>
        </p:nvPicPr>
        <p:blipFill>
          <a:blip r:embed="rId2"/>
          <a:stretch>
            <a:fillRect/>
          </a:stretch>
        </p:blipFill>
        <p:spPr>
          <a:xfrm>
            <a:off x="3049524" y="1535674"/>
            <a:ext cx="6092952" cy="3085217"/>
          </a:xfrm>
          <a:prstGeom prst="rect">
            <a:avLst/>
          </a:prstGeom>
        </p:spPr>
      </p:pic>
      <p:pic>
        <p:nvPicPr>
          <p:cNvPr id="7" name="Picture 6">
            <a:extLst>
              <a:ext uri="{FF2B5EF4-FFF2-40B4-BE49-F238E27FC236}">
                <a16:creationId xmlns:a16="http://schemas.microsoft.com/office/drawing/2014/main" id="{6EDA86B2-E69F-F57A-E2B7-E36067F19577}"/>
              </a:ext>
            </a:extLst>
          </p:cNvPr>
          <p:cNvPicPr>
            <a:picLocks noChangeAspect="1"/>
          </p:cNvPicPr>
          <p:nvPr/>
        </p:nvPicPr>
        <p:blipFill>
          <a:blip r:embed="rId3"/>
          <a:stretch>
            <a:fillRect/>
          </a:stretch>
        </p:blipFill>
        <p:spPr>
          <a:xfrm>
            <a:off x="2209800" y="4620891"/>
            <a:ext cx="7772400" cy="1859034"/>
          </a:xfrm>
          <a:prstGeom prst="rect">
            <a:avLst/>
          </a:prstGeom>
        </p:spPr>
      </p:pic>
    </p:spTree>
    <p:extLst>
      <p:ext uri="{BB962C8B-B14F-4D97-AF65-F5344CB8AC3E}">
        <p14:creationId xmlns:p14="http://schemas.microsoft.com/office/powerpoint/2010/main" val="308546226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Glycaemic load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Glycaemic load: </a:t>
            </a:r>
            <a:r>
              <a:rPr lang="en-US" sz="2200" dirty="0">
                <a:solidFill>
                  <a:schemeClr val="tx1"/>
                </a:solidFill>
              </a:rPr>
              <a:t>A method to compare the speed an amount of glucose released from different carbohydrate foods </a:t>
            </a:r>
          </a:p>
          <a:p>
            <a:pPr marL="342900" indent="-342900" algn="l">
              <a:buFont typeface="Arial" panose="020B0604020202020204" pitchFamily="34" charset="0"/>
              <a:buChar char="•"/>
            </a:pPr>
            <a:endParaRPr lang="en-US" sz="2200" dirty="0">
              <a:solidFill>
                <a:schemeClr val="tx1"/>
              </a:solidFill>
            </a:endParaRPr>
          </a:p>
          <a:p>
            <a:pPr algn="l"/>
            <a:r>
              <a:rPr lang="en-US" sz="2200" u="sng" dirty="0">
                <a:solidFill>
                  <a:schemeClr val="tx1"/>
                </a:solidFill>
              </a:rPr>
              <a:t>Calculation:</a:t>
            </a:r>
          </a:p>
          <a:p>
            <a:pPr marL="342900" indent="-342900" algn="l">
              <a:buFont typeface="Arial" panose="020B0604020202020204" pitchFamily="34" charset="0"/>
              <a:buChar char="•"/>
            </a:pPr>
            <a:r>
              <a:rPr lang="en-US" sz="2200" dirty="0">
                <a:solidFill>
                  <a:schemeClr val="tx1"/>
                </a:solidFill>
              </a:rPr>
              <a:t>GL = (GI x amount of carbohydrate in grams) divided by 100</a:t>
            </a:r>
          </a:p>
          <a:p>
            <a:pPr marL="1085850" lvl="1" indent="-342900">
              <a:buFont typeface="Arial" panose="020B0604020202020204" pitchFamily="34" charset="0"/>
              <a:buChar char="•"/>
            </a:pPr>
            <a:r>
              <a:rPr lang="en-US" sz="2200" b="1" dirty="0">
                <a:solidFill>
                  <a:schemeClr val="tx1"/>
                </a:solidFill>
              </a:rPr>
              <a:t>Low GL </a:t>
            </a:r>
            <a:r>
              <a:rPr lang="en-US" sz="2200" dirty="0">
                <a:solidFill>
                  <a:schemeClr val="tx1"/>
                </a:solidFill>
              </a:rPr>
              <a:t>– 10 or less</a:t>
            </a:r>
          </a:p>
          <a:p>
            <a:pPr marL="1085850" lvl="1" indent="-342900">
              <a:buFont typeface="Arial" panose="020B0604020202020204" pitchFamily="34" charset="0"/>
              <a:buChar char="•"/>
            </a:pPr>
            <a:r>
              <a:rPr lang="en-US" sz="2200" b="1" dirty="0"/>
              <a:t>Medium GL </a:t>
            </a:r>
            <a:r>
              <a:rPr lang="en-US" sz="2200" dirty="0"/>
              <a:t>– 11-19</a:t>
            </a:r>
          </a:p>
          <a:p>
            <a:pPr marL="1085850" lvl="1" indent="-342900">
              <a:buFont typeface="Arial" panose="020B0604020202020204" pitchFamily="34" charset="0"/>
              <a:buChar char="•"/>
            </a:pPr>
            <a:r>
              <a:rPr lang="en-US" sz="2200" b="1" dirty="0">
                <a:solidFill>
                  <a:schemeClr val="tx1"/>
                </a:solidFill>
              </a:rPr>
              <a:t>High GL </a:t>
            </a:r>
            <a:r>
              <a:rPr lang="en-US" sz="2200" dirty="0">
                <a:solidFill>
                  <a:schemeClr val="tx1"/>
                </a:solidFill>
              </a:rPr>
              <a:t>– 20 or </a:t>
            </a:r>
            <a:r>
              <a:rPr lang="en-US" sz="2200" dirty="0"/>
              <a:t>higher </a:t>
            </a:r>
            <a:endParaRPr lang="en-US" sz="2200" b="1" dirty="0">
              <a:solidFill>
                <a:schemeClr val="tx1"/>
              </a:solidFill>
            </a:endParaRPr>
          </a:p>
        </p:txBody>
      </p:sp>
    </p:spTree>
    <p:extLst>
      <p:ext uri="{BB962C8B-B14F-4D97-AF65-F5344CB8AC3E}">
        <p14:creationId xmlns:p14="http://schemas.microsoft.com/office/powerpoint/2010/main" val="6380169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2735960"/>
          </a:xfrm>
          <a:solidFill>
            <a:schemeClr val="bg1">
              <a:lumMod val="95000"/>
            </a:schemeClr>
          </a:solidFill>
        </p:spPr>
        <p:txBody>
          <a:bodyPr lIns="180000" tIns="180000" bIns="180000"/>
          <a:lstStyle/>
          <a:p>
            <a:r>
              <a:rPr lang="en-GB" sz="2400" b="1" dirty="0">
                <a:solidFill>
                  <a:schemeClr val="tx1"/>
                </a:solidFill>
              </a:rPr>
              <a:t>Pair task</a:t>
            </a:r>
          </a:p>
          <a:p>
            <a:r>
              <a:rPr lang="en-GB" sz="2400" dirty="0">
                <a:solidFill>
                  <a:schemeClr val="tx1"/>
                </a:solidFill>
              </a:rPr>
              <a:t>In pairs discuss and recap :</a:t>
            </a:r>
          </a:p>
          <a:p>
            <a:pPr marL="342900" indent="-342900">
              <a:buFont typeface="Arial" panose="020B0604020202020204" pitchFamily="34" charset="0"/>
              <a:buChar char="•"/>
            </a:pPr>
            <a:r>
              <a:rPr lang="en-GB" sz="2400" dirty="0">
                <a:solidFill>
                  <a:schemeClr val="tx1"/>
                </a:solidFill>
              </a:rPr>
              <a:t>Glycaemic index </a:t>
            </a:r>
          </a:p>
          <a:p>
            <a:pPr marL="342900" indent="-342900">
              <a:buFont typeface="Arial" panose="020B0604020202020204" pitchFamily="34" charset="0"/>
              <a:buChar char="•"/>
            </a:pPr>
            <a:r>
              <a:rPr lang="en-GB" sz="2400" dirty="0">
                <a:solidFill>
                  <a:schemeClr val="tx1"/>
                </a:solidFill>
              </a:rPr>
              <a:t>Low, medium and high GI foods </a:t>
            </a:r>
          </a:p>
          <a:p>
            <a:pPr marL="342900" indent="-342900">
              <a:buFont typeface="Arial" panose="020B0604020202020204" pitchFamily="34" charset="0"/>
              <a:buChar char="•"/>
            </a:pPr>
            <a:r>
              <a:rPr lang="en-GB" sz="2400" dirty="0">
                <a:solidFill>
                  <a:schemeClr val="tx1"/>
                </a:solidFill>
              </a:rPr>
              <a:t>Glycaemic load </a:t>
            </a:r>
          </a:p>
        </p:txBody>
      </p:sp>
    </p:spTree>
    <p:extLst>
      <p:ext uri="{BB962C8B-B14F-4D97-AF65-F5344CB8AC3E}">
        <p14:creationId xmlns:p14="http://schemas.microsoft.com/office/powerpoint/2010/main" val="64120712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004717"/>
          </a:xfrm>
          <a:solidFill>
            <a:schemeClr val="bg1">
              <a:lumMod val="95000"/>
            </a:schemeClr>
          </a:solidFill>
        </p:spPr>
        <p:txBody>
          <a:bodyPr lIns="180000" tIns="180000" bIns="180000"/>
          <a:lstStyle/>
          <a:p>
            <a:r>
              <a:rPr lang="en-GB" sz="2400" dirty="0">
                <a:solidFill>
                  <a:schemeClr val="tx1"/>
                </a:solidFill>
              </a:rPr>
              <a:t>What hormones control blood glucose (sugar) levels? </a:t>
            </a:r>
          </a:p>
        </p:txBody>
      </p:sp>
    </p:spTree>
    <p:extLst>
      <p:ext uri="{BB962C8B-B14F-4D97-AF65-F5344CB8AC3E}">
        <p14:creationId xmlns:p14="http://schemas.microsoft.com/office/powerpoint/2010/main" val="146938776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Insulin and glucagon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algn="l"/>
            <a:r>
              <a:rPr lang="en-US" sz="2200" dirty="0">
                <a:solidFill>
                  <a:schemeClr val="tx1"/>
                </a:solidFill>
              </a:rPr>
              <a:t>Produced and released in the pancreas</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Insulin </a:t>
            </a:r>
            <a:r>
              <a:rPr lang="en-US" sz="2200" dirty="0">
                <a:solidFill>
                  <a:schemeClr val="tx1"/>
                </a:solidFill>
              </a:rPr>
              <a:t>– signals cells to absorb glucose, reducing blood sugar levels and providing cells with glucose for energy </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Glucagon </a:t>
            </a:r>
            <a:r>
              <a:rPr lang="en-US" sz="2200" dirty="0">
                <a:solidFill>
                  <a:schemeClr val="tx1"/>
                </a:solidFill>
              </a:rPr>
              <a:t>– signals the liver to release stored glucose, increasing blood sugar levels to rise</a:t>
            </a:r>
            <a:endParaRPr lang="en-US" sz="2200" b="1" dirty="0">
              <a:solidFill>
                <a:schemeClr val="tx1"/>
              </a:solidFill>
            </a:endParaRPr>
          </a:p>
        </p:txBody>
      </p:sp>
      <p:pic>
        <p:nvPicPr>
          <p:cNvPr id="4" name="Picture 3">
            <a:extLst>
              <a:ext uri="{FF2B5EF4-FFF2-40B4-BE49-F238E27FC236}">
                <a16:creationId xmlns:a16="http://schemas.microsoft.com/office/drawing/2014/main" id="{7609ABB6-371C-B06E-165F-37D7569522C4}"/>
              </a:ext>
            </a:extLst>
          </p:cNvPr>
          <p:cNvPicPr>
            <a:picLocks noChangeAspect="1"/>
          </p:cNvPicPr>
          <p:nvPr/>
        </p:nvPicPr>
        <p:blipFill>
          <a:blip r:embed="rId2"/>
          <a:stretch>
            <a:fillRect/>
          </a:stretch>
        </p:blipFill>
        <p:spPr>
          <a:xfrm>
            <a:off x="6566719" y="0"/>
            <a:ext cx="5625281" cy="6858000"/>
          </a:xfrm>
          <a:prstGeom prst="rect">
            <a:avLst/>
          </a:prstGeom>
        </p:spPr>
      </p:pic>
    </p:spTree>
    <p:extLst>
      <p:ext uri="{BB962C8B-B14F-4D97-AF65-F5344CB8AC3E}">
        <p14:creationId xmlns:p14="http://schemas.microsoft.com/office/powerpoint/2010/main" val="388146028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Blood sugars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lvl="0" algn="l"/>
            <a:r>
              <a:rPr lang="en-GB" sz="2400" b="1" dirty="0">
                <a:solidFill>
                  <a:schemeClr val="tx1"/>
                </a:solidFill>
                <a:effectLst/>
                <a:ea typeface="Calibri" panose="020F0502020204030204" pitchFamily="34" charset="0"/>
                <a:cs typeface="Times New Roman" panose="02020603050405020304" pitchFamily="18" charset="0"/>
              </a:rPr>
              <a:t>After eating carbohydrates</a:t>
            </a:r>
            <a:r>
              <a:rPr lang="en-GB" sz="2400" dirty="0">
                <a:solidFill>
                  <a:schemeClr val="tx1"/>
                </a:solidFill>
                <a:effectLst/>
                <a:ea typeface="Calibri" panose="020F0502020204030204" pitchFamily="34" charset="0"/>
                <a:cs typeface="Times New Roman" panose="02020603050405020304" pitchFamily="18" charset="0"/>
              </a:rPr>
              <a:t>: </a:t>
            </a:r>
          </a:p>
          <a:p>
            <a:pPr marL="285750" lvl="0" indent="-285750" algn="l">
              <a:buFont typeface="Arial" panose="020B0604020202020204" pitchFamily="34" charset="0"/>
              <a:buChar char="•"/>
            </a:pPr>
            <a:r>
              <a:rPr lang="en-GB" sz="2400" dirty="0">
                <a:solidFill>
                  <a:schemeClr val="tx1"/>
                </a:solidFill>
                <a:ea typeface="Calibri" panose="020F0502020204030204" pitchFamily="34" charset="0"/>
                <a:cs typeface="Times New Roman" panose="02020603050405020304" pitchFamily="18" charset="0"/>
              </a:rPr>
              <a:t>Blood sugar levels increase </a:t>
            </a:r>
          </a:p>
          <a:p>
            <a:pPr marL="285750" lvl="0" indent="-285750" algn="l">
              <a:buFont typeface="Arial" panose="020B0604020202020204" pitchFamily="34" charset="0"/>
              <a:buChar char="•"/>
            </a:pPr>
            <a:r>
              <a:rPr lang="en-GB" sz="2400" dirty="0">
                <a:solidFill>
                  <a:schemeClr val="tx1"/>
                </a:solidFill>
                <a:ea typeface="Calibri" panose="020F0502020204030204" pitchFamily="34" charset="0"/>
                <a:cs typeface="Times New Roman" panose="02020603050405020304" pitchFamily="18" charset="0"/>
              </a:rPr>
              <a:t>Insulin is released </a:t>
            </a:r>
          </a:p>
          <a:p>
            <a:pPr marL="285750" lvl="0" indent="-285750" algn="l">
              <a:buFont typeface="Arial" panose="020B0604020202020204" pitchFamily="34" charset="0"/>
              <a:buChar char="•"/>
            </a:pPr>
            <a:r>
              <a:rPr lang="en-GB" sz="2400" dirty="0">
                <a:solidFill>
                  <a:schemeClr val="tx1"/>
                </a:solidFill>
                <a:effectLst/>
                <a:ea typeface="Calibri" panose="020F0502020204030204" pitchFamily="34" charset="0"/>
                <a:cs typeface="Times New Roman" panose="02020603050405020304" pitchFamily="18" charset="0"/>
              </a:rPr>
              <a:t>Glucose is sent to cells </a:t>
            </a:r>
          </a:p>
          <a:p>
            <a:pPr marL="285750" lvl="0" indent="-285750" algn="l">
              <a:buFont typeface="Arial" panose="020B0604020202020204" pitchFamily="34" charset="0"/>
              <a:buChar char="•"/>
            </a:pPr>
            <a:r>
              <a:rPr lang="en-GB" sz="2400" dirty="0">
                <a:solidFill>
                  <a:schemeClr val="tx1"/>
                </a:solidFill>
                <a:ea typeface="Calibri" panose="020F0502020204030204" pitchFamily="34" charset="0"/>
                <a:cs typeface="Times New Roman" panose="02020603050405020304" pitchFamily="18" charset="0"/>
              </a:rPr>
              <a:t>Any excess intake is stored as fat </a:t>
            </a:r>
          </a:p>
          <a:p>
            <a:pPr algn="l"/>
            <a:endParaRPr lang="en-US" sz="2200" dirty="0">
              <a:solidFill>
                <a:schemeClr val="tx1"/>
              </a:solidFill>
            </a:endParaRPr>
          </a:p>
        </p:txBody>
      </p:sp>
    </p:spTree>
    <p:extLst>
      <p:ext uri="{BB962C8B-B14F-4D97-AF65-F5344CB8AC3E}">
        <p14:creationId xmlns:p14="http://schemas.microsoft.com/office/powerpoint/2010/main" val="12252972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2864200"/>
          </a:xfrm>
          <a:solidFill>
            <a:schemeClr val="bg1">
              <a:lumMod val="95000"/>
            </a:schemeClr>
          </a:solidFill>
        </p:spPr>
        <p:txBody>
          <a:bodyPr lIns="180000" tIns="180000" bIns="180000"/>
          <a:lstStyle/>
          <a:p>
            <a:r>
              <a:rPr lang="en-GB" sz="2400" b="1" dirty="0">
                <a:solidFill>
                  <a:schemeClr val="tx1"/>
                </a:solidFill>
              </a:rPr>
              <a:t>Pair task: </a:t>
            </a:r>
          </a:p>
          <a:p>
            <a:r>
              <a:rPr lang="en-GB" sz="2400" dirty="0">
                <a:solidFill>
                  <a:schemeClr val="tx1"/>
                </a:solidFill>
              </a:rPr>
              <a:t>Discuss: </a:t>
            </a:r>
          </a:p>
          <a:p>
            <a:r>
              <a:rPr lang="en-GB" sz="2400" dirty="0">
                <a:solidFill>
                  <a:schemeClr val="tx1"/>
                </a:solidFill>
              </a:rPr>
              <a:t>What are the benefits of maintaining stable blood sugar levels? </a:t>
            </a:r>
          </a:p>
          <a:p>
            <a:r>
              <a:rPr lang="en-GB" sz="2400" dirty="0">
                <a:solidFill>
                  <a:schemeClr val="tx1"/>
                </a:solidFill>
              </a:rPr>
              <a:t>What are the risks associated with prolonged high blood glucose levels? </a:t>
            </a:r>
          </a:p>
        </p:txBody>
      </p:sp>
    </p:spTree>
    <p:extLst>
      <p:ext uri="{BB962C8B-B14F-4D97-AF65-F5344CB8AC3E}">
        <p14:creationId xmlns:p14="http://schemas.microsoft.com/office/powerpoint/2010/main" val="14439239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Blood sugars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Maintaining stable blood glucose levels is import for: </a:t>
            </a:r>
          </a:p>
          <a:p>
            <a:pPr marL="342900" indent="-342900" algn="l">
              <a:buFont typeface="Arial" panose="020B0604020202020204" pitchFamily="34" charset="0"/>
              <a:buChar char="•"/>
            </a:pPr>
            <a:r>
              <a:rPr lang="en-US" sz="2200" b="1" dirty="0">
                <a:solidFill>
                  <a:schemeClr val="tx1"/>
                </a:solidFill>
              </a:rPr>
              <a:t>Energy regulation </a:t>
            </a:r>
            <a:r>
              <a:rPr lang="en-US" sz="2200" dirty="0">
                <a:solidFill>
                  <a:schemeClr val="tx1"/>
                </a:solidFill>
              </a:rPr>
              <a:t>– stable blood sugars ensure consistent, reliable energy supply</a:t>
            </a:r>
          </a:p>
          <a:p>
            <a:pPr marL="342900" indent="-342900" algn="l">
              <a:buFont typeface="Arial" panose="020B0604020202020204" pitchFamily="34" charset="0"/>
              <a:buChar char="•"/>
            </a:pPr>
            <a:r>
              <a:rPr lang="en-US" sz="2200" b="1" dirty="0">
                <a:solidFill>
                  <a:schemeClr val="tx1"/>
                </a:solidFill>
              </a:rPr>
              <a:t>Weight management </a:t>
            </a:r>
            <a:r>
              <a:rPr lang="en-US" sz="2200" dirty="0">
                <a:solidFill>
                  <a:schemeClr val="tx1"/>
                </a:solidFill>
              </a:rPr>
              <a:t>– stable blood sugar levels help control appetite and reduce cravings </a:t>
            </a:r>
          </a:p>
          <a:p>
            <a:pPr marL="342900" indent="-342900" algn="l">
              <a:buFont typeface="Arial" panose="020B0604020202020204" pitchFamily="34" charset="0"/>
              <a:buChar char="•"/>
            </a:pPr>
            <a:r>
              <a:rPr lang="en-US" sz="2200" b="1" dirty="0">
                <a:solidFill>
                  <a:schemeClr val="tx1"/>
                </a:solidFill>
              </a:rPr>
              <a:t>Mood stability </a:t>
            </a:r>
            <a:r>
              <a:rPr lang="en-US" sz="2200" dirty="0">
                <a:solidFill>
                  <a:schemeClr val="tx1"/>
                </a:solidFill>
              </a:rPr>
              <a:t>– low blood sugar levels can lead to irritability, anxiety and mood swings, high blood sugars can lead to feeling of lethargy and frustration </a:t>
            </a:r>
          </a:p>
          <a:p>
            <a:pPr algn="l"/>
            <a:endParaRPr lang="en-US" sz="2200" dirty="0">
              <a:solidFill>
                <a:schemeClr val="tx1"/>
              </a:solidFill>
            </a:endParaRPr>
          </a:p>
          <a:p>
            <a:pPr algn="l"/>
            <a:endParaRPr lang="en-US" sz="2200" dirty="0">
              <a:solidFill>
                <a:schemeClr val="tx1"/>
              </a:solidFill>
            </a:endParaRPr>
          </a:p>
        </p:txBody>
      </p:sp>
    </p:spTree>
    <p:extLst>
      <p:ext uri="{BB962C8B-B14F-4D97-AF65-F5344CB8AC3E}">
        <p14:creationId xmlns:p14="http://schemas.microsoft.com/office/powerpoint/2010/main" val="14639832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Prolonged high blood sugar levels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Prolonged high blood sugar levels can lead to: </a:t>
            </a:r>
          </a:p>
          <a:p>
            <a:pPr marL="342900" indent="-342900" algn="l">
              <a:buFont typeface="Arial" panose="020B0604020202020204" pitchFamily="34" charset="0"/>
              <a:buChar char="•"/>
            </a:pPr>
            <a:r>
              <a:rPr lang="en-US" sz="2200" b="1" dirty="0">
                <a:solidFill>
                  <a:schemeClr val="tx1"/>
                </a:solidFill>
              </a:rPr>
              <a:t>Insulin resistance </a:t>
            </a:r>
            <a:r>
              <a:rPr lang="en-US" sz="2200" dirty="0">
                <a:solidFill>
                  <a:schemeClr val="tx1"/>
                </a:solidFill>
              </a:rPr>
              <a:t>– body cells become less responsive to insulin – this can lead to an increased risk of developing type 2 diabetes </a:t>
            </a:r>
          </a:p>
          <a:p>
            <a:pPr marL="342900" indent="-342900" algn="l">
              <a:buFont typeface="Arial" panose="020B0604020202020204" pitchFamily="34" charset="0"/>
              <a:buChar char="•"/>
            </a:pPr>
            <a:r>
              <a:rPr lang="en-US" sz="2200" b="1" dirty="0">
                <a:solidFill>
                  <a:schemeClr val="tx1"/>
                </a:solidFill>
              </a:rPr>
              <a:t>Weight gain </a:t>
            </a:r>
            <a:r>
              <a:rPr lang="en-US" sz="2200" dirty="0">
                <a:solidFill>
                  <a:schemeClr val="tx1"/>
                </a:solidFill>
              </a:rPr>
              <a:t> - high sugar intake can lead to weight gain and obesity </a:t>
            </a:r>
          </a:p>
          <a:p>
            <a:pPr marL="342900" indent="-342900" algn="l">
              <a:buFont typeface="Arial" panose="020B0604020202020204" pitchFamily="34" charset="0"/>
              <a:buChar char="•"/>
            </a:pPr>
            <a:r>
              <a:rPr lang="en-US" sz="2200" b="1" dirty="0">
                <a:solidFill>
                  <a:schemeClr val="tx1"/>
                </a:solidFill>
              </a:rPr>
              <a:t>Cardiovascular risk </a:t>
            </a:r>
            <a:r>
              <a:rPr lang="en-US" sz="2200" dirty="0">
                <a:solidFill>
                  <a:schemeClr val="tx1"/>
                </a:solidFill>
              </a:rPr>
              <a:t>– elevated blood sugars increases the risk of CVD</a:t>
            </a:r>
          </a:p>
          <a:p>
            <a:pPr marL="342900" indent="-342900" algn="l">
              <a:buFont typeface="Arial" panose="020B0604020202020204" pitchFamily="34" charset="0"/>
              <a:buChar char="•"/>
            </a:pPr>
            <a:r>
              <a:rPr lang="en-US" sz="2200" b="1" dirty="0">
                <a:solidFill>
                  <a:schemeClr val="tx1"/>
                </a:solidFill>
              </a:rPr>
              <a:t>Metabolic syndrome </a:t>
            </a:r>
            <a:r>
              <a:rPr lang="en-US" sz="2200" dirty="0">
                <a:solidFill>
                  <a:schemeClr val="tx1"/>
                </a:solidFill>
              </a:rPr>
              <a:t>– a cluster of conditions which include obesity, diabetes, high cholesterol and high blood pressure</a:t>
            </a:r>
            <a:endParaRPr lang="en-US" sz="2200" b="1" dirty="0">
              <a:solidFill>
                <a:schemeClr val="tx1"/>
              </a:solidFill>
            </a:endParaRPr>
          </a:p>
        </p:txBody>
      </p:sp>
    </p:spTree>
    <p:extLst>
      <p:ext uri="{BB962C8B-B14F-4D97-AF65-F5344CB8AC3E}">
        <p14:creationId xmlns:p14="http://schemas.microsoft.com/office/powerpoint/2010/main" val="13966931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Insulin resistance</a:t>
            </a:r>
          </a:p>
        </p:txBody>
      </p:sp>
      <p:pic>
        <p:nvPicPr>
          <p:cNvPr id="4" name="Picture 3">
            <a:extLst>
              <a:ext uri="{FF2B5EF4-FFF2-40B4-BE49-F238E27FC236}">
                <a16:creationId xmlns:a16="http://schemas.microsoft.com/office/drawing/2014/main" id="{31CF738F-D216-5350-F078-DE6CB9B71690}"/>
              </a:ext>
            </a:extLst>
          </p:cNvPr>
          <p:cNvPicPr>
            <a:picLocks noChangeAspect="1"/>
          </p:cNvPicPr>
          <p:nvPr/>
        </p:nvPicPr>
        <p:blipFill>
          <a:blip r:embed="rId2"/>
          <a:stretch>
            <a:fillRect/>
          </a:stretch>
        </p:blipFill>
        <p:spPr>
          <a:xfrm>
            <a:off x="4844497" y="178904"/>
            <a:ext cx="6354965" cy="6311348"/>
          </a:xfrm>
          <a:prstGeom prst="rect">
            <a:avLst/>
          </a:prstGeom>
        </p:spPr>
      </p:pic>
    </p:spTree>
    <p:extLst>
      <p:ext uri="{BB962C8B-B14F-4D97-AF65-F5344CB8AC3E}">
        <p14:creationId xmlns:p14="http://schemas.microsoft.com/office/powerpoint/2010/main" val="49535882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Diabetes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Diabetes</a:t>
            </a:r>
            <a:r>
              <a:rPr lang="en-US" sz="2200" dirty="0">
                <a:solidFill>
                  <a:schemeClr val="tx1"/>
                </a:solidFill>
              </a:rPr>
              <a:t> is a chronic medical condition characterised by elevated blood sugar levels. </a:t>
            </a:r>
          </a:p>
          <a:p>
            <a:pPr algn="l"/>
            <a:endParaRPr lang="en-US" sz="2200" dirty="0">
              <a:solidFill>
                <a:schemeClr val="tx1"/>
              </a:solidFill>
            </a:endParaRPr>
          </a:p>
          <a:p>
            <a:pPr algn="l"/>
            <a:r>
              <a:rPr lang="en-US" sz="2200" b="1" dirty="0">
                <a:solidFill>
                  <a:schemeClr val="tx1"/>
                </a:solidFill>
              </a:rPr>
              <a:t>Type 1 diabetes </a:t>
            </a:r>
            <a:r>
              <a:rPr lang="en-US" sz="2200" dirty="0">
                <a:solidFill>
                  <a:schemeClr val="tx1"/>
                </a:solidFill>
              </a:rPr>
              <a:t>– autoimmune condition which attacks the insulin producing cells in the pancreas</a:t>
            </a:r>
          </a:p>
          <a:p>
            <a:pPr algn="l"/>
            <a:endParaRPr lang="en-US" sz="2200" dirty="0">
              <a:solidFill>
                <a:schemeClr val="tx1"/>
              </a:solidFill>
            </a:endParaRPr>
          </a:p>
          <a:p>
            <a:pPr algn="l"/>
            <a:r>
              <a:rPr lang="en-US" sz="2200" b="1" dirty="0">
                <a:solidFill>
                  <a:schemeClr val="tx1"/>
                </a:solidFill>
              </a:rPr>
              <a:t>Type 2 diabetes </a:t>
            </a:r>
            <a:r>
              <a:rPr lang="en-US" sz="2200" dirty="0">
                <a:solidFill>
                  <a:schemeClr val="tx1"/>
                </a:solidFill>
              </a:rPr>
              <a:t>– characterised by insulin resistance and a gradual decline in insulin production overtime. Genetics, lifestyle choices and obesity are contributing factors</a:t>
            </a:r>
          </a:p>
          <a:p>
            <a:pPr algn="l"/>
            <a:endParaRPr lang="en-US" sz="2200" dirty="0">
              <a:solidFill>
                <a:schemeClr val="tx1"/>
              </a:solidFill>
            </a:endParaRPr>
          </a:p>
          <a:p>
            <a:pPr algn="l"/>
            <a:r>
              <a:rPr lang="en-US" sz="2200" dirty="0">
                <a:solidFill>
                  <a:schemeClr val="tx1"/>
                </a:solidFill>
              </a:rPr>
              <a:t>Elevated blood sugar levels is particularly concerning for individuals with diabetes and should be monitored closely. </a:t>
            </a:r>
          </a:p>
          <a:p>
            <a:pPr algn="l"/>
            <a:endParaRPr lang="en-US" sz="2200" dirty="0">
              <a:solidFill>
                <a:schemeClr val="tx1"/>
              </a:solidFill>
            </a:endParaRPr>
          </a:p>
        </p:txBody>
      </p:sp>
    </p:spTree>
    <p:extLst>
      <p:ext uri="{BB962C8B-B14F-4D97-AF65-F5344CB8AC3E}">
        <p14:creationId xmlns:p14="http://schemas.microsoft.com/office/powerpoint/2010/main" val="133819341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Prolonged high blood sugar levels – diabetics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Prolonged high blood sugar levels in diabetics can lead to: </a:t>
            </a:r>
          </a:p>
          <a:p>
            <a:pPr marL="342900" indent="-342900" algn="l">
              <a:buFont typeface="Arial" panose="020B0604020202020204" pitchFamily="34" charset="0"/>
              <a:buChar char="•"/>
            </a:pPr>
            <a:r>
              <a:rPr lang="en-US" sz="2200" b="1" dirty="0">
                <a:solidFill>
                  <a:schemeClr val="tx1"/>
                </a:solidFill>
              </a:rPr>
              <a:t>Nerve damage (neuropathy) </a:t>
            </a:r>
            <a:r>
              <a:rPr lang="en-US" sz="2200" dirty="0">
                <a:solidFill>
                  <a:schemeClr val="tx1"/>
                </a:solidFill>
              </a:rPr>
              <a:t>– high blood sugars can damage nerves throughout the body </a:t>
            </a:r>
          </a:p>
          <a:p>
            <a:pPr marL="342900" indent="-342900" algn="l">
              <a:buFont typeface="Arial" panose="020B0604020202020204" pitchFamily="34" charset="0"/>
              <a:buChar char="•"/>
            </a:pPr>
            <a:r>
              <a:rPr lang="en-US" sz="2200" b="1" dirty="0">
                <a:solidFill>
                  <a:schemeClr val="tx1"/>
                </a:solidFill>
              </a:rPr>
              <a:t>Kidney damage (nephropathy) </a:t>
            </a:r>
            <a:r>
              <a:rPr lang="en-US" sz="2200" dirty="0">
                <a:solidFill>
                  <a:schemeClr val="tx1"/>
                </a:solidFill>
              </a:rPr>
              <a:t>– prolonged high blood sugars can contribute to kidney damage and impaired kidney function </a:t>
            </a:r>
          </a:p>
          <a:p>
            <a:pPr marL="342900" indent="-342900" algn="l">
              <a:buFont typeface="Arial" panose="020B0604020202020204" pitchFamily="34" charset="0"/>
              <a:buChar char="•"/>
            </a:pPr>
            <a:r>
              <a:rPr lang="en-US" sz="2200" b="1" dirty="0">
                <a:solidFill>
                  <a:schemeClr val="tx1"/>
                </a:solidFill>
              </a:rPr>
              <a:t>Eye problems (retinopathy) </a:t>
            </a:r>
            <a:r>
              <a:rPr lang="en-US" sz="2200" dirty="0">
                <a:solidFill>
                  <a:schemeClr val="tx1"/>
                </a:solidFill>
              </a:rPr>
              <a:t>– damage to the blood vessels in the eyes</a:t>
            </a:r>
          </a:p>
          <a:p>
            <a:pPr marL="342900" indent="-342900" algn="l">
              <a:buFont typeface="Arial" panose="020B0604020202020204" pitchFamily="34" charset="0"/>
              <a:buChar char="•"/>
            </a:pPr>
            <a:r>
              <a:rPr lang="en-US" sz="2200" b="1" dirty="0">
                <a:solidFill>
                  <a:schemeClr val="tx1"/>
                </a:solidFill>
              </a:rPr>
              <a:t>Foot problem </a:t>
            </a:r>
            <a:r>
              <a:rPr lang="en-US" sz="2200" dirty="0">
                <a:solidFill>
                  <a:schemeClr val="tx1"/>
                </a:solidFill>
              </a:rPr>
              <a:t>– impaired blood flow to feet, increasing risk of infections and ulcers </a:t>
            </a:r>
          </a:p>
          <a:p>
            <a:pPr marL="342900" indent="-342900" algn="l">
              <a:buFont typeface="Arial" panose="020B0604020202020204" pitchFamily="34" charset="0"/>
              <a:buChar char="•"/>
            </a:pPr>
            <a:r>
              <a:rPr lang="en-US" sz="2200" b="1" dirty="0">
                <a:solidFill>
                  <a:schemeClr val="tx1"/>
                </a:solidFill>
              </a:rPr>
              <a:t>Slow wound healing </a:t>
            </a:r>
            <a:r>
              <a:rPr lang="en-US" sz="2200" dirty="0">
                <a:solidFill>
                  <a:schemeClr val="tx1"/>
                </a:solidFill>
              </a:rPr>
              <a:t>– impaired ability to heal wounds and injuries</a:t>
            </a:r>
          </a:p>
          <a:p>
            <a:pPr marL="342900" indent="-342900" algn="l">
              <a:buFont typeface="Arial" panose="020B0604020202020204" pitchFamily="34" charset="0"/>
              <a:buChar char="•"/>
            </a:pPr>
            <a:r>
              <a:rPr lang="en-US" sz="2200" b="1" dirty="0">
                <a:solidFill>
                  <a:schemeClr val="tx1"/>
                </a:solidFill>
              </a:rPr>
              <a:t>Compromised immune function </a:t>
            </a:r>
            <a:r>
              <a:rPr lang="en-US" sz="2200" dirty="0">
                <a:solidFill>
                  <a:schemeClr val="tx1"/>
                </a:solidFill>
              </a:rPr>
              <a:t>– weakened immune function, making individuals more susceptible to infections </a:t>
            </a:r>
            <a:endParaRPr lang="en-US" sz="2200" b="1" dirty="0">
              <a:solidFill>
                <a:schemeClr val="tx1"/>
              </a:solidFill>
            </a:endParaRPr>
          </a:p>
        </p:txBody>
      </p:sp>
    </p:spTree>
    <p:extLst>
      <p:ext uri="{BB962C8B-B14F-4D97-AF65-F5344CB8AC3E}">
        <p14:creationId xmlns:p14="http://schemas.microsoft.com/office/powerpoint/2010/main" val="242979375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Symptoms of high and low blood sugar</a:t>
            </a:r>
          </a:p>
        </p:txBody>
      </p:sp>
      <p:graphicFrame>
        <p:nvGraphicFramePr>
          <p:cNvPr id="4" name="Content Placeholder 3">
            <a:extLst>
              <a:ext uri="{FF2B5EF4-FFF2-40B4-BE49-F238E27FC236}">
                <a16:creationId xmlns:a16="http://schemas.microsoft.com/office/drawing/2014/main" id="{CE543487-5347-7B55-4DEB-80AD9025B5E0}"/>
              </a:ext>
            </a:extLst>
          </p:cNvPr>
          <p:cNvGraphicFramePr>
            <a:graphicFrameLocks noGrp="1"/>
          </p:cNvGraphicFramePr>
          <p:nvPr>
            <p:ph sz="quarter" idx="15"/>
            <p:extLst>
              <p:ext uri="{D42A27DB-BD31-4B8C-83A1-F6EECF244321}">
                <p14:modId xmlns:p14="http://schemas.microsoft.com/office/powerpoint/2010/main" val="479911964"/>
              </p:ext>
            </p:extLst>
          </p:nvPr>
        </p:nvGraphicFramePr>
        <p:xfrm>
          <a:off x="712788" y="2090738"/>
          <a:ext cx="10783886" cy="2966720"/>
        </p:xfrm>
        <a:graphic>
          <a:graphicData uri="http://schemas.openxmlformats.org/drawingml/2006/table">
            <a:tbl>
              <a:tblPr firstRow="1" bandRow="1">
                <a:tableStyleId>{BC89EF96-8CEA-46FF-86C4-4CE0E7609802}</a:tableStyleId>
              </a:tblPr>
              <a:tblGrid>
                <a:gridCol w="5391943">
                  <a:extLst>
                    <a:ext uri="{9D8B030D-6E8A-4147-A177-3AD203B41FA5}">
                      <a16:colId xmlns:a16="http://schemas.microsoft.com/office/drawing/2014/main" val="1314290657"/>
                    </a:ext>
                  </a:extLst>
                </a:gridCol>
                <a:gridCol w="5391943">
                  <a:extLst>
                    <a:ext uri="{9D8B030D-6E8A-4147-A177-3AD203B41FA5}">
                      <a16:colId xmlns:a16="http://schemas.microsoft.com/office/drawing/2014/main" val="3303609900"/>
                    </a:ext>
                  </a:extLst>
                </a:gridCol>
              </a:tblGrid>
              <a:tr h="370840">
                <a:tc>
                  <a:txBody>
                    <a:bodyPr/>
                    <a:lstStyle/>
                    <a:p>
                      <a:r>
                        <a:rPr lang="en-US" dirty="0"/>
                        <a:t>Symptoms of hyperglycaemia</a:t>
                      </a:r>
                    </a:p>
                  </a:txBody>
                  <a:tcPr/>
                </a:tc>
                <a:tc>
                  <a:txBody>
                    <a:bodyPr/>
                    <a:lstStyle/>
                    <a:p>
                      <a:r>
                        <a:rPr lang="en-US" dirty="0"/>
                        <a:t>Symptoms of hypoglycaemia </a:t>
                      </a:r>
                    </a:p>
                  </a:txBody>
                  <a:tcPr/>
                </a:tc>
                <a:extLst>
                  <a:ext uri="{0D108BD9-81ED-4DB2-BD59-A6C34878D82A}">
                    <a16:rowId xmlns:a16="http://schemas.microsoft.com/office/drawing/2014/main" val="1274294529"/>
                  </a:ext>
                </a:extLst>
              </a:tr>
              <a:tr h="370840">
                <a:tc>
                  <a:txBody>
                    <a:bodyPr/>
                    <a:lstStyle/>
                    <a:p>
                      <a:r>
                        <a:rPr lang="en-US" dirty="0"/>
                        <a:t>Fatigue</a:t>
                      </a:r>
                    </a:p>
                  </a:txBody>
                  <a:tcPr/>
                </a:tc>
                <a:tc>
                  <a:txBody>
                    <a:bodyPr/>
                    <a:lstStyle/>
                    <a:p>
                      <a:r>
                        <a:rPr lang="en-US" dirty="0"/>
                        <a:t>Shaking</a:t>
                      </a:r>
                    </a:p>
                  </a:txBody>
                  <a:tcPr/>
                </a:tc>
                <a:extLst>
                  <a:ext uri="{0D108BD9-81ED-4DB2-BD59-A6C34878D82A}">
                    <a16:rowId xmlns:a16="http://schemas.microsoft.com/office/drawing/2014/main" val="235111769"/>
                  </a:ext>
                </a:extLst>
              </a:tr>
              <a:tr h="370840">
                <a:tc>
                  <a:txBody>
                    <a:bodyPr/>
                    <a:lstStyle/>
                    <a:p>
                      <a:r>
                        <a:rPr lang="en-US" dirty="0"/>
                        <a:t>Feeling thirsty </a:t>
                      </a:r>
                    </a:p>
                  </a:txBody>
                  <a:tcPr/>
                </a:tc>
                <a:tc>
                  <a:txBody>
                    <a:bodyPr/>
                    <a:lstStyle/>
                    <a:p>
                      <a:r>
                        <a:rPr lang="en-US" dirty="0"/>
                        <a:t>Sweating </a:t>
                      </a:r>
                    </a:p>
                  </a:txBody>
                  <a:tcPr/>
                </a:tc>
                <a:extLst>
                  <a:ext uri="{0D108BD9-81ED-4DB2-BD59-A6C34878D82A}">
                    <a16:rowId xmlns:a16="http://schemas.microsoft.com/office/drawing/2014/main" val="2332259268"/>
                  </a:ext>
                </a:extLst>
              </a:tr>
              <a:tr h="370840">
                <a:tc>
                  <a:txBody>
                    <a:bodyPr/>
                    <a:lstStyle/>
                    <a:p>
                      <a:r>
                        <a:rPr lang="en-US" dirty="0"/>
                        <a:t>Blurred vision </a:t>
                      </a:r>
                    </a:p>
                  </a:txBody>
                  <a:tcPr/>
                </a:tc>
                <a:tc>
                  <a:txBody>
                    <a:bodyPr/>
                    <a:lstStyle/>
                    <a:p>
                      <a:r>
                        <a:rPr lang="en-US" dirty="0"/>
                        <a:t>Nervousness, anxiety </a:t>
                      </a:r>
                    </a:p>
                  </a:txBody>
                  <a:tcPr/>
                </a:tc>
                <a:extLst>
                  <a:ext uri="{0D108BD9-81ED-4DB2-BD59-A6C34878D82A}">
                    <a16:rowId xmlns:a16="http://schemas.microsoft.com/office/drawing/2014/main" val="2371103038"/>
                  </a:ext>
                </a:extLst>
              </a:tr>
              <a:tr h="370840">
                <a:tc>
                  <a:txBody>
                    <a:bodyPr/>
                    <a:lstStyle/>
                    <a:p>
                      <a:r>
                        <a:rPr lang="en-US" dirty="0"/>
                        <a:t>Frequent and excessive urination </a:t>
                      </a:r>
                    </a:p>
                  </a:txBody>
                  <a:tcPr/>
                </a:tc>
                <a:tc>
                  <a:txBody>
                    <a:bodyPr/>
                    <a:lstStyle/>
                    <a:p>
                      <a:r>
                        <a:rPr lang="en-US" dirty="0"/>
                        <a:t>Irritability or confusion </a:t>
                      </a:r>
                    </a:p>
                  </a:txBody>
                  <a:tcPr/>
                </a:tc>
                <a:extLst>
                  <a:ext uri="{0D108BD9-81ED-4DB2-BD59-A6C34878D82A}">
                    <a16:rowId xmlns:a16="http://schemas.microsoft.com/office/drawing/2014/main" val="3912903093"/>
                  </a:ext>
                </a:extLst>
              </a:tr>
              <a:tr h="370840">
                <a:tc>
                  <a:txBody>
                    <a:bodyPr/>
                    <a:lstStyle/>
                    <a:p>
                      <a:r>
                        <a:rPr lang="en-US" dirty="0"/>
                        <a:t>Recurrent infections</a:t>
                      </a:r>
                    </a:p>
                  </a:txBody>
                  <a:tcPr/>
                </a:tc>
                <a:tc>
                  <a:txBody>
                    <a:bodyPr/>
                    <a:lstStyle/>
                    <a:p>
                      <a:r>
                        <a:rPr lang="en-US" dirty="0"/>
                        <a:t>Dizziness</a:t>
                      </a:r>
                    </a:p>
                  </a:txBody>
                  <a:tcPr/>
                </a:tc>
                <a:extLst>
                  <a:ext uri="{0D108BD9-81ED-4DB2-BD59-A6C34878D82A}">
                    <a16:rowId xmlns:a16="http://schemas.microsoft.com/office/drawing/2014/main" val="2447512132"/>
                  </a:ext>
                </a:extLst>
              </a:tr>
              <a:tr h="370840">
                <a:tc>
                  <a:txBody>
                    <a:bodyPr/>
                    <a:lstStyle/>
                    <a:p>
                      <a:r>
                        <a:rPr lang="en-US" dirty="0"/>
                        <a:t>Unintentional weight loss</a:t>
                      </a:r>
                    </a:p>
                  </a:txBody>
                  <a:tcPr/>
                </a:tc>
                <a:tc>
                  <a:txBody>
                    <a:bodyPr/>
                    <a:lstStyle/>
                    <a:p>
                      <a:r>
                        <a:rPr lang="en-US" dirty="0"/>
                        <a:t> Hunger</a:t>
                      </a:r>
                    </a:p>
                  </a:txBody>
                  <a:tcPr/>
                </a:tc>
                <a:extLst>
                  <a:ext uri="{0D108BD9-81ED-4DB2-BD59-A6C34878D82A}">
                    <a16:rowId xmlns:a16="http://schemas.microsoft.com/office/drawing/2014/main" val="278414205"/>
                  </a:ext>
                </a:extLst>
              </a:tr>
              <a:tr h="370840">
                <a:tc>
                  <a:txBody>
                    <a:bodyPr/>
                    <a:lstStyle/>
                    <a:p>
                      <a:r>
                        <a:rPr lang="en-US" dirty="0"/>
                        <a:t>Risk of ketoacidosis or diabetic coma</a:t>
                      </a:r>
                    </a:p>
                  </a:txBody>
                  <a:tcPr/>
                </a:tc>
                <a:tc>
                  <a:txBody>
                    <a:bodyPr/>
                    <a:lstStyle/>
                    <a:p>
                      <a:r>
                        <a:rPr lang="en-US" dirty="0"/>
                        <a:t>Risk of seizures and coma </a:t>
                      </a:r>
                    </a:p>
                  </a:txBody>
                  <a:tcPr/>
                </a:tc>
                <a:extLst>
                  <a:ext uri="{0D108BD9-81ED-4DB2-BD59-A6C34878D82A}">
                    <a16:rowId xmlns:a16="http://schemas.microsoft.com/office/drawing/2014/main" val="1076151148"/>
                  </a:ext>
                </a:extLst>
              </a:tr>
            </a:tbl>
          </a:graphicData>
        </a:graphic>
      </p:graphicFrame>
    </p:spTree>
    <p:custDataLst>
      <p:tags r:id="rId1"/>
    </p:custDataLst>
    <p:extLst>
      <p:ext uri="{BB962C8B-B14F-4D97-AF65-F5344CB8AC3E}">
        <p14:creationId xmlns:p14="http://schemas.microsoft.com/office/powerpoint/2010/main" val="171474133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Recommendations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For health, it is recommended that an individual’s diet should be based on low glycaemic index (GI) foods in order to maintain stable blood sugars and reduce the risk of developing chronic conditions such as cardiovascular disease, diabetes and obesity.</a:t>
            </a:r>
          </a:p>
          <a:p>
            <a:pPr algn="l"/>
            <a:endParaRPr lang="en-US" sz="2200" dirty="0">
              <a:solidFill>
                <a:schemeClr val="tx1"/>
              </a:solidFill>
            </a:endParaRPr>
          </a:p>
          <a:p>
            <a:pPr algn="l"/>
            <a:endParaRPr lang="en-US" sz="2200" dirty="0">
              <a:solidFill>
                <a:schemeClr val="tx1"/>
              </a:solidFill>
            </a:endParaRPr>
          </a:p>
        </p:txBody>
      </p:sp>
    </p:spTree>
    <p:extLst>
      <p:ext uri="{BB962C8B-B14F-4D97-AF65-F5344CB8AC3E}">
        <p14:creationId xmlns:p14="http://schemas.microsoft.com/office/powerpoint/2010/main" val="201398869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Maintaining stable blood sugars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To maintain stable blood sugar levels: </a:t>
            </a:r>
          </a:p>
          <a:p>
            <a:pPr marL="342900" indent="-342900" algn="l">
              <a:buFont typeface="Arial" panose="020B0604020202020204" pitchFamily="34" charset="0"/>
              <a:buChar char="•"/>
            </a:pPr>
            <a:r>
              <a:rPr lang="en-US" sz="2200" dirty="0">
                <a:solidFill>
                  <a:schemeClr val="tx1"/>
                </a:solidFill>
              </a:rPr>
              <a:t>Eat regular meals </a:t>
            </a:r>
          </a:p>
          <a:p>
            <a:pPr marL="342900" indent="-342900" algn="l">
              <a:buFont typeface="Arial" panose="020B0604020202020204" pitchFamily="34" charset="0"/>
              <a:buChar char="•"/>
            </a:pPr>
            <a:r>
              <a:rPr lang="en-US" sz="2200" dirty="0">
                <a:solidFill>
                  <a:schemeClr val="tx1"/>
                </a:solidFill>
              </a:rPr>
              <a:t>Do not skip meals </a:t>
            </a:r>
          </a:p>
          <a:p>
            <a:pPr marL="342900" indent="-342900" algn="l">
              <a:buFont typeface="Arial" panose="020B0604020202020204" pitchFamily="34" charset="0"/>
              <a:buChar char="•"/>
            </a:pPr>
            <a:r>
              <a:rPr lang="en-US" sz="2200" dirty="0">
                <a:solidFill>
                  <a:schemeClr val="tx1"/>
                </a:solidFill>
              </a:rPr>
              <a:t>Eat more lower GI foods </a:t>
            </a:r>
          </a:p>
          <a:p>
            <a:pPr marL="342900" indent="-342900" algn="l">
              <a:buFont typeface="Arial" panose="020B0604020202020204" pitchFamily="34" charset="0"/>
              <a:buChar char="•"/>
            </a:pPr>
            <a:r>
              <a:rPr lang="en-US" sz="2200" dirty="0">
                <a:solidFill>
                  <a:schemeClr val="tx1"/>
                </a:solidFill>
              </a:rPr>
              <a:t>Drink plenty of water </a:t>
            </a:r>
          </a:p>
          <a:p>
            <a:pPr marL="342900" indent="-342900" algn="l">
              <a:buFont typeface="Arial" panose="020B0604020202020204" pitchFamily="34" charset="0"/>
              <a:buChar char="•"/>
            </a:pPr>
            <a:r>
              <a:rPr lang="en-US" sz="2200" dirty="0">
                <a:solidFill>
                  <a:schemeClr val="tx1"/>
                </a:solidFill>
              </a:rPr>
              <a:t>Limit alcohol and sugary drinks</a:t>
            </a:r>
          </a:p>
          <a:p>
            <a:pPr algn="l"/>
            <a:endParaRPr lang="en-US" sz="2200" dirty="0">
              <a:solidFill>
                <a:schemeClr val="tx1"/>
              </a:solidFill>
            </a:endParaRPr>
          </a:p>
        </p:txBody>
      </p:sp>
    </p:spTree>
    <p:extLst>
      <p:ext uri="{BB962C8B-B14F-4D97-AF65-F5344CB8AC3E}">
        <p14:creationId xmlns:p14="http://schemas.microsoft.com/office/powerpoint/2010/main" val="80268258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Explain the glycemic index (GI)</a:t>
            </a:r>
          </a:p>
          <a:p>
            <a:pPr marL="342900" indent="-342900" algn="l">
              <a:buFont typeface="Arial" panose="020B0604020202020204" pitchFamily="34" charset="0"/>
              <a:buChar char="•"/>
            </a:pPr>
            <a:r>
              <a:rPr lang="en-US" sz="2200" dirty="0">
                <a:solidFill>
                  <a:schemeClr val="tx1"/>
                </a:solidFill>
              </a:rPr>
              <a:t>Explain the importance of maintaining blood sugar levels </a:t>
            </a:r>
          </a:p>
          <a:p>
            <a:pPr marL="342900" indent="-342900" algn="l">
              <a:buFont typeface="Arial" panose="020B0604020202020204" pitchFamily="34" charset="0"/>
              <a:buChar char="•"/>
            </a:pPr>
            <a:r>
              <a:rPr lang="en-US" sz="2200" dirty="0">
                <a:solidFill>
                  <a:schemeClr val="tx1"/>
                </a:solidFill>
              </a:rPr>
              <a:t>Identify the symptoms of: </a:t>
            </a:r>
          </a:p>
          <a:p>
            <a:pPr marL="1085850" lvl="1" indent="-342900">
              <a:buFont typeface="Arial" panose="020B0604020202020204" pitchFamily="34" charset="0"/>
              <a:buChar char="•"/>
            </a:pPr>
            <a:r>
              <a:rPr lang="en-US" sz="2200" dirty="0">
                <a:solidFill>
                  <a:schemeClr val="tx1"/>
                </a:solidFill>
              </a:rPr>
              <a:t>Hyperglycaemia </a:t>
            </a:r>
          </a:p>
          <a:p>
            <a:pPr marL="1085850" lvl="1" indent="-342900">
              <a:buFont typeface="Arial" panose="020B0604020202020204" pitchFamily="34" charset="0"/>
              <a:buChar char="•"/>
            </a:pPr>
            <a:r>
              <a:rPr lang="en-US" sz="2200" dirty="0"/>
              <a:t>Hypoglycaemia </a:t>
            </a:r>
          </a:p>
          <a:p>
            <a:pPr marL="342900" indent="-342900" algn="l">
              <a:buFont typeface="Arial" panose="020B0604020202020204" pitchFamily="34" charset="0"/>
              <a:buChar char="•"/>
            </a:pPr>
            <a:r>
              <a:rPr lang="en-US" sz="2200" dirty="0">
                <a:solidFill>
                  <a:schemeClr val="tx1"/>
                </a:solidFill>
              </a:rPr>
              <a:t>Describe the consequences of prolonged high blood sugar levels </a:t>
            </a:r>
          </a:p>
          <a:p>
            <a:pPr marL="342900" indent="-342900" algn="l">
              <a:buFont typeface="Arial" panose="020B0604020202020204" pitchFamily="34" charset="0"/>
              <a:buChar char="•"/>
            </a:pPr>
            <a:r>
              <a:rPr lang="en-US" sz="2200" dirty="0">
                <a:solidFill>
                  <a:schemeClr val="tx1"/>
                </a:solidFill>
              </a:rPr>
              <a:t>Describe how diet can be used to maintain blood sugar levels </a:t>
            </a:r>
          </a:p>
        </p:txBody>
      </p:sp>
    </p:spTree>
    <p:extLst>
      <p:ext uri="{BB962C8B-B14F-4D97-AF65-F5344CB8AC3E}">
        <p14:creationId xmlns:p14="http://schemas.microsoft.com/office/powerpoint/2010/main" val="287725747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The relationship between nutrition, physical activity, body composition and health</a:t>
            </a:r>
          </a:p>
        </p:txBody>
      </p:sp>
    </p:spTree>
    <p:extLst>
      <p:ext uri="{BB962C8B-B14F-4D97-AF65-F5344CB8AC3E}">
        <p14:creationId xmlns:p14="http://schemas.microsoft.com/office/powerpoint/2010/main" val="65022046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The health risks of poor nutrition and physical inactivity</a:t>
            </a:r>
          </a:p>
          <a:p>
            <a:pPr marL="342900" indent="-342900" algn="l">
              <a:buFont typeface="Arial" panose="020B0604020202020204" pitchFamily="34" charset="0"/>
              <a:buChar char="•"/>
            </a:pPr>
            <a:r>
              <a:rPr lang="en-US" sz="2200" dirty="0">
                <a:solidFill>
                  <a:schemeClr val="tx1"/>
                </a:solidFill>
              </a:rPr>
              <a:t>The energy balance equation and weight management </a:t>
            </a:r>
          </a:p>
          <a:p>
            <a:pPr marL="342900" indent="-342900" algn="l">
              <a:buFont typeface="Arial" panose="020B0604020202020204" pitchFamily="34" charset="0"/>
              <a:buChar char="•"/>
            </a:pPr>
            <a:r>
              <a:rPr lang="en-US" sz="2200" dirty="0">
                <a:solidFill>
                  <a:schemeClr val="tx1"/>
                </a:solidFill>
              </a:rPr>
              <a:t>Individuals and groups at risk of over and under nutrition </a:t>
            </a:r>
          </a:p>
          <a:p>
            <a:pPr marL="342900" indent="-342900" algn="l">
              <a:buFont typeface="Arial" panose="020B0604020202020204" pitchFamily="34" charset="0"/>
              <a:buChar char="•"/>
            </a:pPr>
            <a:r>
              <a:rPr lang="en-US" sz="2200" dirty="0">
                <a:solidFill>
                  <a:schemeClr val="tx1"/>
                </a:solidFill>
              </a:rPr>
              <a:t>Cultural and religious practices that will influence nutritional advice </a:t>
            </a:r>
          </a:p>
          <a:p>
            <a:pPr marL="342900" indent="-342900" algn="l">
              <a:buFont typeface="Arial" panose="020B0604020202020204" pitchFamily="34" charset="0"/>
              <a:buChar char="•"/>
            </a:pPr>
            <a:r>
              <a:rPr lang="en-US" sz="2200" dirty="0">
                <a:solidFill>
                  <a:schemeClr val="tx1"/>
                </a:solidFill>
              </a:rPr>
              <a:t>Recognising the signs and symptoms of eating disorders</a:t>
            </a:r>
          </a:p>
        </p:txBody>
      </p:sp>
    </p:spTree>
    <p:extLst>
      <p:ext uri="{BB962C8B-B14F-4D97-AF65-F5344CB8AC3E}">
        <p14:creationId xmlns:p14="http://schemas.microsoft.com/office/powerpoint/2010/main" val="289247868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Health risks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Poor nutrition and lack of physical activity can reduce the quality and quantity of years lived. Unhealthy lifestyle choices are contributory factors for many chronic health conditions including: </a:t>
            </a:r>
          </a:p>
          <a:p>
            <a:pPr marL="342900" indent="-342900" algn="l">
              <a:buFont typeface="Arial" panose="020B0604020202020204" pitchFamily="34" charset="0"/>
              <a:buChar char="•"/>
            </a:pPr>
            <a:r>
              <a:rPr lang="en-US" sz="2200" dirty="0">
                <a:solidFill>
                  <a:schemeClr val="tx1"/>
                </a:solidFill>
              </a:rPr>
              <a:t>Overweight and obesity </a:t>
            </a:r>
          </a:p>
          <a:p>
            <a:pPr marL="342900" indent="-342900" algn="l">
              <a:buFont typeface="Arial" panose="020B0604020202020204" pitchFamily="34" charset="0"/>
              <a:buChar char="•"/>
            </a:pPr>
            <a:r>
              <a:rPr lang="en-US" sz="2200" dirty="0">
                <a:solidFill>
                  <a:schemeClr val="tx1"/>
                </a:solidFill>
              </a:rPr>
              <a:t>Type 2 diabetes</a:t>
            </a:r>
          </a:p>
          <a:p>
            <a:pPr marL="342900" indent="-342900" algn="l">
              <a:buFont typeface="Arial" panose="020B0604020202020204" pitchFamily="34" charset="0"/>
              <a:buChar char="•"/>
            </a:pPr>
            <a:r>
              <a:rPr lang="en-US" sz="2200" dirty="0">
                <a:solidFill>
                  <a:schemeClr val="tx1"/>
                </a:solidFill>
              </a:rPr>
              <a:t>Metabolic syndrome </a:t>
            </a:r>
          </a:p>
          <a:p>
            <a:pPr marL="342900" indent="-342900" algn="l">
              <a:buFont typeface="Arial" panose="020B0604020202020204" pitchFamily="34" charset="0"/>
              <a:buChar char="•"/>
            </a:pPr>
            <a:r>
              <a:rPr lang="en-US" sz="2200" dirty="0">
                <a:solidFill>
                  <a:schemeClr val="tx1"/>
                </a:solidFill>
              </a:rPr>
              <a:t>Cardiovascular disease </a:t>
            </a:r>
          </a:p>
          <a:p>
            <a:pPr marL="342900" indent="-342900" algn="l">
              <a:buFont typeface="Arial" panose="020B0604020202020204" pitchFamily="34" charset="0"/>
              <a:buChar char="•"/>
            </a:pPr>
            <a:r>
              <a:rPr lang="en-US" sz="2200" dirty="0">
                <a:solidFill>
                  <a:schemeClr val="tx1"/>
                </a:solidFill>
              </a:rPr>
              <a:t>Some cancers </a:t>
            </a:r>
          </a:p>
          <a:p>
            <a:pPr marL="342900" indent="-342900" algn="l">
              <a:buFont typeface="Arial" panose="020B0604020202020204" pitchFamily="34" charset="0"/>
              <a:buChar char="•"/>
            </a:pPr>
            <a:r>
              <a:rPr lang="en-US" sz="2200" dirty="0">
                <a:solidFill>
                  <a:schemeClr val="tx1"/>
                </a:solidFill>
              </a:rPr>
              <a:t>Depression and anxiety</a:t>
            </a:r>
          </a:p>
        </p:txBody>
      </p:sp>
    </p:spTree>
    <p:extLst>
      <p:ext uri="{BB962C8B-B14F-4D97-AF65-F5344CB8AC3E}">
        <p14:creationId xmlns:p14="http://schemas.microsoft.com/office/powerpoint/2010/main" val="191745550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3569521"/>
          </a:xfrm>
          <a:solidFill>
            <a:schemeClr val="bg1">
              <a:lumMod val="95000"/>
            </a:schemeClr>
          </a:solidFill>
        </p:spPr>
        <p:txBody>
          <a:bodyPr lIns="180000" tIns="180000" bIns="180000"/>
          <a:lstStyle/>
          <a:p>
            <a:r>
              <a:rPr lang="en-GB" sz="2400" b="1" dirty="0">
                <a:solidFill>
                  <a:schemeClr val="tx1"/>
                </a:solidFill>
              </a:rPr>
              <a:t>Trio task: </a:t>
            </a:r>
          </a:p>
          <a:p>
            <a:r>
              <a:rPr lang="en-GB" sz="2400" dirty="0">
                <a:solidFill>
                  <a:schemeClr val="tx1"/>
                </a:solidFill>
              </a:rPr>
              <a:t>Research your allocated medical condition and prepare to present to the group: </a:t>
            </a:r>
          </a:p>
          <a:p>
            <a:pPr marL="342900" indent="-342900">
              <a:buFont typeface="Arial" panose="020B0604020202020204" pitchFamily="34" charset="0"/>
              <a:buChar char="•"/>
            </a:pPr>
            <a:r>
              <a:rPr lang="en-GB" sz="2400" dirty="0">
                <a:solidFill>
                  <a:schemeClr val="tx1"/>
                </a:solidFill>
              </a:rPr>
              <a:t>Definition of conditions </a:t>
            </a:r>
          </a:p>
          <a:p>
            <a:pPr marL="342900" indent="-342900">
              <a:buFont typeface="Arial" panose="020B0604020202020204" pitchFamily="34" charset="0"/>
              <a:buChar char="•"/>
            </a:pPr>
            <a:r>
              <a:rPr lang="en-GB" sz="2400" dirty="0">
                <a:solidFill>
                  <a:schemeClr val="tx1"/>
                </a:solidFill>
              </a:rPr>
              <a:t>Risk factors for condition</a:t>
            </a:r>
          </a:p>
          <a:p>
            <a:pPr marL="342900" indent="-342900">
              <a:buFont typeface="Arial" panose="020B0604020202020204" pitchFamily="34" charset="0"/>
              <a:buChar char="•"/>
            </a:pPr>
            <a:r>
              <a:rPr lang="en-GB" sz="2400" dirty="0">
                <a:solidFill>
                  <a:schemeClr val="tx1"/>
                </a:solidFill>
              </a:rPr>
              <a:t>Progression/ health risks of condition</a:t>
            </a:r>
          </a:p>
          <a:p>
            <a:pPr marL="342900" indent="-342900">
              <a:buFont typeface="Arial" panose="020B0604020202020204" pitchFamily="34" charset="0"/>
              <a:buChar char="•"/>
            </a:pPr>
            <a:endParaRPr lang="en-GB" sz="2400" dirty="0">
              <a:solidFill>
                <a:schemeClr val="tx1"/>
              </a:solidFill>
            </a:endParaRPr>
          </a:p>
        </p:txBody>
      </p:sp>
    </p:spTree>
    <p:extLst>
      <p:ext uri="{BB962C8B-B14F-4D97-AF65-F5344CB8AC3E}">
        <p14:creationId xmlns:p14="http://schemas.microsoft.com/office/powerpoint/2010/main" val="24736111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Obesity</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8" y="2090117"/>
            <a:ext cx="6681926" cy="4218608"/>
          </a:xfrm>
          <a:solidFill>
            <a:schemeClr val="bg1">
              <a:lumMod val="95000"/>
            </a:schemeClr>
          </a:solidFill>
        </p:spPr>
        <p:txBody>
          <a:bodyPr tIns="360000"/>
          <a:lstStyle/>
          <a:p>
            <a:pPr algn="l"/>
            <a:r>
              <a:rPr lang="en-US" sz="2000" b="1" dirty="0">
                <a:solidFill>
                  <a:schemeClr val="tx1"/>
                </a:solidFill>
              </a:rPr>
              <a:t>Obesity </a:t>
            </a:r>
            <a:r>
              <a:rPr lang="en-US" sz="2000" dirty="0">
                <a:solidFill>
                  <a:schemeClr val="tx1"/>
                </a:solidFill>
              </a:rPr>
              <a:t>is defined as the excessive accumulation of body fat to the extent it can have adverse effects on health</a:t>
            </a:r>
          </a:p>
          <a:p>
            <a:pPr algn="l"/>
            <a:endParaRPr lang="en-US" sz="2000" b="1" dirty="0">
              <a:solidFill>
                <a:schemeClr val="tx1"/>
              </a:solidFill>
            </a:endParaRPr>
          </a:p>
          <a:p>
            <a:pPr algn="l"/>
            <a:r>
              <a:rPr lang="en-US" sz="2000" dirty="0">
                <a:solidFill>
                  <a:schemeClr val="tx1"/>
                </a:solidFill>
              </a:rPr>
              <a:t>It is a complex multifactorial condition influenced by genetic, environmental, behavioral and metabolic factors. </a:t>
            </a:r>
          </a:p>
          <a:p>
            <a:pPr algn="l"/>
            <a:endParaRPr lang="en-US" sz="2000" dirty="0">
              <a:solidFill>
                <a:schemeClr val="tx1"/>
              </a:solidFill>
            </a:endParaRPr>
          </a:p>
          <a:p>
            <a:pPr algn="l"/>
            <a:r>
              <a:rPr lang="en-US" sz="2000" b="1" dirty="0">
                <a:solidFill>
                  <a:schemeClr val="tx1"/>
                </a:solidFill>
              </a:rPr>
              <a:t>Risk factors: </a:t>
            </a:r>
          </a:p>
          <a:p>
            <a:pPr marL="342900" indent="-342900" algn="l">
              <a:buFont typeface="Arial" panose="020B0604020202020204" pitchFamily="34" charset="0"/>
              <a:buChar char="•"/>
            </a:pPr>
            <a:r>
              <a:rPr lang="en-US" sz="2000" dirty="0">
                <a:solidFill>
                  <a:schemeClr val="tx1"/>
                </a:solidFill>
              </a:rPr>
              <a:t>Sedentary lifestyle </a:t>
            </a:r>
          </a:p>
          <a:p>
            <a:pPr marL="342900" indent="-342900" algn="l">
              <a:buFont typeface="Arial" panose="020B0604020202020204" pitchFamily="34" charset="0"/>
              <a:buChar char="•"/>
            </a:pPr>
            <a:r>
              <a:rPr lang="en-US" sz="2000" dirty="0">
                <a:solidFill>
                  <a:schemeClr val="tx1"/>
                </a:solidFill>
              </a:rPr>
              <a:t>Unhealthy diet </a:t>
            </a:r>
          </a:p>
          <a:p>
            <a:pPr marL="342900" indent="-342900" algn="l">
              <a:buFont typeface="Arial" panose="020B0604020202020204" pitchFamily="34" charset="0"/>
              <a:buChar char="•"/>
            </a:pPr>
            <a:r>
              <a:rPr lang="en-US" sz="2000" dirty="0">
                <a:solidFill>
                  <a:schemeClr val="tx1"/>
                </a:solidFill>
              </a:rPr>
              <a:t>Certain socio-economic conditions </a:t>
            </a:r>
          </a:p>
        </p:txBody>
      </p:sp>
      <p:pic>
        <p:nvPicPr>
          <p:cNvPr id="4" name="Picture 3">
            <a:extLst>
              <a:ext uri="{FF2B5EF4-FFF2-40B4-BE49-F238E27FC236}">
                <a16:creationId xmlns:a16="http://schemas.microsoft.com/office/drawing/2014/main" id="{2854AB34-95C3-B7BE-D47F-7C5CA9AFE193}"/>
              </a:ext>
            </a:extLst>
          </p:cNvPr>
          <p:cNvPicPr>
            <a:picLocks noChangeAspect="1"/>
          </p:cNvPicPr>
          <p:nvPr/>
        </p:nvPicPr>
        <p:blipFill>
          <a:blip r:embed="rId2"/>
          <a:stretch>
            <a:fillRect/>
          </a:stretch>
        </p:blipFill>
        <p:spPr>
          <a:xfrm>
            <a:off x="7684008" y="2409885"/>
            <a:ext cx="4014587" cy="2954595"/>
          </a:xfrm>
          <a:prstGeom prst="rect">
            <a:avLst/>
          </a:prstGeom>
        </p:spPr>
      </p:pic>
    </p:spTree>
    <p:extLst>
      <p:ext uri="{BB962C8B-B14F-4D97-AF65-F5344CB8AC3E}">
        <p14:creationId xmlns:p14="http://schemas.microsoft.com/office/powerpoint/2010/main" val="424122908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Obesogenic environments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0" indent="0" algn="l">
              <a:buNone/>
            </a:pPr>
            <a:r>
              <a:rPr lang="en-GB" sz="2200" dirty="0">
                <a:solidFill>
                  <a:schemeClr val="tx1"/>
                </a:solidFill>
                <a:latin typeface="+mn-lt"/>
              </a:rPr>
              <a:t>The environment has a major influence on lifestyle.</a:t>
            </a:r>
          </a:p>
          <a:p>
            <a:pPr marL="342900" indent="-342900" algn="l">
              <a:lnSpc>
                <a:spcPct val="114999"/>
              </a:lnSpc>
              <a:buFont typeface="Arial" panose="020B0604020202020204" pitchFamily="34" charset="0"/>
              <a:buChar char="•"/>
            </a:pPr>
            <a:r>
              <a:rPr lang="en-GB" sz="2200" dirty="0">
                <a:solidFill>
                  <a:schemeClr val="tx1"/>
                </a:solidFill>
                <a:latin typeface="+mn-lt"/>
              </a:rPr>
              <a:t>Cars</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TVs</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Computers</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Desk jobs</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Long-working hours</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Fast food outlets</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High-calorie food </a:t>
            </a:r>
            <a:endParaRPr lang="en-GB" sz="2200" dirty="0">
              <a:solidFill>
                <a:schemeClr val="tx1"/>
              </a:solidFill>
              <a:latin typeface="+mn-lt"/>
              <a:cs typeface="Arial"/>
            </a:endParaRPr>
          </a:p>
          <a:p>
            <a:pPr marL="342900" indent="-342900" algn="l">
              <a:lnSpc>
                <a:spcPct val="114999"/>
              </a:lnSpc>
              <a:buFont typeface="Arial" panose="020B0604020202020204" pitchFamily="34" charset="0"/>
              <a:buChar char="•"/>
            </a:pPr>
            <a:r>
              <a:rPr lang="en-GB" sz="2200" dirty="0">
                <a:solidFill>
                  <a:schemeClr val="tx1"/>
                </a:solidFill>
                <a:latin typeface="+mn-lt"/>
              </a:rPr>
              <a:t>Food marketing</a:t>
            </a:r>
            <a:r>
              <a:rPr lang="en-GB" sz="2200" dirty="0">
                <a:solidFill>
                  <a:schemeClr val="tx1"/>
                </a:solidFill>
              </a:rPr>
              <a:t>.</a:t>
            </a:r>
            <a:endParaRPr lang="en-GB" sz="2200" dirty="0">
              <a:solidFill>
                <a:schemeClr val="tx1"/>
              </a:solidFill>
              <a:latin typeface="+mn-lt"/>
              <a:cs typeface="Arial"/>
            </a:endParaRPr>
          </a:p>
          <a:p>
            <a:pPr algn="l"/>
            <a:endParaRPr lang="en-US" sz="2200" dirty="0">
              <a:solidFill>
                <a:schemeClr val="tx1"/>
              </a:solidFill>
            </a:endParaRPr>
          </a:p>
        </p:txBody>
      </p:sp>
    </p:spTree>
    <p:extLst>
      <p:ext uri="{BB962C8B-B14F-4D97-AF65-F5344CB8AC3E}">
        <p14:creationId xmlns:p14="http://schemas.microsoft.com/office/powerpoint/2010/main" val="361412634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Obesity</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7" y="2090117"/>
            <a:ext cx="5383213" cy="4218608"/>
          </a:xfrm>
          <a:solidFill>
            <a:schemeClr val="bg1">
              <a:lumMod val="95000"/>
            </a:schemeClr>
          </a:solidFill>
        </p:spPr>
        <p:txBody>
          <a:bodyPr tIns="360000"/>
          <a:lstStyle/>
          <a:p>
            <a:pPr algn="l"/>
            <a:r>
              <a:rPr lang="en-US" sz="2000" dirty="0">
                <a:solidFill>
                  <a:schemeClr val="tx1"/>
                </a:solidFill>
              </a:rPr>
              <a:t>Obesity is associated with an increased risk of developing: </a:t>
            </a:r>
          </a:p>
          <a:p>
            <a:pPr marL="342900" indent="-342900" algn="l">
              <a:buFont typeface="Arial" panose="020B0604020202020204" pitchFamily="34" charset="0"/>
              <a:buChar char="•"/>
            </a:pPr>
            <a:r>
              <a:rPr lang="en-US" sz="2000" dirty="0">
                <a:solidFill>
                  <a:schemeClr val="tx1"/>
                </a:solidFill>
              </a:rPr>
              <a:t>CVD</a:t>
            </a:r>
          </a:p>
          <a:p>
            <a:pPr marL="342900" indent="-342900" algn="l">
              <a:buFont typeface="Arial" panose="020B0604020202020204" pitchFamily="34" charset="0"/>
              <a:buChar char="•"/>
            </a:pPr>
            <a:r>
              <a:rPr lang="en-US" sz="2000" dirty="0">
                <a:solidFill>
                  <a:schemeClr val="tx1"/>
                </a:solidFill>
              </a:rPr>
              <a:t>Type 2 diabetes </a:t>
            </a:r>
          </a:p>
          <a:p>
            <a:pPr marL="342900" indent="-342900" algn="l">
              <a:buFont typeface="Arial" panose="020B0604020202020204" pitchFamily="34" charset="0"/>
              <a:buChar char="•"/>
            </a:pPr>
            <a:r>
              <a:rPr lang="en-US" sz="2000" dirty="0">
                <a:solidFill>
                  <a:schemeClr val="tx1"/>
                </a:solidFill>
              </a:rPr>
              <a:t>Depression</a:t>
            </a:r>
          </a:p>
          <a:p>
            <a:pPr marL="342900" indent="-342900" algn="l">
              <a:buFont typeface="Arial" panose="020B0604020202020204" pitchFamily="34" charset="0"/>
              <a:buChar char="•"/>
            </a:pPr>
            <a:r>
              <a:rPr lang="en-US" sz="2000" dirty="0">
                <a:solidFill>
                  <a:schemeClr val="tx1"/>
                </a:solidFill>
              </a:rPr>
              <a:t>Metabolic syndrome </a:t>
            </a:r>
          </a:p>
          <a:p>
            <a:pPr marL="342900" indent="-342900" algn="l">
              <a:buFont typeface="Arial" panose="020B0604020202020204" pitchFamily="34" charset="0"/>
              <a:buChar char="•"/>
            </a:pPr>
            <a:r>
              <a:rPr lang="en-US" sz="2000" dirty="0">
                <a:solidFill>
                  <a:schemeClr val="tx1"/>
                </a:solidFill>
              </a:rPr>
              <a:t>Certain cancers </a:t>
            </a:r>
          </a:p>
          <a:p>
            <a:pPr marL="342900" indent="-342900" algn="l">
              <a:buFont typeface="Arial" panose="020B0604020202020204" pitchFamily="34" charset="0"/>
              <a:buChar char="•"/>
            </a:pPr>
            <a:r>
              <a:rPr lang="en-US" sz="2000" dirty="0">
                <a:solidFill>
                  <a:schemeClr val="tx1"/>
                </a:solidFill>
              </a:rPr>
              <a:t>Gallbladder disease </a:t>
            </a:r>
          </a:p>
          <a:p>
            <a:pPr marL="342900" indent="-342900" algn="l">
              <a:buFont typeface="Arial" panose="020B0604020202020204" pitchFamily="34" charset="0"/>
              <a:buChar char="•"/>
            </a:pPr>
            <a:r>
              <a:rPr lang="en-US" sz="2000" dirty="0">
                <a:solidFill>
                  <a:schemeClr val="tx1"/>
                </a:solidFill>
              </a:rPr>
              <a:t>Osteoarthritis and back pain </a:t>
            </a:r>
          </a:p>
          <a:p>
            <a:pPr marL="342900" indent="-342900" algn="l">
              <a:buFont typeface="Arial" panose="020B0604020202020204" pitchFamily="34" charset="0"/>
              <a:buChar char="•"/>
            </a:pPr>
            <a:r>
              <a:rPr lang="en-US" sz="2000" dirty="0">
                <a:solidFill>
                  <a:schemeClr val="tx1"/>
                </a:solidFill>
              </a:rPr>
              <a:t>Reduced mobility </a:t>
            </a:r>
          </a:p>
        </p:txBody>
      </p:sp>
      <p:pic>
        <p:nvPicPr>
          <p:cNvPr id="4" name="Picture 3">
            <a:extLst>
              <a:ext uri="{FF2B5EF4-FFF2-40B4-BE49-F238E27FC236}">
                <a16:creationId xmlns:a16="http://schemas.microsoft.com/office/drawing/2014/main" id="{363DCCFD-F618-B616-8494-759E81442691}"/>
              </a:ext>
            </a:extLst>
          </p:cNvPr>
          <p:cNvPicPr>
            <a:picLocks noChangeAspect="1"/>
          </p:cNvPicPr>
          <p:nvPr/>
        </p:nvPicPr>
        <p:blipFill>
          <a:blip r:embed="rId2"/>
          <a:stretch>
            <a:fillRect/>
          </a:stretch>
        </p:blipFill>
        <p:spPr>
          <a:xfrm>
            <a:off x="6423072" y="775252"/>
            <a:ext cx="5335939" cy="5307496"/>
          </a:xfrm>
          <a:prstGeom prst="rect">
            <a:avLst/>
          </a:prstGeom>
        </p:spPr>
      </p:pic>
    </p:spTree>
    <p:extLst>
      <p:ext uri="{BB962C8B-B14F-4D97-AF65-F5344CB8AC3E}">
        <p14:creationId xmlns:p14="http://schemas.microsoft.com/office/powerpoint/2010/main" val="9435378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Type 2 diabetes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200" b="1" dirty="0">
                <a:solidFill>
                  <a:schemeClr val="tx1"/>
                </a:solidFill>
              </a:rPr>
              <a:t>Diabetes </a:t>
            </a:r>
            <a:r>
              <a:rPr lang="en-US" sz="2200" dirty="0">
                <a:solidFill>
                  <a:schemeClr val="tx1"/>
                </a:solidFill>
              </a:rPr>
              <a:t>– a condition that causes an individual's blood sugar level to become too high</a:t>
            </a:r>
          </a:p>
          <a:p>
            <a:pPr algn="l"/>
            <a:endParaRPr lang="en-US" sz="2200" b="1" dirty="0">
              <a:solidFill>
                <a:schemeClr val="tx1"/>
              </a:solidFill>
            </a:endParaRPr>
          </a:p>
          <a:p>
            <a:pPr algn="l"/>
            <a:r>
              <a:rPr lang="en-US" sz="2200" b="1" dirty="0">
                <a:solidFill>
                  <a:schemeClr val="tx1"/>
                </a:solidFill>
              </a:rPr>
              <a:t>Type 1 diabetes –</a:t>
            </a:r>
            <a:r>
              <a:rPr lang="en-US" sz="2200" dirty="0">
                <a:solidFill>
                  <a:schemeClr val="tx1"/>
                </a:solidFill>
              </a:rPr>
              <a:t> a lifelong condition where the body’s immune system attacks and destroys the cells that produce insulin</a:t>
            </a:r>
            <a:endParaRPr lang="en-US" sz="2200" b="1" dirty="0">
              <a:solidFill>
                <a:schemeClr val="tx1"/>
              </a:solidFill>
            </a:endParaRPr>
          </a:p>
          <a:p>
            <a:pPr algn="l"/>
            <a:endParaRPr lang="en-US" sz="2200" b="1" dirty="0">
              <a:solidFill>
                <a:schemeClr val="tx1"/>
              </a:solidFill>
            </a:endParaRPr>
          </a:p>
          <a:p>
            <a:pPr algn="l"/>
            <a:r>
              <a:rPr lang="en-US" sz="2200" b="1" dirty="0">
                <a:solidFill>
                  <a:schemeClr val="tx1"/>
                </a:solidFill>
              </a:rPr>
              <a:t>Type 2 diabetes </a:t>
            </a:r>
            <a:r>
              <a:rPr lang="en-US" sz="2200" dirty="0">
                <a:solidFill>
                  <a:schemeClr val="tx1"/>
                </a:solidFill>
              </a:rPr>
              <a:t>– characterised by insulin resistance and a gradual decline in insulin production overtime. Genetics, lifestyle choices and obesity are contributing factors</a:t>
            </a:r>
          </a:p>
          <a:p>
            <a:pPr algn="l"/>
            <a:endParaRPr lang="en-US" sz="2200" dirty="0">
              <a:solidFill>
                <a:schemeClr val="tx1"/>
              </a:solidFill>
            </a:endParaRPr>
          </a:p>
          <a:p>
            <a:pPr algn="l"/>
            <a:endParaRPr lang="en-US" sz="2200" dirty="0">
              <a:solidFill>
                <a:schemeClr val="tx1"/>
              </a:solidFill>
            </a:endParaRPr>
          </a:p>
        </p:txBody>
      </p:sp>
    </p:spTree>
    <p:extLst>
      <p:ext uri="{BB962C8B-B14F-4D97-AF65-F5344CB8AC3E}">
        <p14:creationId xmlns:p14="http://schemas.microsoft.com/office/powerpoint/2010/main" val="112801181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Type 2 diabetes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200" dirty="0">
                <a:solidFill>
                  <a:schemeClr val="tx1"/>
                </a:solidFill>
              </a:rPr>
              <a:t> Risk factors: </a:t>
            </a:r>
          </a:p>
          <a:p>
            <a:pPr marL="342900" indent="-342900" algn="l">
              <a:buFont typeface="Arial" panose="020B0604020202020204" pitchFamily="34" charset="0"/>
              <a:buChar char="•"/>
            </a:pPr>
            <a:r>
              <a:rPr lang="en-US" sz="2200" dirty="0">
                <a:solidFill>
                  <a:schemeClr val="tx1"/>
                </a:solidFill>
              </a:rPr>
              <a:t>Age – most people diagnosed with T2DM are over 45 years </a:t>
            </a:r>
          </a:p>
          <a:p>
            <a:pPr marL="342900" indent="-342900" algn="l">
              <a:buFont typeface="Arial" panose="020B0604020202020204" pitchFamily="34" charset="0"/>
              <a:buChar char="•"/>
            </a:pPr>
            <a:r>
              <a:rPr lang="en-US" sz="2200" dirty="0">
                <a:solidFill>
                  <a:schemeClr val="tx1"/>
                </a:solidFill>
              </a:rPr>
              <a:t>Family history – parent or sibling with diabetes </a:t>
            </a:r>
          </a:p>
          <a:p>
            <a:pPr marL="342900" indent="-342900" algn="l">
              <a:buFont typeface="Arial" panose="020B0604020202020204" pitchFamily="34" charset="0"/>
              <a:buChar char="•"/>
            </a:pPr>
            <a:r>
              <a:rPr lang="en-US" sz="2200" dirty="0">
                <a:solidFill>
                  <a:schemeClr val="tx1"/>
                </a:solidFill>
              </a:rPr>
              <a:t>Genetics </a:t>
            </a:r>
          </a:p>
          <a:p>
            <a:pPr marL="342900" indent="-342900" algn="l">
              <a:buFont typeface="Arial" panose="020B0604020202020204" pitchFamily="34" charset="0"/>
              <a:buChar char="•"/>
            </a:pPr>
            <a:r>
              <a:rPr lang="en-US" sz="2200" dirty="0">
                <a:solidFill>
                  <a:schemeClr val="tx1"/>
                </a:solidFill>
              </a:rPr>
              <a:t>Obesity </a:t>
            </a:r>
          </a:p>
          <a:p>
            <a:pPr marL="342900" indent="-342900" algn="l">
              <a:buFont typeface="Arial" panose="020B0604020202020204" pitchFamily="34" charset="0"/>
              <a:buChar char="•"/>
            </a:pPr>
            <a:r>
              <a:rPr lang="en-US" sz="2200" dirty="0">
                <a:solidFill>
                  <a:schemeClr val="tx1"/>
                </a:solidFill>
              </a:rPr>
              <a:t>Physical inactivity </a:t>
            </a:r>
          </a:p>
          <a:p>
            <a:pPr marL="342900" indent="-342900" algn="l">
              <a:buFont typeface="Arial" panose="020B0604020202020204" pitchFamily="34" charset="0"/>
              <a:buChar char="•"/>
            </a:pPr>
            <a:r>
              <a:rPr lang="en-US" sz="2200" dirty="0">
                <a:solidFill>
                  <a:schemeClr val="tx1"/>
                </a:solidFill>
              </a:rPr>
              <a:t>Unhealthy diet – high in refined carbohydrates</a:t>
            </a:r>
          </a:p>
        </p:txBody>
      </p:sp>
    </p:spTree>
    <p:extLst>
      <p:ext uri="{BB962C8B-B14F-4D97-AF65-F5344CB8AC3E}">
        <p14:creationId xmlns:p14="http://schemas.microsoft.com/office/powerpoint/2010/main" val="130152521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Metabolic syndrome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6" y="2560776"/>
            <a:ext cx="10783887" cy="3869842"/>
          </a:xfrm>
          <a:solidFill>
            <a:schemeClr val="bg1">
              <a:lumMod val="95000"/>
            </a:schemeClr>
          </a:solidFill>
        </p:spPr>
        <p:txBody>
          <a:bodyPr tIns="180000"/>
          <a:lstStyle/>
          <a:p>
            <a:pPr algn="l"/>
            <a:r>
              <a:rPr lang="en-US" sz="2200" dirty="0">
                <a:solidFill>
                  <a:schemeClr val="tx1"/>
                </a:solidFill>
              </a:rPr>
              <a:t>Metabolic syndrome is a term used to describe a cluster of conditions that occur together and increase the risk of heart disease, stroke and type 2 diabetes.</a:t>
            </a:r>
          </a:p>
          <a:p>
            <a:pPr algn="l"/>
            <a:endParaRPr lang="en-US" sz="2200" dirty="0">
              <a:solidFill>
                <a:schemeClr val="tx1"/>
              </a:solidFill>
            </a:endParaRPr>
          </a:p>
          <a:p>
            <a:pPr algn="l"/>
            <a:r>
              <a:rPr lang="en-US" sz="2200" dirty="0">
                <a:solidFill>
                  <a:schemeClr val="tx1"/>
                </a:solidFill>
              </a:rPr>
              <a:t>Symptoms:</a:t>
            </a:r>
          </a:p>
          <a:p>
            <a:pPr marL="342900" indent="-342900" algn="l">
              <a:buFont typeface="Arial" panose="020B0604020202020204" pitchFamily="34" charset="0"/>
              <a:buChar char="•"/>
            </a:pPr>
            <a:r>
              <a:rPr lang="en-US" sz="2200" dirty="0">
                <a:solidFill>
                  <a:schemeClr val="tx1"/>
                </a:solidFill>
              </a:rPr>
              <a:t>Increased abdominal adiposity</a:t>
            </a:r>
          </a:p>
          <a:p>
            <a:pPr marL="342900" indent="-342900" algn="l">
              <a:buFont typeface="Arial" panose="020B0604020202020204" pitchFamily="34" charset="0"/>
              <a:buChar char="•"/>
            </a:pPr>
            <a:r>
              <a:rPr lang="en-US" sz="2200" dirty="0">
                <a:solidFill>
                  <a:schemeClr val="tx1"/>
                </a:solidFill>
              </a:rPr>
              <a:t>Elevated blood pressure </a:t>
            </a:r>
          </a:p>
          <a:p>
            <a:pPr marL="342900" indent="-342900" algn="l">
              <a:buFont typeface="Arial" panose="020B0604020202020204" pitchFamily="34" charset="0"/>
              <a:buChar char="•"/>
            </a:pPr>
            <a:r>
              <a:rPr lang="en-US" sz="2200" dirty="0">
                <a:solidFill>
                  <a:schemeClr val="tx1"/>
                </a:solidFill>
              </a:rPr>
              <a:t>Elevated blood sugar/ pre-diabetes </a:t>
            </a:r>
          </a:p>
          <a:p>
            <a:pPr marL="342900" indent="-342900" algn="l">
              <a:buFont typeface="Arial" panose="020B0604020202020204" pitchFamily="34" charset="0"/>
              <a:buChar char="•"/>
            </a:pPr>
            <a:r>
              <a:rPr lang="en-US" sz="2200" dirty="0">
                <a:solidFill>
                  <a:schemeClr val="tx1"/>
                </a:solidFill>
              </a:rPr>
              <a:t>High triglyceride levels </a:t>
            </a:r>
          </a:p>
          <a:p>
            <a:pPr marL="342900" indent="-342900" algn="l">
              <a:buFont typeface="Arial" panose="020B0604020202020204" pitchFamily="34" charset="0"/>
              <a:buChar char="•"/>
            </a:pPr>
            <a:r>
              <a:rPr lang="en-US" sz="2200" dirty="0">
                <a:solidFill>
                  <a:schemeClr val="tx1"/>
                </a:solidFill>
              </a:rPr>
              <a:t>High LDL cholesterol, low HDL cholesterol </a:t>
            </a:r>
          </a:p>
          <a:p>
            <a:pPr algn="l"/>
            <a:endParaRPr lang="en-US" sz="2200" dirty="0">
              <a:solidFill>
                <a:schemeClr val="tx1"/>
              </a:solidFill>
            </a:endParaRPr>
          </a:p>
          <a:p>
            <a:pPr algn="l"/>
            <a:endParaRPr lang="en-US" sz="2200" dirty="0">
              <a:solidFill>
                <a:schemeClr val="tx1"/>
              </a:solidFill>
            </a:endParaRPr>
          </a:p>
        </p:txBody>
      </p:sp>
      <p:pic>
        <p:nvPicPr>
          <p:cNvPr id="4" name="Picture 3">
            <a:extLst>
              <a:ext uri="{FF2B5EF4-FFF2-40B4-BE49-F238E27FC236}">
                <a16:creationId xmlns:a16="http://schemas.microsoft.com/office/drawing/2014/main" id="{8D7511C5-F1C7-4080-E64F-D5A7A1CD9C1E}"/>
              </a:ext>
            </a:extLst>
          </p:cNvPr>
          <p:cNvPicPr>
            <a:picLocks noChangeAspect="1"/>
          </p:cNvPicPr>
          <p:nvPr/>
        </p:nvPicPr>
        <p:blipFill>
          <a:blip r:embed="rId2"/>
          <a:stretch>
            <a:fillRect/>
          </a:stretch>
        </p:blipFill>
        <p:spPr>
          <a:xfrm>
            <a:off x="2209799" y="1399464"/>
            <a:ext cx="7772400" cy="967846"/>
          </a:xfrm>
          <a:prstGeom prst="rect">
            <a:avLst/>
          </a:prstGeom>
        </p:spPr>
      </p:pic>
    </p:spTree>
    <p:extLst>
      <p:ext uri="{BB962C8B-B14F-4D97-AF65-F5344CB8AC3E}">
        <p14:creationId xmlns:p14="http://schemas.microsoft.com/office/powerpoint/2010/main" val="149770177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Metabolic syndrome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Risk factors: </a:t>
            </a:r>
          </a:p>
          <a:p>
            <a:pPr marL="342900" indent="-342900" algn="l">
              <a:buFont typeface="Arial" panose="020B0604020202020204" pitchFamily="34" charset="0"/>
              <a:buChar char="•"/>
            </a:pPr>
            <a:r>
              <a:rPr lang="en-US" sz="2200" dirty="0">
                <a:solidFill>
                  <a:schemeClr val="tx1"/>
                </a:solidFill>
              </a:rPr>
              <a:t>Age</a:t>
            </a:r>
          </a:p>
          <a:p>
            <a:pPr marL="342900" indent="-342900" algn="l">
              <a:buFont typeface="Arial" panose="020B0604020202020204" pitchFamily="34" charset="0"/>
              <a:buChar char="•"/>
            </a:pPr>
            <a:r>
              <a:rPr lang="en-US" sz="2200" dirty="0">
                <a:solidFill>
                  <a:schemeClr val="tx1"/>
                </a:solidFill>
              </a:rPr>
              <a:t>Obesity </a:t>
            </a:r>
          </a:p>
          <a:p>
            <a:pPr marL="342900" indent="-342900" algn="l">
              <a:buFont typeface="Arial" panose="020B0604020202020204" pitchFamily="34" charset="0"/>
              <a:buChar char="•"/>
            </a:pPr>
            <a:r>
              <a:rPr lang="en-US" sz="2200" dirty="0">
                <a:solidFill>
                  <a:schemeClr val="tx1"/>
                </a:solidFill>
              </a:rPr>
              <a:t>Physical inactivity </a:t>
            </a:r>
          </a:p>
          <a:p>
            <a:pPr marL="342900" indent="-342900" algn="l">
              <a:buFont typeface="Arial" panose="020B0604020202020204" pitchFamily="34" charset="0"/>
              <a:buChar char="•"/>
            </a:pPr>
            <a:r>
              <a:rPr lang="en-US" sz="2200" dirty="0">
                <a:solidFill>
                  <a:schemeClr val="tx1"/>
                </a:solidFill>
              </a:rPr>
              <a:t>Genetics – family history of metabolic syndrome or related conditions </a:t>
            </a:r>
          </a:p>
          <a:p>
            <a:pPr marL="342900" indent="-342900" algn="l">
              <a:buFont typeface="Arial" panose="020B0604020202020204" pitchFamily="34" charset="0"/>
              <a:buChar char="•"/>
            </a:pPr>
            <a:r>
              <a:rPr lang="en-US" sz="2200" dirty="0">
                <a:solidFill>
                  <a:schemeClr val="tx1"/>
                </a:solidFill>
              </a:rPr>
              <a:t>Insulin resistance</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Lifestyle changes are the primary approach to managing metabolic syndrome</a:t>
            </a:r>
          </a:p>
          <a:p>
            <a:pPr algn="l"/>
            <a:endParaRPr lang="en-US" sz="2200" dirty="0">
              <a:solidFill>
                <a:schemeClr val="tx1"/>
              </a:solidFill>
            </a:endParaRPr>
          </a:p>
        </p:txBody>
      </p:sp>
    </p:spTree>
    <p:extLst>
      <p:ext uri="{BB962C8B-B14F-4D97-AF65-F5344CB8AC3E}">
        <p14:creationId xmlns:p14="http://schemas.microsoft.com/office/powerpoint/2010/main" val="47711414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Cardiovascular disease (CVD)</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360000"/>
          <a:lstStyle/>
          <a:p>
            <a:pPr marL="342900" indent="-342900" algn="l">
              <a:buFont typeface="Arial" panose="020B0604020202020204" pitchFamily="34" charset="0"/>
              <a:buChar char="•"/>
            </a:pPr>
            <a:r>
              <a:rPr lang="en-US" sz="2000" dirty="0">
                <a:solidFill>
                  <a:schemeClr val="tx1"/>
                </a:solidFill>
              </a:rPr>
              <a:t>7.6 million people in UK living with circulatory disease </a:t>
            </a:r>
          </a:p>
          <a:p>
            <a:pPr marL="342900" indent="-342900" algn="l">
              <a:buFont typeface="Arial" panose="020B0604020202020204" pitchFamily="34" charset="0"/>
              <a:buChar char="•"/>
            </a:pPr>
            <a:r>
              <a:rPr lang="en-US" sz="2000" dirty="0">
                <a:solidFill>
                  <a:schemeClr val="tx1"/>
                </a:solidFill>
              </a:rPr>
              <a:t>~80% of people with CVD have at least one other health condition </a:t>
            </a:r>
          </a:p>
          <a:p>
            <a:pPr marL="342900" indent="-342900" algn="l">
              <a:buFont typeface="Arial" panose="020B0604020202020204" pitchFamily="34" charset="0"/>
              <a:buChar char="•"/>
            </a:pPr>
            <a:r>
              <a:rPr lang="en-US" sz="2000" dirty="0">
                <a:solidFill>
                  <a:schemeClr val="tx1"/>
                </a:solidFill>
              </a:rPr>
              <a:t>Everyday in the UK, 460 people die for CVD </a:t>
            </a:r>
          </a:p>
          <a:p>
            <a:pPr marL="342900" indent="-342900" algn="l">
              <a:buFont typeface="Arial" panose="020B0604020202020204" pitchFamily="34" charset="0"/>
              <a:buChar char="•"/>
            </a:pPr>
            <a:endParaRPr lang="en-US" sz="2000" dirty="0">
              <a:solidFill>
                <a:schemeClr val="tx1"/>
              </a:solidFill>
            </a:endParaRPr>
          </a:p>
          <a:p>
            <a:pPr marL="342900" indent="-342900" algn="l">
              <a:buFont typeface="Arial" panose="020B0604020202020204" pitchFamily="34" charset="0"/>
              <a:buChar char="•"/>
            </a:pPr>
            <a:r>
              <a:rPr lang="en-US" sz="2000" dirty="0">
                <a:solidFill>
                  <a:schemeClr val="tx1"/>
                </a:solidFill>
              </a:rPr>
              <a:t>Several studies have shown an association between high fat intakes and high levels of coronary heart disease (CHD) </a:t>
            </a:r>
          </a:p>
          <a:p>
            <a:pPr marL="342900" indent="-342900" algn="l">
              <a:buFont typeface="Arial" panose="020B0604020202020204" pitchFamily="34" charset="0"/>
              <a:buChar char="•"/>
            </a:pPr>
            <a:r>
              <a:rPr lang="en-US" sz="2000" dirty="0">
                <a:solidFill>
                  <a:schemeClr val="tx1"/>
                </a:solidFill>
              </a:rPr>
              <a:t>Many sources of fat, particularly those from animas and trans fats may cause an increase in the levels of cholesterol circulating in the blood</a:t>
            </a:r>
          </a:p>
        </p:txBody>
      </p:sp>
    </p:spTree>
    <p:extLst>
      <p:ext uri="{BB962C8B-B14F-4D97-AF65-F5344CB8AC3E}">
        <p14:creationId xmlns:p14="http://schemas.microsoft.com/office/powerpoint/2010/main" val="251895199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Cardiovascular disease (CVD)</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360000"/>
          <a:lstStyle/>
          <a:p>
            <a:pPr algn="l"/>
            <a:r>
              <a:rPr lang="en-US" sz="2000" b="1" dirty="0">
                <a:solidFill>
                  <a:schemeClr val="tx1"/>
                </a:solidFill>
              </a:rPr>
              <a:t>Hypertension: </a:t>
            </a:r>
            <a:r>
              <a:rPr lang="en-US" sz="2000" dirty="0">
                <a:solidFill>
                  <a:schemeClr val="tx1"/>
                </a:solidFill>
              </a:rPr>
              <a:t>sustained high blood pressure </a:t>
            </a:r>
            <a:endParaRPr lang="en-US" sz="2000" b="1" dirty="0">
              <a:solidFill>
                <a:schemeClr val="tx1"/>
              </a:solidFill>
            </a:endParaRPr>
          </a:p>
          <a:p>
            <a:pPr algn="l"/>
            <a:endParaRPr lang="en-US" sz="2000" b="1" dirty="0">
              <a:solidFill>
                <a:schemeClr val="tx1"/>
              </a:solidFill>
            </a:endParaRPr>
          </a:p>
          <a:p>
            <a:pPr algn="l"/>
            <a:r>
              <a:rPr lang="en-US" sz="2000" b="1" dirty="0">
                <a:solidFill>
                  <a:schemeClr val="tx1"/>
                </a:solidFill>
              </a:rPr>
              <a:t>Coronary heart disease: </a:t>
            </a:r>
            <a:r>
              <a:rPr lang="en-US" sz="2000" dirty="0">
                <a:solidFill>
                  <a:schemeClr val="tx1"/>
                </a:solidFill>
              </a:rPr>
              <a:t>results from conditions such as atherosclerosis that causes narrowing of coronary arteries so that blood flow to the heart is reduced. In CHD the heart muscle receives inadequate blood supply. </a:t>
            </a:r>
            <a:endParaRPr lang="en-US" sz="2000" b="1" dirty="0">
              <a:solidFill>
                <a:schemeClr val="tx1"/>
              </a:solidFill>
            </a:endParaRPr>
          </a:p>
          <a:p>
            <a:pPr algn="l"/>
            <a:endParaRPr lang="en-US" sz="2000" b="1" dirty="0">
              <a:solidFill>
                <a:schemeClr val="tx1"/>
              </a:solidFill>
            </a:endParaRPr>
          </a:p>
          <a:p>
            <a:pPr algn="l"/>
            <a:r>
              <a:rPr lang="en-US" sz="2000" b="1" dirty="0">
                <a:solidFill>
                  <a:schemeClr val="tx1"/>
                </a:solidFill>
              </a:rPr>
              <a:t>Hyperlipidemia: </a:t>
            </a:r>
            <a:r>
              <a:rPr lang="en-US" sz="2000" dirty="0">
                <a:solidFill>
                  <a:schemeClr val="tx1"/>
                </a:solidFill>
              </a:rPr>
              <a:t>elevated blood lipids (cholesterol and triglycerides) </a:t>
            </a:r>
          </a:p>
          <a:p>
            <a:pPr algn="l"/>
            <a:endParaRPr lang="en-US" sz="2000" b="1" dirty="0">
              <a:solidFill>
                <a:schemeClr val="tx1"/>
              </a:solidFill>
            </a:endParaRPr>
          </a:p>
          <a:p>
            <a:pPr algn="l"/>
            <a:r>
              <a:rPr lang="en-US" sz="2000" b="1" dirty="0">
                <a:solidFill>
                  <a:schemeClr val="tx1"/>
                </a:solidFill>
              </a:rPr>
              <a:t>Stroke: </a:t>
            </a:r>
            <a:r>
              <a:rPr lang="en-US" sz="2000" dirty="0">
                <a:solidFill>
                  <a:schemeClr val="tx1"/>
                </a:solidFill>
              </a:rPr>
              <a:t>condition where blood flow to part of the brain is disrupted (TIA) or completely blocked</a:t>
            </a:r>
            <a:endParaRPr lang="en-US" sz="2000" b="1" dirty="0">
              <a:solidFill>
                <a:schemeClr val="tx1"/>
              </a:solidFill>
            </a:endParaRPr>
          </a:p>
          <a:p>
            <a:pPr algn="l"/>
            <a:endParaRPr lang="en-US" sz="2000" b="1" dirty="0">
              <a:solidFill>
                <a:schemeClr val="tx1"/>
              </a:solidFill>
            </a:endParaRPr>
          </a:p>
          <a:p>
            <a:pPr algn="l"/>
            <a:endParaRPr lang="en-US" sz="2000" b="1" dirty="0">
              <a:solidFill>
                <a:schemeClr val="tx1"/>
              </a:solidFill>
            </a:endParaRPr>
          </a:p>
        </p:txBody>
      </p:sp>
    </p:spTree>
    <p:extLst>
      <p:ext uri="{BB962C8B-B14F-4D97-AF65-F5344CB8AC3E}">
        <p14:creationId xmlns:p14="http://schemas.microsoft.com/office/powerpoint/2010/main" val="171590816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Cardiovascular disease (CVD)</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7" y="2090117"/>
            <a:ext cx="6741561" cy="4218608"/>
          </a:xfrm>
          <a:solidFill>
            <a:schemeClr val="bg1">
              <a:lumMod val="95000"/>
            </a:schemeClr>
          </a:solidFill>
        </p:spPr>
        <p:txBody>
          <a:bodyPr tIns="360000"/>
          <a:lstStyle/>
          <a:p>
            <a:pPr algn="l"/>
            <a:r>
              <a:rPr lang="en-US" sz="2000" dirty="0">
                <a:solidFill>
                  <a:schemeClr val="tx1"/>
                </a:solidFill>
              </a:rPr>
              <a:t>Risk factors: </a:t>
            </a:r>
          </a:p>
          <a:p>
            <a:pPr marL="342900" indent="-342900" algn="l">
              <a:buFont typeface="Arial" panose="020B0604020202020204" pitchFamily="34" charset="0"/>
              <a:buChar char="•"/>
            </a:pPr>
            <a:r>
              <a:rPr lang="en-US" sz="2000" dirty="0">
                <a:solidFill>
                  <a:schemeClr val="tx1"/>
                </a:solidFill>
              </a:rPr>
              <a:t>Family history </a:t>
            </a:r>
          </a:p>
          <a:p>
            <a:pPr marL="342900" indent="-342900" algn="l">
              <a:buFont typeface="Arial" panose="020B0604020202020204" pitchFamily="34" charset="0"/>
              <a:buChar char="•"/>
            </a:pPr>
            <a:r>
              <a:rPr lang="en-US" sz="2000" dirty="0">
                <a:solidFill>
                  <a:schemeClr val="tx1"/>
                </a:solidFill>
              </a:rPr>
              <a:t>Age </a:t>
            </a:r>
          </a:p>
          <a:p>
            <a:pPr marL="342900" indent="-342900" algn="l">
              <a:buFont typeface="Arial" panose="020B0604020202020204" pitchFamily="34" charset="0"/>
              <a:buChar char="•"/>
            </a:pPr>
            <a:r>
              <a:rPr lang="en-US" sz="2000" dirty="0">
                <a:solidFill>
                  <a:schemeClr val="tx1"/>
                </a:solidFill>
              </a:rPr>
              <a:t>Smoking</a:t>
            </a:r>
          </a:p>
          <a:p>
            <a:pPr marL="342900" indent="-342900" algn="l">
              <a:buFont typeface="Arial" panose="020B0604020202020204" pitchFamily="34" charset="0"/>
              <a:buChar char="•"/>
            </a:pPr>
            <a:r>
              <a:rPr lang="en-US" sz="2000" dirty="0">
                <a:solidFill>
                  <a:schemeClr val="tx1"/>
                </a:solidFill>
              </a:rPr>
              <a:t>Environment </a:t>
            </a:r>
          </a:p>
          <a:p>
            <a:pPr marL="342900" indent="-342900" algn="l">
              <a:buFont typeface="Arial" panose="020B0604020202020204" pitchFamily="34" charset="0"/>
              <a:buChar char="•"/>
            </a:pPr>
            <a:r>
              <a:rPr lang="en-US" sz="2000" dirty="0">
                <a:solidFill>
                  <a:schemeClr val="tx1"/>
                </a:solidFill>
              </a:rPr>
              <a:t>Physical inactivity </a:t>
            </a:r>
          </a:p>
          <a:p>
            <a:pPr marL="342900" indent="-342900" algn="l">
              <a:buFont typeface="Arial" panose="020B0604020202020204" pitchFamily="34" charset="0"/>
              <a:buChar char="•"/>
            </a:pPr>
            <a:r>
              <a:rPr lang="en-US" sz="2000" dirty="0">
                <a:solidFill>
                  <a:schemeClr val="tx1"/>
                </a:solidFill>
              </a:rPr>
              <a:t>Diet e.g. high in saturated fats and cholesterol </a:t>
            </a:r>
          </a:p>
          <a:p>
            <a:pPr marL="342900" indent="-342900" algn="l">
              <a:buFont typeface="Arial" panose="020B0604020202020204" pitchFamily="34" charset="0"/>
              <a:buChar char="•"/>
            </a:pPr>
            <a:r>
              <a:rPr lang="en-US" sz="2000" dirty="0">
                <a:solidFill>
                  <a:schemeClr val="tx1"/>
                </a:solidFill>
              </a:rPr>
              <a:t>Hypertension </a:t>
            </a:r>
          </a:p>
          <a:p>
            <a:pPr marL="342900" indent="-342900" algn="l">
              <a:buFont typeface="Arial" panose="020B0604020202020204" pitchFamily="34" charset="0"/>
              <a:buChar char="•"/>
            </a:pPr>
            <a:r>
              <a:rPr lang="en-US" sz="2000" dirty="0">
                <a:solidFill>
                  <a:schemeClr val="tx1"/>
                </a:solidFill>
              </a:rPr>
              <a:t>Stress </a:t>
            </a:r>
          </a:p>
          <a:p>
            <a:pPr marL="342900" indent="-342900" algn="l">
              <a:buFont typeface="Arial" panose="020B0604020202020204" pitchFamily="34" charset="0"/>
              <a:buChar char="•"/>
            </a:pPr>
            <a:r>
              <a:rPr lang="en-US" sz="2000" dirty="0">
                <a:solidFill>
                  <a:schemeClr val="tx1"/>
                </a:solidFill>
              </a:rPr>
              <a:t>Hormone replacement therapy</a:t>
            </a:r>
          </a:p>
          <a:p>
            <a:pPr algn="l"/>
            <a:endParaRPr lang="en-US" sz="2000" b="1" dirty="0">
              <a:solidFill>
                <a:schemeClr val="tx1"/>
              </a:solidFill>
            </a:endParaRPr>
          </a:p>
        </p:txBody>
      </p:sp>
      <p:pic>
        <p:nvPicPr>
          <p:cNvPr id="4" name="Picture 3">
            <a:extLst>
              <a:ext uri="{FF2B5EF4-FFF2-40B4-BE49-F238E27FC236}">
                <a16:creationId xmlns:a16="http://schemas.microsoft.com/office/drawing/2014/main" id="{2157F24F-3FD3-44E9-237D-DFADB470EDB8}"/>
              </a:ext>
            </a:extLst>
          </p:cNvPr>
          <p:cNvPicPr>
            <a:picLocks noChangeAspect="1"/>
          </p:cNvPicPr>
          <p:nvPr/>
        </p:nvPicPr>
        <p:blipFill>
          <a:blip r:embed="rId2"/>
          <a:stretch>
            <a:fillRect/>
          </a:stretch>
        </p:blipFill>
        <p:spPr>
          <a:xfrm>
            <a:off x="7902176" y="2554494"/>
            <a:ext cx="3577037" cy="3289853"/>
          </a:xfrm>
          <a:prstGeom prst="rect">
            <a:avLst/>
          </a:prstGeom>
        </p:spPr>
      </p:pic>
    </p:spTree>
    <p:extLst>
      <p:ext uri="{BB962C8B-B14F-4D97-AF65-F5344CB8AC3E}">
        <p14:creationId xmlns:p14="http://schemas.microsoft.com/office/powerpoint/2010/main" val="406456633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Cancer</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7" y="2007703"/>
            <a:ext cx="10783887" cy="4301021"/>
          </a:xfrm>
          <a:solidFill>
            <a:schemeClr val="bg1">
              <a:lumMod val="95000"/>
            </a:schemeClr>
          </a:solidFill>
        </p:spPr>
        <p:txBody>
          <a:bodyPr tIns="360000"/>
          <a:lstStyle/>
          <a:p>
            <a:pPr marL="342900" indent="-342900" algn="l">
              <a:buFont typeface="Arial" panose="020B0604020202020204" pitchFamily="34" charset="0"/>
              <a:buChar char="•"/>
            </a:pPr>
            <a:r>
              <a:rPr lang="en-US" sz="2200" dirty="0">
                <a:solidFill>
                  <a:schemeClr val="tx1"/>
                </a:solidFill>
              </a:rPr>
              <a:t>Characterised by uncontrolled growth and reproduction of cells in a specific area of the body</a:t>
            </a:r>
          </a:p>
          <a:p>
            <a:pPr marL="342900" indent="-342900" algn="l">
              <a:buFont typeface="Arial" panose="020B0604020202020204" pitchFamily="34" charset="0"/>
              <a:buChar char="•"/>
            </a:pPr>
            <a:r>
              <a:rPr lang="en-US" sz="2200" dirty="0">
                <a:solidFill>
                  <a:schemeClr val="tx1"/>
                </a:solidFill>
              </a:rPr>
              <a:t>Can spread to other more distal parts of the body (metastasis) </a:t>
            </a:r>
          </a:p>
          <a:p>
            <a:pPr algn="l"/>
            <a:endParaRPr lang="en-US" sz="2200" dirty="0">
              <a:solidFill>
                <a:schemeClr val="tx1"/>
              </a:solidFill>
            </a:endParaRPr>
          </a:p>
          <a:p>
            <a:pPr algn="l"/>
            <a:r>
              <a:rPr lang="en-US" sz="2200" b="1" dirty="0">
                <a:solidFill>
                  <a:schemeClr val="tx1"/>
                </a:solidFill>
              </a:rPr>
              <a:t>Cancer and nutrition</a:t>
            </a:r>
            <a:r>
              <a:rPr lang="en-US" sz="2200" dirty="0">
                <a:solidFill>
                  <a:schemeClr val="tx1"/>
                </a:solidFill>
              </a:rPr>
              <a:t>: </a:t>
            </a:r>
          </a:p>
          <a:p>
            <a:pPr marL="342900" indent="-342900" algn="l">
              <a:buFont typeface="Arial" panose="020B0604020202020204" pitchFamily="34" charset="0"/>
              <a:buChar char="•"/>
            </a:pPr>
            <a:r>
              <a:rPr lang="en-US" sz="2200" dirty="0">
                <a:solidFill>
                  <a:schemeClr val="tx1"/>
                </a:solidFill>
              </a:rPr>
              <a:t>Nutrition plays a key role in overall health</a:t>
            </a:r>
          </a:p>
          <a:p>
            <a:pPr marL="342900" indent="-342900" algn="l">
              <a:buFont typeface="Arial" panose="020B0604020202020204" pitchFamily="34" charset="0"/>
              <a:buChar char="•"/>
            </a:pPr>
            <a:r>
              <a:rPr lang="en-US" sz="2200" dirty="0">
                <a:solidFill>
                  <a:schemeClr val="tx1"/>
                </a:solidFill>
              </a:rPr>
              <a:t>Can also influence the risk of developing some cancers</a:t>
            </a:r>
          </a:p>
          <a:p>
            <a:pPr marL="342900" indent="-342900" algn="l">
              <a:buFont typeface="Arial" panose="020B0604020202020204" pitchFamily="34" charset="0"/>
              <a:buChar char="•"/>
            </a:pPr>
            <a:r>
              <a:rPr lang="en-US" sz="2200" dirty="0">
                <a:solidFill>
                  <a:schemeClr val="tx1"/>
                </a:solidFill>
              </a:rPr>
              <a:t>Diet can have a role in cancer prevention however it is important to remember it is just one aspect </a:t>
            </a:r>
          </a:p>
          <a:p>
            <a:pPr marL="342900" indent="-342900" algn="l">
              <a:buFont typeface="Arial" panose="020B0604020202020204" pitchFamily="34" charset="0"/>
              <a:buChar char="•"/>
            </a:pPr>
            <a:r>
              <a:rPr lang="en-US" sz="2200" dirty="0">
                <a:solidFill>
                  <a:schemeClr val="tx1"/>
                </a:solidFill>
              </a:rPr>
              <a:t>Many cancers have </a:t>
            </a:r>
            <a:r>
              <a:rPr lang="en-US" sz="2200" b="1" dirty="0">
                <a:solidFill>
                  <a:schemeClr val="tx1"/>
                </a:solidFill>
              </a:rPr>
              <a:t>no known link </a:t>
            </a:r>
            <a:r>
              <a:rPr lang="en-US" sz="2200" dirty="0">
                <a:solidFill>
                  <a:schemeClr val="tx1"/>
                </a:solidFill>
              </a:rPr>
              <a:t>to nutrition or lifestyle</a:t>
            </a:r>
          </a:p>
        </p:txBody>
      </p:sp>
    </p:spTree>
    <p:extLst>
      <p:ext uri="{BB962C8B-B14F-4D97-AF65-F5344CB8AC3E}">
        <p14:creationId xmlns:p14="http://schemas.microsoft.com/office/powerpoint/2010/main" val="183550781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Cancer</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7" y="2007703"/>
            <a:ext cx="10783887" cy="4301021"/>
          </a:xfrm>
          <a:solidFill>
            <a:schemeClr val="bg1">
              <a:lumMod val="95000"/>
            </a:schemeClr>
          </a:solidFill>
        </p:spPr>
        <p:txBody>
          <a:bodyPr tIns="180000" bIns="180000"/>
          <a:lstStyle/>
          <a:p>
            <a:pPr algn="l"/>
            <a:r>
              <a:rPr lang="en-US" sz="2200" dirty="0">
                <a:solidFill>
                  <a:schemeClr val="tx1"/>
                </a:solidFill>
              </a:rPr>
              <a:t>Cancers with a known nutritional component: </a:t>
            </a:r>
          </a:p>
          <a:p>
            <a:pPr marL="342900" indent="-342900" algn="l">
              <a:buFont typeface="Arial" panose="020B0604020202020204" pitchFamily="34" charset="0"/>
              <a:buChar char="•"/>
            </a:pPr>
            <a:r>
              <a:rPr lang="en-US" sz="2200" dirty="0">
                <a:solidFill>
                  <a:schemeClr val="tx1"/>
                </a:solidFill>
              </a:rPr>
              <a:t>Colorectal cancer – red and processed meats, low fibre and lacking in fruit and veg </a:t>
            </a:r>
          </a:p>
          <a:p>
            <a:pPr marL="342900" indent="-342900" algn="l">
              <a:buFont typeface="Arial" panose="020B0604020202020204" pitchFamily="34" charset="0"/>
              <a:buChar char="•"/>
            </a:pPr>
            <a:r>
              <a:rPr lang="en-US" sz="2200" dirty="0">
                <a:solidFill>
                  <a:schemeClr val="tx1"/>
                </a:solidFill>
              </a:rPr>
              <a:t>Certain breast cancers –diets high in saturated fat and low in fruit and veg </a:t>
            </a:r>
          </a:p>
          <a:p>
            <a:pPr marL="342900" indent="-342900" algn="l">
              <a:buFont typeface="Arial" panose="020B0604020202020204" pitchFamily="34" charset="0"/>
              <a:buChar char="•"/>
            </a:pPr>
            <a:r>
              <a:rPr lang="en-US" sz="2200" dirty="0">
                <a:solidFill>
                  <a:schemeClr val="tx1"/>
                </a:solidFill>
              </a:rPr>
              <a:t>Prostate cancer – diets high in red and processed meat, low in fruit and veg</a:t>
            </a:r>
          </a:p>
          <a:p>
            <a:pPr marL="342900" indent="-342900" algn="l">
              <a:buFont typeface="Arial" panose="020B0604020202020204" pitchFamily="34" charset="0"/>
              <a:buChar char="•"/>
            </a:pPr>
            <a:r>
              <a:rPr lang="en-US" sz="2200" dirty="0">
                <a:solidFill>
                  <a:schemeClr val="tx1"/>
                </a:solidFill>
              </a:rPr>
              <a:t>Liver cancer – chronic alcohol consumption and obesity are risk factors </a:t>
            </a:r>
          </a:p>
          <a:p>
            <a:pPr marL="342900" indent="-342900" algn="l">
              <a:buFont typeface="Arial" panose="020B0604020202020204" pitchFamily="34" charset="0"/>
              <a:buChar char="•"/>
            </a:pPr>
            <a:r>
              <a:rPr lang="en-US" sz="2200" dirty="0">
                <a:solidFill>
                  <a:schemeClr val="tx1"/>
                </a:solidFill>
              </a:rPr>
              <a:t>Oesphageal cancer - diets low in fruit and veg</a:t>
            </a:r>
          </a:p>
          <a:p>
            <a:pPr marL="342900" indent="-342900" algn="l">
              <a:buFont typeface="Arial" panose="020B0604020202020204" pitchFamily="34" charset="0"/>
              <a:buChar char="•"/>
            </a:pPr>
            <a:r>
              <a:rPr lang="en-US" sz="2200" dirty="0">
                <a:solidFill>
                  <a:schemeClr val="tx1"/>
                </a:solidFill>
              </a:rPr>
              <a:t>Stomach – diets high in salted, pickled or smoked foods, low in fruit and veg </a:t>
            </a:r>
          </a:p>
          <a:p>
            <a:pPr marL="342900" indent="-342900" algn="l">
              <a:buFont typeface="Arial" panose="020B0604020202020204" pitchFamily="34" charset="0"/>
              <a:buChar char="•"/>
            </a:pPr>
            <a:r>
              <a:rPr lang="en-US" sz="2200" dirty="0">
                <a:solidFill>
                  <a:schemeClr val="tx1"/>
                </a:solidFill>
              </a:rPr>
              <a:t>Pancreatic – diets high in red and processed meat, low in fruit and veg </a:t>
            </a:r>
          </a:p>
          <a:p>
            <a:pPr marL="342900" indent="-342900" algn="l">
              <a:buFont typeface="Arial" panose="020B0604020202020204" pitchFamily="34" charset="0"/>
              <a:buChar char="•"/>
            </a:pPr>
            <a:endParaRPr lang="en-US" sz="2200" dirty="0">
              <a:solidFill>
                <a:schemeClr val="tx1"/>
              </a:solidFill>
            </a:endParaRPr>
          </a:p>
          <a:p>
            <a:pPr algn="l"/>
            <a:r>
              <a:rPr lang="en-US" sz="2200" b="1" dirty="0">
                <a:solidFill>
                  <a:schemeClr val="tx1"/>
                </a:solidFill>
              </a:rPr>
              <a:t>Nutrition is just </a:t>
            </a:r>
            <a:r>
              <a:rPr lang="en-US" sz="2200" b="1" u="sng" dirty="0">
                <a:solidFill>
                  <a:schemeClr val="tx1"/>
                </a:solidFill>
              </a:rPr>
              <a:t>one risk factor </a:t>
            </a:r>
            <a:r>
              <a:rPr lang="en-US" sz="2200" b="1" dirty="0">
                <a:solidFill>
                  <a:schemeClr val="tx1"/>
                </a:solidFill>
              </a:rPr>
              <a:t>for these cancers </a:t>
            </a:r>
          </a:p>
        </p:txBody>
      </p:sp>
    </p:spTree>
    <p:custDataLst>
      <p:tags r:id="rId1"/>
    </p:custDataLst>
    <p:extLst>
      <p:ext uri="{BB962C8B-B14F-4D97-AF65-F5344CB8AC3E}">
        <p14:creationId xmlns:p14="http://schemas.microsoft.com/office/powerpoint/2010/main" val="60152795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Stress and anxiety</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180000" bIns="180000"/>
          <a:lstStyle/>
          <a:p>
            <a:pPr algn="l"/>
            <a:r>
              <a:rPr lang="en-US" sz="2200" b="1" dirty="0">
                <a:solidFill>
                  <a:schemeClr val="tx1"/>
                </a:solidFill>
              </a:rPr>
              <a:t>Stress: </a:t>
            </a:r>
            <a:r>
              <a:rPr lang="en-US" sz="2200" dirty="0">
                <a:solidFill>
                  <a:schemeClr val="tx1"/>
                </a:solidFill>
              </a:rPr>
              <a:t>defined as a state of worry or mental tension caused by a difficult situations</a:t>
            </a:r>
          </a:p>
          <a:p>
            <a:pPr algn="l"/>
            <a:endParaRPr lang="en-US" sz="2200" b="1" dirty="0">
              <a:solidFill>
                <a:schemeClr val="tx1"/>
              </a:solidFill>
            </a:endParaRPr>
          </a:p>
          <a:p>
            <a:pPr algn="l"/>
            <a:r>
              <a:rPr lang="en-US" sz="2200" b="1" dirty="0">
                <a:solidFill>
                  <a:schemeClr val="tx1"/>
                </a:solidFill>
              </a:rPr>
              <a:t>Anxiety: </a:t>
            </a:r>
            <a:r>
              <a:rPr lang="en-US" sz="2200" dirty="0">
                <a:solidFill>
                  <a:schemeClr val="tx1"/>
                </a:solidFill>
              </a:rPr>
              <a:t>is characterised by feelings of tension, worried thoughts, and physical changes including increases in blood pressure. </a:t>
            </a:r>
          </a:p>
          <a:p>
            <a:pPr algn="l"/>
            <a:endParaRPr lang="en-US" sz="2200" dirty="0">
              <a:solidFill>
                <a:schemeClr val="tx1"/>
              </a:solidFill>
            </a:endParaRPr>
          </a:p>
          <a:p>
            <a:pPr algn="l"/>
            <a:r>
              <a:rPr lang="en-US" sz="2200" b="1" dirty="0">
                <a:solidFill>
                  <a:schemeClr val="tx1"/>
                </a:solidFill>
              </a:rPr>
              <a:t>Risk factors:</a:t>
            </a:r>
          </a:p>
          <a:p>
            <a:pPr marL="342900" indent="-342900" algn="l">
              <a:buFont typeface="Arial" panose="020B0604020202020204" pitchFamily="34" charset="0"/>
              <a:buChar char="•"/>
            </a:pPr>
            <a:r>
              <a:rPr lang="en-US" sz="2200" dirty="0">
                <a:solidFill>
                  <a:schemeClr val="tx1"/>
                </a:solidFill>
              </a:rPr>
              <a:t>Family history and genetics </a:t>
            </a:r>
          </a:p>
          <a:p>
            <a:pPr marL="342900" indent="-342900" algn="l">
              <a:buFont typeface="Arial" panose="020B0604020202020204" pitchFamily="34" charset="0"/>
              <a:buChar char="•"/>
            </a:pPr>
            <a:r>
              <a:rPr lang="en-US" sz="2200" dirty="0">
                <a:solidFill>
                  <a:schemeClr val="tx1"/>
                </a:solidFill>
              </a:rPr>
              <a:t>Chronic stress </a:t>
            </a:r>
          </a:p>
          <a:p>
            <a:pPr marL="342900" indent="-342900" algn="l">
              <a:buFont typeface="Arial" panose="020B0604020202020204" pitchFamily="34" charset="0"/>
              <a:buChar char="•"/>
            </a:pPr>
            <a:r>
              <a:rPr lang="en-US" sz="2200" dirty="0">
                <a:solidFill>
                  <a:schemeClr val="tx1"/>
                </a:solidFill>
              </a:rPr>
              <a:t>Trauma </a:t>
            </a:r>
          </a:p>
          <a:p>
            <a:pPr marL="342900" indent="-342900" algn="l">
              <a:buFont typeface="Arial" panose="020B0604020202020204" pitchFamily="34" charset="0"/>
              <a:buChar char="•"/>
            </a:pPr>
            <a:r>
              <a:rPr lang="en-US" sz="2200" dirty="0">
                <a:solidFill>
                  <a:schemeClr val="tx1"/>
                </a:solidFill>
              </a:rPr>
              <a:t>Social isolation </a:t>
            </a:r>
          </a:p>
          <a:p>
            <a:pPr algn="l"/>
            <a:endParaRPr lang="en-US" sz="2000" dirty="0">
              <a:solidFill>
                <a:schemeClr val="tx1"/>
              </a:solidFill>
            </a:endParaRPr>
          </a:p>
          <a:p>
            <a:pPr algn="l"/>
            <a:r>
              <a:rPr lang="en-US" sz="2000" b="1" dirty="0">
                <a:solidFill>
                  <a:schemeClr val="tx1"/>
                </a:solidFill>
              </a:rPr>
              <a:t> </a:t>
            </a:r>
          </a:p>
        </p:txBody>
      </p:sp>
    </p:spTree>
    <p:extLst>
      <p:ext uri="{BB962C8B-B14F-4D97-AF65-F5344CB8AC3E}">
        <p14:creationId xmlns:p14="http://schemas.microsoft.com/office/powerpoint/2010/main" val="210936225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Stress and anxiety</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360000"/>
          <a:lstStyle/>
          <a:p>
            <a:pPr algn="l"/>
            <a:r>
              <a:rPr lang="en-US" sz="2200" b="1" dirty="0">
                <a:solidFill>
                  <a:schemeClr val="tx1"/>
                </a:solidFill>
              </a:rPr>
              <a:t>Nutrition: </a:t>
            </a:r>
          </a:p>
          <a:p>
            <a:pPr marL="342900" indent="-342900" algn="l">
              <a:buFont typeface="Arial" panose="020B0604020202020204" pitchFamily="34" charset="0"/>
              <a:buChar char="•"/>
            </a:pPr>
            <a:r>
              <a:rPr lang="en-US" sz="2200" dirty="0">
                <a:solidFill>
                  <a:schemeClr val="tx1"/>
                </a:solidFill>
              </a:rPr>
              <a:t>Eating a balanced diet can help with managing stress and anxiety</a:t>
            </a:r>
          </a:p>
          <a:p>
            <a:pPr marL="342900" indent="-342900" algn="l">
              <a:buFont typeface="Arial" panose="020B0604020202020204" pitchFamily="34" charset="0"/>
              <a:buChar char="•"/>
            </a:pPr>
            <a:r>
              <a:rPr lang="en-US" sz="2200" dirty="0">
                <a:solidFill>
                  <a:schemeClr val="tx1"/>
                </a:solidFill>
              </a:rPr>
              <a:t>Caffeine can make anxiety symptoms worse</a:t>
            </a:r>
          </a:p>
          <a:p>
            <a:pPr marL="342900" indent="-342900" algn="l">
              <a:buFont typeface="Arial" panose="020B0604020202020204" pitchFamily="34" charset="0"/>
              <a:buChar char="•"/>
            </a:pPr>
            <a:r>
              <a:rPr lang="en-US" sz="2200" dirty="0">
                <a:solidFill>
                  <a:schemeClr val="tx1"/>
                </a:solidFill>
              </a:rPr>
              <a:t>Some research suggests polyunsaturated fats, omega 3 fatty acids and vegetables may help regulate cortisol levels</a:t>
            </a:r>
          </a:p>
        </p:txBody>
      </p:sp>
    </p:spTree>
    <p:extLst>
      <p:ext uri="{BB962C8B-B14F-4D97-AF65-F5344CB8AC3E}">
        <p14:creationId xmlns:p14="http://schemas.microsoft.com/office/powerpoint/2010/main" val="56804955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Scope of practice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360000"/>
          <a:lstStyle/>
          <a:p>
            <a:pPr algn="l"/>
            <a:r>
              <a:rPr lang="en-US" sz="2000" dirty="0">
                <a:solidFill>
                  <a:schemeClr val="tx1"/>
                </a:solidFill>
              </a:rPr>
              <a:t>Individuals with health conditions should be signposted to a </a:t>
            </a:r>
            <a:r>
              <a:rPr lang="en-US" sz="2000" b="1" dirty="0">
                <a:solidFill>
                  <a:schemeClr val="tx1"/>
                </a:solidFill>
              </a:rPr>
              <a:t>dietician</a:t>
            </a:r>
            <a:r>
              <a:rPr lang="en-US" sz="2000" dirty="0">
                <a:solidFill>
                  <a:schemeClr val="tx1"/>
                </a:solidFill>
              </a:rPr>
              <a:t> or </a:t>
            </a:r>
            <a:r>
              <a:rPr lang="en-US" sz="2000" b="1" dirty="0">
                <a:solidFill>
                  <a:schemeClr val="tx1"/>
                </a:solidFill>
              </a:rPr>
              <a:t>registered nutritionist </a:t>
            </a:r>
            <a:r>
              <a:rPr lang="en-US" sz="2000" dirty="0">
                <a:solidFill>
                  <a:schemeClr val="tx1"/>
                </a:solidFill>
              </a:rPr>
              <a:t>for dietary advice </a:t>
            </a:r>
            <a:endParaRPr lang="en-US" sz="2000" b="1" dirty="0">
              <a:solidFill>
                <a:schemeClr val="tx1"/>
              </a:solidFill>
            </a:endParaRPr>
          </a:p>
        </p:txBody>
      </p:sp>
    </p:spTree>
    <p:extLst>
      <p:ext uri="{BB962C8B-B14F-4D97-AF65-F5344CB8AC3E}">
        <p14:creationId xmlns:p14="http://schemas.microsoft.com/office/powerpoint/2010/main" val="7941131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r>
              <a:rPr lang="en-GB" dirty="0"/>
              <a:t>Groups at risk of nutritional deficiencies</a:t>
            </a:r>
          </a:p>
        </p:txBody>
      </p:sp>
      <p:sp>
        <p:nvSpPr>
          <p:cNvPr id="5" name="Picture Placeholder 4">
            <a:extLst>
              <a:ext uri="{FF2B5EF4-FFF2-40B4-BE49-F238E27FC236}">
                <a16:creationId xmlns:a16="http://schemas.microsoft.com/office/drawing/2014/main" id="{5C682396-709C-A9FD-95E5-DEA1F6F08F37}"/>
              </a:ext>
            </a:extLst>
          </p:cNvPr>
          <p:cNvSpPr>
            <a:spLocks noGrp="1"/>
          </p:cNvSpPr>
          <p:nvPr>
            <p:ph type="pic" sz="quarter" idx="15"/>
          </p:nvPr>
        </p:nvSpPr>
        <p:spPr/>
        <p:txBody>
          <a:bodyPr/>
          <a:lstStyle/>
          <a:p>
            <a:endParaRPr lang="en-US" dirty="0"/>
          </a:p>
        </p:txBody>
      </p:sp>
    </p:spTree>
    <p:extLst>
      <p:ext uri="{BB962C8B-B14F-4D97-AF65-F5344CB8AC3E}">
        <p14:creationId xmlns:p14="http://schemas.microsoft.com/office/powerpoint/2010/main" val="113345733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Undernutrition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main symptom of malnutrition (undernutrition) is unintentional weight loss</a:t>
            </a:r>
          </a:p>
          <a:p>
            <a:pPr algn="l"/>
            <a:r>
              <a:rPr lang="en-US" sz="2200" dirty="0">
                <a:solidFill>
                  <a:schemeClr val="tx1"/>
                </a:solidFill>
              </a:rPr>
              <a:t>Other symptoms include:</a:t>
            </a:r>
          </a:p>
          <a:p>
            <a:pPr marL="342900" indent="-342900" algn="l">
              <a:buFont typeface="Arial" panose="020B0604020202020204" pitchFamily="34" charset="0"/>
              <a:buChar char="•"/>
            </a:pPr>
            <a:r>
              <a:rPr lang="en-US" sz="2200" dirty="0">
                <a:solidFill>
                  <a:schemeClr val="tx1"/>
                </a:solidFill>
              </a:rPr>
              <a:t>Reduced appetite</a:t>
            </a:r>
          </a:p>
          <a:p>
            <a:pPr marL="342900" indent="-342900" algn="l">
              <a:buFont typeface="Arial" panose="020B0604020202020204" pitchFamily="34" charset="0"/>
              <a:buChar char="•"/>
            </a:pPr>
            <a:r>
              <a:rPr lang="en-US" sz="2200" dirty="0">
                <a:solidFill>
                  <a:schemeClr val="tx1"/>
                </a:solidFill>
              </a:rPr>
              <a:t>Lack of interest in food and drink</a:t>
            </a:r>
          </a:p>
          <a:p>
            <a:pPr marL="342900" indent="-342900" algn="l">
              <a:buFont typeface="Arial" panose="020B0604020202020204" pitchFamily="34" charset="0"/>
              <a:buChar char="•"/>
            </a:pPr>
            <a:r>
              <a:rPr lang="en-US" sz="2200" dirty="0">
                <a:solidFill>
                  <a:schemeClr val="tx1"/>
                </a:solidFill>
              </a:rPr>
              <a:t>Feeling tired all the time</a:t>
            </a:r>
          </a:p>
          <a:p>
            <a:pPr marL="342900" indent="-342900" algn="l">
              <a:buFont typeface="Arial" panose="020B0604020202020204" pitchFamily="34" charset="0"/>
              <a:buChar char="•"/>
            </a:pPr>
            <a:r>
              <a:rPr lang="en-US" sz="2200" dirty="0">
                <a:solidFill>
                  <a:schemeClr val="tx1"/>
                </a:solidFill>
              </a:rPr>
              <a:t>Feeling weaker </a:t>
            </a:r>
          </a:p>
          <a:p>
            <a:pPr marL="342900" indent="-342900" algn="l">
              <a:buFont typeface="Arial" panose="020B0604020202020204" pitchFamily="34" charset="0"/>
              <a:buChar char="•"/>
            </a:pPr>
            <a:r>
              <a:rPr lang="en-US" sz="2200" dirty="0">
                <a:solidFill>
                  <a:schemeClr val="tx1"/>
                </a:solidFill>
              </a:rPr>
              <a:t>Frequent illness and taking a long time to recover </a:t>
            </a:r>
          </a:p>
          <a:p>
            <a:pPr marL="342900" indent="-342900" algn="l">
              <a:buFont typeface="Arial" panose="020B0604020202020204" pitchFamily="34" charset="0"/>
              <a:buChar char="•"/>
            </a:pPr>
            <a:r>
              <a:rPr lang="en-US" sz="2200" dirty="0">
                <a:solidFill>
                  <a:schemeClr val="tx1"/>
                </a:solidFill>
              </a:rPr>
              <a:t>Slow wound healing </a:t>
            </a:r>
          </a:p>
          <a:p>
            <a:pPr marL="342900" indent="-342900" algn="l">
              <a:buFont typeface="Arial" panose="020B0604020202020204" pitchFamily="34" charset="0"/>
              <a:buChar char="•"/>
            </a:pPr>
            <a:r>
              <a:rPr lang="en-US" sz="2200" dirty="0">
                <a:solidFill>
                  <a:schemeClr val="tx1"/>
                </a:solidFill>
              </a:rPr>
              <a:t>Poor concentration </a:t>
            </a:r>
          </a:p>
          <a:p>
            <a:pPr marL="342900" indent="-342900" algn="l">
              <a:buFont typeface="Arial" panose="020B0604020202020204" pitchFamily="34" charset="0"/>
              <a:buChar char="•"/>
            </a:pPr>
            <a:r>
              <a:rPr lang="en-US" sz="2200" dirty="0">
                <a:solidFill>
                  <a:schemeClr val="tx1"/>
                </a:solidFill>
              </a:rPr>
              <a:t>Low mood, sadness and depression</a:t>
            </a:r>
          </a:p>
        </p:txBody>
      </p:sp>
    </p:spTree>
    <p:extLst>
      <p:ext uri="{BB962C8B-B14F-4D97-AF65-F5344CB8AC3E}">
        <p14:creationId xmlns:p14="http://schemas.microsoft.com/office/powerpoint/2010/main" val="267607620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Overnutrition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World Health Organisation includes overnutrition in its definition of malnutrition to recognise the detrimental effects of over consumption of nutrients.</a:t>
            </a:r>
          </a:p>
          <a:p>
            <a:pPr algn="l"/>
            <a:endParaRPr lang="en-US" sz="2200" dirty="0">
              <a:solidFill>
                <a:schemeClr val="tx1"/>
              </a:solidFill>
            </a:endParaRPr>
          </a:p>
          <a:p>
            <a:pPr algn="l"/>
            <a:r>
              <a:rPr lang="en-US" sz="2200" dirty="0">
                <a:solidFill>
                  <a:schemeClr val="tx1"/>
                </a:solidFill>
              </a:rPr>
              <a:t>Signs and symptoms:</a:t>
            </a:r>
          </a:p>
          <a:p>
            <a:pPr marL="342900" indent="-342900" algn="l">
              <a:buFont typeface="Arial" panose="020B0604020202020204" pitchFamily="34" charset="0"/>
              <a:buChar char="•"/>
            </a:pPr>
            <a:r>
              <a:rPr lang="en-US" sz="2200" dirty="0">
                <a:solidFill>
                  <a:schemeClr val="tx1"/>
                </a:solidFill>
              </a:rPr>
              <a:t>Obesity </a:t>
            </a:r>
          </a:p>
          <a:p>
            <a:pPr marL="342900" indent="-342900" algn="l">
              <a:buFont typeface="Arial" panose="020B0604020202020204" pitchFamily="34" charset="0"/>
              <a:buChar char="•"/>
            </a:pPr>
            <a:r>
              <a:rPr lang="en-US" sz="2200" dirty="0">
                <a:solidFill>
                  <a:schemeClr val="tx1"/>
                </a:solidFill>
              </a:rPr>
              <a:t>High blood pressure </a:t>
            </a:r>
          </a:p>
          <a:p>
            <a:pPr marL="342900" indent="-342900" algn="l">
              <a:buFont typeface="Arial" panose="020B0604020202020204" pitchFamily="34" charset="0"/>
              <a:buChar char="•"/>
            </a:pPr>
            <a:r>
              <a:rPr lang="en-US" sz="2200" dirty="0">
                <a:solidFill>
                  <a:schemeClr val="tx1"/>
                </a:solidFill>
              </a:rPr>
              <a:t>Insulin resistance </a:t>
            </a:r>
          </a:p>
          <a:p>
            <a:pPr marL="342900" indent="-342900" algn="l">
              <a:buFont typeface="Arial" panose="020B0604020202020204" pitchFamily="34" charset="0"/>
              <a:buChar char="•"/>
            </a:pPr>
            <a:r>
              <a:rPr lang="en-US" sz="2200" dirty="0">
                <a:solidFill>
                  <a:schemeClr val="tx1"/>
                </a:solidFill>
              </a:rPr>
              <a:t>Heart disease </a:t>
            </a:r>
          </a:p>
        </p:txBody>
      </p:sp>
    </p:spTree>
    <p:extLst>
      <p:ext uri="{BB962C8B-B14F-4D97-AF65-F5344CB8AC3E}">
        <p14:creationId xmlns:p14="http://schemas.microsoft.com/office/powerpoint/2010/main" val="51433904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Groups at risk</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numCol="2"/>
          <a:lstStyle/>
          <a:p>
            <a:pPr algn="l"/>
            <a:r>
              <a:rPr lang="en-US" sz="2200" dirty="0">
                <a:solidFill>
                  <a:schemeClr val="tx1"/>
                </a:solidFill>
              </a:rPr>
              <a:t>Those most at risk of </a:t>
            </a:r>
            <a:r>
              <a:rPr lang="en-US" sz="2200" b="1" dirty="0">
                <a:solidFill>
                  <a:schemeClr val="tx1"/>
                </a:solidFill>
              </a:rPr>
              <a:t>undernutrition</a:t>
            </a:r>
            <a:r>
              <a:rPr lang="en-US" sz="2200" dirty="0">
                <a:solidFill>
                  <a:schemeClr val="tx1"/>
                </a:solidFill>
              </a:rPr>
              <a:t> include:</a:t>
            </a:r>
          </a:p>
          <a:p>
            <a:pPr marL="342900" indent="-342900" algn="l">
              <a:buFont typeface="Arial" panose="020B0604020202020204" pitchFamily="34" charset="0"/>
              <a:buChar char="•"/>
            </a:pPr>
            <a:r>
              <a:rPr lang="en-US" sz="2200" dirty="0">
                <a:solidFill>
                  <a:schemeClr val="tx1"/>
                </a:solidFill>
              </a:rPr>
              <a:t>Poor and low income</a:t>
            </a:r>
          </a:p>
          <a:p>
            <a:pPr marL="342900" indent="-342900" algn="l">
              <a:buFont typeface="Arial" panose="020B0604020202020204" pitchFamily="34" charset="0"/>
              <a:buChar char="•"/>
            </a:pPr>
            <a:r>
              <a:rPr lang="en-US" sz="2200" dirty="0">
                <a:solidFill>
                  <a:schemeClr val="tx1"/>
                </a:solidFill>
              </a:rPr>
              <a:t>Children </a:t>
            </a:r>
          </a:p>
          <a:p>
            <a:pPr marL="342900" indent="-342900" algn="l">
              <a:buFont typeface="Arial" panose="020B0604020202020204" pitchFamily="34" charset="0"/>
              <a:buChar char="•"/>
            </a:pPr>
            <a:r>
              <a:rPr lang="en-US" sz="2200" dirty="0">
                <a:solidFill>
                  <a:schemeClr val="tx1"/>
                </a:solidFill>
              </a:rPr>
              <a:t>Chronically ill </a:t>
            </a:r>
          </a:p>
          <a:p>
            <a:pPr marL="342900" indent="-342900" algn="l">
              <a:buFont typeface="Arial" panose="020B0604020202020204" pitchFamily="34" charset="0"/>
              <a:buChar char="•"/>
            </a:pPr>
            <a:r>
              <a:rPr lang="en-US" sz="2200" dirty="0">
                <a:solidFill>
                  <a:schemeClr val="tx1"/>
                </a:solidFill>
              </a:rPr>
              <a:t>Elderly</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Those most at risk of </a:t>
            </a:r>
            <a:r>
              <a:rPr lang="en-US" sz="2200" b="1" dirty="0">
                <a:solidFill>
                  <a:schemeClr val="tx1"/>
                </a:solidFill>
              </a:rPr>
              <a:t>overnutrition</a:t>
            </a:r>
            <a:r>
              <a:rPr lang="en-US" sz="2200" dirty="0">
                <a:solidFill>
                  <a:schemeClr val="tx1"/>
                </a:solidFill>
              </a:rPr>
              <a:t> include:</a:t>
            </a:r>
          </a:p>
          <a:p>
            <a:pPr marL="342900" indent="-342900" algn="l">
              <a:buFont typeface="Arial" panose="020B0604020202020204" pitchFamily="34" charset="0"/>
              <a:buChar char="•"/>
            </a:pPr>
            <a:r>
              <a:rPr lang="en-US" sz="2200" dirty="0">
                <a:solidFill>
                  <a:schemeClr val="tx1"/>
                </a:solidFill>
              </a:rPr>
              <a:t>Poor and low income</a:t>
            </a:r>
          </a:p>
          <a:p>
            <a:pPr marL="342900" indent="-342900" algn="l">
              <a:buFont typeface="Arial" panose="020B0604020202020204" pitchFamily="34" charset="0"/>
              <a:buChar char="•"/>
            </a:pPr>
            <a:r>
              <a:rPr lang="en-US" sz="2200" dirty="0">
                <a:solidFill>
                  <a:schemeClr val="tx1"/>
                </a:solidFill>
              </a:rPr>
              <a:t>Sedentary lifestyles </a:t>
            </a:r>
          </a:p>
        </p:txBody>
      </p:sp>
    </p:spTree>
    <p:extLst>
      <p:ext uri="{BB962C8B-B14F-4D97-AF65-F5344CB8AC3E}">
        <p14:creationId xmlns:p14="http://schemas.microsoft.com/office/powerpoint/2010/main" val="77197324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Vitamin and mineral deficiencies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following groups are at greater risk of deficiencies: </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Iron: </a:t>
            </a:r>
            <a:r>
              <a:rPr lang="en-US" sz="2200" dirty="0">
                <a:solidFill>
                  <a:schemeClr val="tx1"/>
                </a:solidFill>
              </a:rPr>
              <a:t>vegetarians, vegans, menstruating and pregnant women, pre-school children</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Iodine: </a:t>
            </a:r>
            <a:r>
              <a:rPr lang="en-US" sz="2200" dirty="0">
                <a:solidFill>
                  <a:schemeClr val="tx1"/>
                </a:solidFill>
              </a:rPr>
              <a:t>pregnant/ nursing mothers</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Vitamin D: </a:t>
            </a:r>
            <a:r>
              <a:rPr lang="en-US" sz="2200" dirty="0">
                <a:solidFill>
                  <a:schemeClr val="tx1"/>
                </a:solidFill>
              </a:rPr>
              <a:t>people with dark skin, people with little sunlight exposure, adults with osteoporosis </a:t>
            </a:r>
          </a:p>
          <a:p>
            <a:pPr algn="l"/>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Calcium: </a:t>
            </a:r>
            <a:r>
              <a:rPr lang="en-US" sz="2200" dirty="0">
                <a:solidFill>
                  <a:schemeClr val="tx1"/>
                </a:solidFill>
              </a:rPr>
              <a:t>young females, individuals with eating disorders, older adults</a:t>
            </a:r>
            <a:endParaRPr lang="en-US" sz="2200" b="1" dirty="0">
              <a:solidFill>
                <a:schemeClr val="tx1"/>
              </a:solidFill>
            </a:endParaRPr>
          </a:p>
        </p:txBody>
      </p:sp>
    </p:spTree>
    <p:extLst>
      <p:ext uri="{BB962C8B-B14F-4D97-AF65-F5344CB8AC3E}">
        <p14:creationId xmlns:p14="http://schemas.microsoft.com/office/powerpoint/2010/main" val="153464502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endParaRPr lang="en-GB" dirty="0"/>
          </a:p>
          <a:p>
            <a:r>
              <a:rPr lang="en-GB" dirty="0"/>
              <a:t>Cultural and religious dietary practices</a:t>
            </a:r>
          </a:p>
        </p:txBody>
      </p:sp>
      <p:pic>
        <p:nvPicPr>
          <p:cNvPr id="3" name="Picture 2">
            <a:extLst>
              <a:ext uri="{FF2B5EF4-FFF2-40B4-BE49-F238E27FC236}">
                <a16:creationId xmlns:a16="http://schemas.microsoft.com/office/drawing/2014/main" id="{FE921A4E-1E4F-4F5A-DA2B-215CBF42C1F5}"/>
              </a:ext>
            </a:extLst>
          </p:cNvPr>
          <p:cNvPicPr>
            <a:picLocks noChangeAspect="1"/>
          </p:cNvPicPr>
          <p:nvPr/>
        </p:nvPicPr>
        <p:blipFill>
          <a:blip r:embed="rId2"/>
          <a:stretch>
            <a:fillRect/>
          </a:stretch>
        </p:blipFill>
        <p:spPr>
          <a:xfrm>
            <a:off x="6250330" y="1366581"/>
            <a:ext cx="5784427" cy="4449003"/>
          </a:xfrm>
          <a:prstGeom prst="rect">
            <a:avLst/>
          </a:prstGeom>
        </p:spPr>
      </p:pic>
    </p:spTree>
    <p:extLst>
      <p:ext uri="{BB962C8B-B14F-4D97-AF65-F5344CB8AC3E}">
        <p14:creationId xmlns:p14="http://schemas.microsoft.com/office/powerpoint/2010/main" val="20636362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517678"/>
          </a:xfrm>
          <a:solidFill>
            <a:schemeClr val="bg1">
              <a:lumMod val="95000"/>
            </a:schemeClr>
          </a:solidFill>
        </p:spPr>
        <p:txBody>
          <a:bodyPr lIns="180000" tIns="180000" bIns="180000"/>
          <a:lstStyle/>
          <a:p>
            <a:r>
              <a:rPr lang="en-GB" sz="2400" b="1" dirty="0">
                <a:solidFill>
                  <a:schemeClr val="tx1"/>
                </a:solidFill>
              </a:rPr>
              <a:t>Pair task: </a:t>
            </a:r>
          </a:p>
          <a:p>
            <a:r>
              <a:rPr lang="en-GB" sz="2400" dirty="0">
                <a:solidFill>
                  <a:schemeClr val="tx1"/>
                </a:solidFill>
              </a:rPr>
              <a:t>Discuss the reasons people may choose to follow specific dietary practices?</a:t>
            </a:r>
          </a:p>
        </p:txBody>
      </p:sp>
    </p:spTree>
    <p:extLst>
      <p:ext uri="{BB962C8B-B14F-4D97-AF65-F5344CB8AC3E}">
        <p14:creationId xmlns:p14="http://schemas.microsoft.com/office/powerpoint/2010/main" val="360340351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Reasons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There are many reasons people may choose to follow specific dietary practice: </a:t>
            </a:r>
          </a:p>
          <a:p>
            <a:pPr marL="342900" indent="-342900" algn="l">
              <a:buFont typeface="Arial" panose="020B0604020202020204" pitchFamily="34" charset="0"/>
              <a:buChar char="•"/>
            </a:pPr>
            <a:r>
              <a:rPr lang="en-US" sz="2200" dirty="0">
                <a:solidFill>
                  <a:schemeClr val="tx1"/>
                </a:solidFill>
              </a:rPr>
              <a:t>Personal choice </a:t>
            </a:r>
          </a:p>
          <a:p>
            <a:pPr marL="342900" indent="-342900" algn="l">
              <a:buFont typeface="Arial" panose="020B0604020202020204" pitchFamily="34" charset="0"/>
              <a:buChar char="•"/>
            </a:pPr>
            <a:r>
              <a:rPr lang="en-US" sz="2200" dirty="0">
                <a:solidFill>
                  <a:schemeClr val="tx1"/>
                </a:solidFill>
              </a:rPr>
              <a:t>Belief systems </a:t>
            </a:r>
          </a:p>
          <a:p>
            <a:pPr marL="342900" indent="-342900" algn="l">
              <a:buFont typeface="Arial" panose="020B0604020202020204" pitchFamily="34" charset="0"/>
              <a:buChar char="•"/>
            </a:pPr>
            <a:r>
              <a:rPr lang="en-US" sz="2200" dirty="0">
                <a:solidFill>
                  <a:schemeClr val="tx1"/>
                </a:solidFill>
              </a:rPr>
              <a:t>Environmental concerns </a:t>
            </a:r>
          </a:p>
          <a:p>
            <a:pPr marL="342900" indent="-342900" algn="l">
              <a:buFont typeface="Arial" panose="020B0604020202020204" pitchFamily="34" charset="0"/>
              <a:buChar char="•"/>
            </a:pPr>
            <a:r>
              <a:rPr lang="en-US" sz="2200" dirty="0">
                <a:solidFill>
                  <a:schemeClr val="tx1"/>
                </a:solidFill>
              </a:rPr>
              <a:t>Religious beliefs</a:t>
            </a:r>
          </a:p>
        </p:txBody>
      </p:sp>
    </p:spTree>
    <p:extLst>
      <p:ext uri="{BB962C8B-B14F-4D97-AF65-F5344CB8AC3E}">
        <p14:creationId xmlns:p14="http://schemas.microsoft.com/office/powerpoint/2010/main" val="374567333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Dietary practices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Vegetarians </a:t>
            </a:r>
            <a:r>
              <a:rPr lang="en-US" sz="2200" dirty="0">
                <a:solidFill>
                  <a:schemeClr val="tx1"/>
                </a:solidFill>
              </a:rPr>
              <a:t>– don’t eat meat or fish, may eat eggs and dairy products.</a:t>
            </a:r>
          </a:p>
          <a:p>
            <a:pPr marL="342900" indent="-342900" algn="l">
              <a:buFont typeface="Arial" panose="020B0604020202020204" pitchFamily="34" charset="0"/>
              <a:buChar char="•"/>
            </a:pPr>
            <a:endParaRPr lang="en-US" sz="2200" b="1" dirty="0">
              <a:solidFill>
                <a:schemeClr val="tx1"/>
              </a:solidFill>
            </a:endParaRPr>
          </a:p>
          <a:p>
            <a:pPr marL="342900" indent="-342900" algn="l">
              <a:buFont typeface="Arial" panose="020B0604020202020204" pitchFamily="34" charset="0"/>
              <a:buChar char="•"/>
            </a:pPr>
            <a:r>
              <a:rPr lang="en-US" sz="2200" b="1" dirty="0">
                <a:solidFill>
                  <a:schemeClr val="tx1"/>
                </a:solidFill>
              </a:rPr>
              <a:t>Vegans </a:t>
            </a:r>
            <a:r>
              <a:rPr lang="en-US" sz="2200" dirty="0">
                <a:solidFill>
                  <a:schemeClr val="tx1"/>
                </a:solidFill>
              </a:rPr>
              <a:t>– only eat a plant-based diet, they do not eat any animal or dairy products</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b="1" dirty="0">
                <a:solidFill>
                  <a:schemeClr val="tx1"/>
                </a:solidFill>
              </a:rPr>
              <a:t>Pescatarians </a:t>
            </a:r>
            <a:r>
              <a:rPr lang="en-US" sz="2200" dirty="0">
                <a:solidFill>
                  <a:schemeClr val="tx1"/>
                </a:solidFill>
              </a:rPr>
              <a:t>-  don’t eat meat, but do eat fish, and may eat eggs and dairy products.</a:t>
            </a:r>
            <a:endParaRPr lang="en-US" sz="2200" b="1" dirty="0">
              <a:solidFill>
                <a:schemeClr val="tx1"/>
              </a:solidFill>
            </a:endParaRPr>
          </a:p>
        </p:txBody>
      </p:sp>
    </p:spTree>
    <p:extLst>
      <p:ext uri="{BB962C8B-B14F-4D97-AF65-F5344CB8AC3E}">
        <p14:creationId xmlns:p14="http://schemas.microsoft.com/office/powerpoint/2010/main" val="175352885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Religious dietary practices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Islam </a:t>
            </a:r>
          </a:p>
          <a:p>
            <a:pPr marL="342900" indent="-342900" algn="l">
              <a:buFont typeface="Arial" panose="020B0604020202020204" pitchFamily="34" charset="0"/>
              <a:buChar char="•"/>
            </a:pPr>
            <a:r>
              <a:rPr lang="en-US" sz="2200" dirty="0">
                <a:solidFill>
                  <a:schemeClr val="tx1"/>
                </a:solidFill>
              </a:rPr>
              <a:t>Only consume halal meat </a:t>
            </a:r>
          </a:p>
          <a:p>
            <a:pPr marL="342900" indent="-342900" algn="l">
              <a:buFont typeface="Arial" panose="020B0604020202020204" pitchFamily="34" charset="0"/>
              <a:buChar char="•"/>
            </a:pPr>
            <a:r>
              <a:rPr lang="en-US" sz="2200" dirty="0">
                <a:solidFill>
                  <a:schemeClr val="tx1"/>
                </a:solidFill>
              </a:rPr>
              <a:t>Do not consume pork </a:t>
            </a:r>
          </a:p>
          <a:p>
            <a:pPr marL="342900" indent="-342900" algn="l">
              <a:buFont typeface="Arial" panose="020B0604020202020204" pitchFamily="34" charset="0"/>
              <a:buChar char="•"/>
            </a:pPr>
            <a:r>
              <a:rPr lang="en-US" sz="2200" dirty="0">
                <a:solidFill>
                  <a:schemeClr val="tx1"/>
                </a:solidFill>
              </a:rPr>
              <a:t>During the holy festival of Ramadan will fast between sunrise and sunset </a:t>
            </a:r>
          </a:p>
          <a:p>
            <a:pPr marL="342900" indent="-342900" algn="l">
              <a:buFont typeface="Arial" panose="020B0604020202020204" pitchFamily="34" charset="0"/>
              <a:buChar char="•"/>
            </a:pPr>
            <a:endParaRPr lang="en-US" sz="2200" dirty="0">
              <a:solidFill>
                <a:schemeClr val="tx1"/>
              </a:solidFill>
            </a:endParaRPr>
          </a:p>
          <a:p>
            <a:pPr algn="l"/>
            <a:r>
              <a:rPr lang="en-US" sz="2200" b="1" dirty="0">
                <a:solidFill>
                  <a:schemeClr val="tx1"/>
                </a:solidFill>
              </a:rPr>
              <a:t>Hinduism and Buddhism </a:t>
            </a:r>
          </a:p>
          <a:p>
            <a:pPr marL="342900" indent="-342900" algn="l">
              <a:buFont typeface="Arial" panose="020B0604020202020204" pitchFamily="34" charset="0"/>
              <a:buChar char="•"/>
            </a:pPr>
            <a:r>
              <a:rPr lang="en-US" sz="2200" dirty="0">
                <a:solidFill>
                  <a:schemeClr val="tx1"/>
                </a:solidFill>
              </a:rPr>
              <a:t>Generally follow a vegetarian or vegan diet </a:t>
            </a:r>
          </a:p>
        </p:txBody>
      </p:sp>
    </p:spTree>
    <p:extLst>
      <p:ext uri="{BB962C8B-B14F-4D97-AF65-F5344CB8AC3E}">
        <p14:creationId xmlns:p14="http://schemas.microsoft.com/office/powerpoint/2010/main" val="359130349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Religious dietary practices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Judaism </a:t>
            </a:r>
          </a:p>
          <a:p>
            <a:pPr marL="342900" indent="-342900" algn="l">
              <a:buFont typeface="Arial" panose="020B0604020202020204" pitchFamily="34" charset="0"/>
              <a:buChar char="•"/>
            </a:pPr>
            <a:r>
              <a:rPr lang="en-US" sz="2200" dirty="0">
                <a:solidFill>
                  <a:schemeClr val="tx1"/>
                </a:solidFill>
              </a:rPr>
              <a:t>Only eat Kosher meat </a:t>
            </a:r>
          </a:p>
          <a:p>
            <a:pPr marL="342900" indent="-342900" algn="l">
              <a:buFont typeface="Arial" panose="020B0604020202020204" pitchFamily="34" charset="0"/>
              <a:buChar char="•"/>
            </a:pPr>
            <a:r>
              <a:rPr lang="en-US" sz="2200" dirty="0">
                <a:solidFill>
                  <a:schemeClr val="tx1"/>
                </a:solidFill>
              </a:rPr>
              <a:t>Meat and dairy foods must not be prepared or eaten together </a:t>
            </a:r>
          </a:p>
          <a:p>
            <a:pPr algn="l"/>
            <a:endParaRPr lang="en-US" sz="2200" dirty="0">
              <a:solidFill>
                <a:schemeClr val="tx1"/>
              </a:solidFill>
            </a:endParaRPr>
          </a:p>
          <a:p>
            <a:pPr algn="l"/>
            <a:r>
              <a:rPr lang="en-US" sz="2200" b="1" dirty="0">
                <a:solidFill>
                  <a:schemeClr val="tx1"/>
                </a:solidFill>
              </a:rPr>
              <a:t>Sikhism </a:t>
            </a:r>
          </a:p>
          <a:p>
            <a:pPr marL="342900" indent="-342900" algn="l">
              <a:buFont typeface="Arial" panose="020B0604020202020204" pitchFamily="34" charset="0"/>
              <a:buChar char="•"/>
            </a:pPr>
            <a:r>
              <a:rPr lang="en-US" sz="2200" dirty="0">
                <a:solidFill>
                  <a:schemeClr val="tx1"/>
                </a:solidFill>
              </a:rPr>
              <a:t>Do not eat halal or kosher meat, beef or pork, because they are not permitted to take part in religious rituals apart from those within the Sikh religion</a:t>
            </a:r>
          </a:p>
        </p:txBody>
      </p:sp>
    </p:spTree>
    <p:extLst>
      <p:ext uri="{BB962C8B-B14F-4D97-AF65-F5344CB8AC3E}">
        <p14:creationId xmlns:p14="http://schemas.microsoft.com/office/powerpoint/2010/main" val="342087384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Religious dietary practices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Eastern Orthodox Christianity </a:t>
            </a:r>
          </a:p>
          <a:p>
            <a:pPr marL="342900" indent="-342900" algn="l">
              <a:buFont typeface="Arial" panose="020B0604020202020204" pitchFamily="34" charset="0"/>
              <a:buChar char="•"/>
            </a:pPr>
            <a:r>
              <a:rPr lang="en-US" sz="2200" dirty="0">
                <a:solidFill>
                  <a:schemeClr val="tx1"/>
                </a:solidFill>
              </a:rPr>
              <a:t>Weekly fasts include abstention from meat, fish, eggs, dairy and sometimes other foods such as olive oil and alcohol </a:t>
            </a:r>
          </a:p>
          <a:p>
            <a:pPr marL="342900" indent="-342900" algn="l">
              <a:buFont typeface="Arial" panose="020B0604020202020204" pitchFamily="34" charset="0"/>
              <a:buChar char="•"/>
            </a:pPr>
            <a:endParaRPr lang="en-US" sz="2200" dirty="0">
              <a:solidFill>
                <a:schemeClr val="tx1"/>
              </a:solidFill>
            </a:endParaRPr>
          </a:p>
          <a:p>
            <a:pPr algn="l"/>
            <a:r>
              <a:rPr lang="en-US" sz="2200" b="1" dirty="0">
                <a:solidFill>
                  <a:schemeClr val="tx1"/>
                </a:solidFill>
              </a:rPr>
              <a:t>Christian festivals </a:t>
            </a:r>
          </a:p>
          <a:p>
            <a:pPr marL="342900" indent="-342900" algn="l">
              <a:buFont typeface="Arial" panose="020B0604020202020204" pitchFamily="34" charset="0"/>
              <a:buChar char="•"/>
            </a:pPr>
            <a:r>
              <a:rPr lang="en-US" sz="2200" dirty="0">
                <a:solidFill>
                  <a:schemeClr val="tx1"/>
                </a:solidFill>
              </a:rPr>
              <a:t>During religious festivals, such as Christmas and Easter, people may overindulge or chose to consume specific foods associated with these events</a:t>
            </a:r>
          </a:p>
        </p:txBody>
      </p:sp>
    </p:spTree>
    <p:extLst>
      <p:ext uri="{BB962C8B-B14F-4D97-AF65-F5344CB8AC3E}">
        <p14:creationId xmlns:p14="http://schemas.microsoft.com/office/powerpoint/2010/main" val="365970012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Cultural factors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Cultural factors influencing diet include:</a:t>
            </a:r>
          </a:p>
          <a:p>
            <a:pPr marL="342900" indent="-342900" algn="l">
              <a:buFont typeface="Arial" panose="020B0604020202020204" pitchFamily="34" charset="0"/>
              <a:buChar char="•"/>
            </a:pPr>
            <a:r>
              <a:rPr lang="en-US" sz="2200" dirty="0">
                <a:solidFill>
                  <a:schemeClr val="tx1"/>
                </a:solidFill>
              </a:rPr>
              <a:t>Family and convenience </a:t>
            </a:r>
          </a:p>
          <a:p>
            <a:pPr marL="342900" indent="-342900" algn="l">
              <a:buFont typeface="Arial" panose="020B0604020202020204" pitchFamily="34" charset="0"/>
              <a:buChar char="•"/>
            </a:pPr>
            <a:r>
              <a:rPr lang="en-US" sz="2200" dirty="0">
                <a:solidFill>
                  <a:schemeClr val="tx1"/>
                </a:solidFill>
              </a:rPr>
              <a:t>Budget and financial status</a:t>
            </a:r>
          </a:p>
          <a:p>
            <a:pPr marL="342900" indent="-342900" algn="l">
              <a:buFont typeface="Arial" panose="020B0604020202020204" pitchFamily="34" charset="0"/>
              <a:buChar char="•"/>
            </a:pPr>
            <a:r>
              <a:rPr lang="en-US" sz="2200" dirty="0">
                <a:solidFill>
                  <a:schemeClr val="tx1"/>
                </a:solidFill>
              </a:rPr>
              <a:t>Food availability </a:t>
            </a:r>
          </a:p>
          <a:p>
            <a:pPr marL="342900" indent="-342900" algn="l">
              <a:buFont typeface="Arial" panose="020B0604020202020204" pitchFamily="34" charset="0"/>
              <a:buChar char="•"/>
            </a:pPr>
            <a:r>
              <a:rPr lang="en-US" sz="2200" dirty="0">
                <a:solidFill>
                  <a:schemeClr val="tx1"/>
                </a:solidFill>
              </a:rPr>
              <a:t>Allergies and intolerances</a:t>
            </a:r>
          </a:p>
          <a:p>
            <a:pPr algn="l"/>
            <a:endParaRPr lang="en-US" sz="2200" dirty="0">
              <a:solidFill>
                <a:schemeClr val="tx1"/>
              </a:solidFill>
            </a:endParaRPr>
          </a:p>
        </p:txBody>
      </p:sp>
    </p:spTree>
    <p:extLst>
      <p:ext uri="{BB962C8B-B14F-4D97-AF65-F5344CB8AC3E}">
        <p14:creationId xmlns:p14="http://schemas.microsoft.com/office/powerpoint/2010/main" val="180433777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3184801"/>
          </a:xfrm>
          <a:solidFill>
            <a:schemeClr val="bg1">
              <a:lumMod val="95000"/>
            </a:schemeClr>
          </a:solidFill>
        </p:spPr>
        <p:txBody>
          <a:bodyPr lIns="180000" tIns="180000" bIns="180000"/>
          <a:lstStyle/>
          <a:p>
            <a:r>
              <a:rPr lang="en-GB" sz="2400" b="1" dirty="0">
                <a:solidFill>
                  <a:schemeClr val="tx1"/>
                </a:solidFill>
              </a:rPr>
              <a:t>Trio task:</a:t>
            </a:r>
          </a:p>
          <a:p>
            <a:r>
              <a:rPr lang="en-GB" sz="2400" dirty="0">
                <a:solidFill>
                  <a:schemeClr val="tx1"/>
                </a:solidFill>
              </a:rPr>
              <a:t>Research typical meals from a different religion or culture. </a:t>
            </a:r>
          </a:p>
          <a:p>
            <a:r>
              <a:rPr lang="en-GB" sz="2400" dirty="0">
                <a:solidFill>
                  <a:schemeClr val="tx1"/>
                </a:solidFill>
              </a:rPr>
              <a:t>Compare one meal to the Eatwell guide &amp; make recommendations to meet UK government recommendations.  </a:t>
            </a:r>
          </a:p>
          <a:p>
            <a:r>
              <a:rPr lang="en-GB" sz="2400" dirty="0">
                <a:solidFill>
                  <a:schemeClr val="tx1"/>
                </a:solidFill>
              </a:rPr>
              <a:t>Prepare to present findings to group</a:t>
            </a:r>
            <a:r>
              <a:rPr lang="en-GB" sz="2400" b="1" dirty="0">
                <a:solidFill>
                  <a:schemeClr val="tx1"/>
                </a:solidFill>
              </a:rPr>
              <a:t> </a:t>
            </a:r>
          </a:p>
        </p:txBody>
      </p:sp>
    </p:spTree>
    <p:extLst>
      <p:ext uri="{BB962C8B-B14F-4D97-AF65-F5344CB8AC3E}">
        <p14:creationId xmlns:p14="http://schemas.microsoft.com/office/powerpoint/2010/main" val="260905145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endParaRPr lang="en-GB" dirty="0"/>
          </a:p>
          <a:p>
            <a:r>
              <a:rPr lang="en-GB" dirty="0"/>
              <a:t>Eating disorders and relative energy deficiency in sport</a:t>
            </a:r>
          </a:p>
        </p:txBody>
      </p:sp>
      <p:pic>
        <p:nvPicPr>
          <p:cNvPr id="3" name="Picture 2">
            <a:extLst>
              <a:ext uri="{FF2B5EF4-FFF2-40B4-BE49-F238E27FC236}">
                <a16:creationId xmlns:a16="http://schemas.microsoft.com/office/drawing/2014/main" id="{2AAA1160-468C-34ED-41E0-3882DD892C9B}"/>
              </a:ext>
            </a:extLst>
          </p:cNvPr>
          <p:cNvPicPr>
            <a:picLocks noChangeAspect="1"/>
          </p:cNvPicPr>
          <p:nvPr/>
        </p:nvPicPr>
        <p:blipFill>
          <a:blip r:embed="rId2"/>
          <a:stretch>
            <a:fillRect/>
          </a:stretch>
        </p:blipFill>
        <p:spPr>
          <a:xfrm>
            <a:off x="6135072" y="435864"/>
            <a:ext cx="6056926" cy="5986272"/>
          </a:xfrm>
          <a:prstGeom prst="rect">
            <a:avLst/>
          </a:prstGeom>
        </p:spPr>
      </p:pic>
    </p:spTree>
    <p:extLst>
      <p:ext uri="{BB962C8B-B14F-4D97-AF65-F5344CB8AC3E}">
        <p14:creationId xmlns:p14="http://schemas.microsoft.com/office/powerpoint/2010/main" val="101082378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Eating disorders</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360000"/>
          <a:lstStyle/>
          <a:p>
            <a:pPr algn="l"/>
            <a:r>
              <a:rPr lang="en-US" sz="2000" dirty="0">
                <a:solidFill>
                  <a:schemeClr val="tx1"/>
                </a:solidFill>
              </a:rPr>
              <a:t>Eating disorders are classified as mental health conditions. </a:t>
            </a:r>
          </a:p>
          <a:p>
            <a:pPr algn="l"/>
            <a:endParaRPr lang="en-US" sz="2000" dirty="0">
              <a:solidFill>
                <a:schemeClr val="tx1"/>
              </a:solidFill>
            </a:endParaRPr>
          </a:p>
          <a:p>
            <a:pPr algn="l"/>
            <a:r>
              <a:rPr lang="en-US" sz="2000" dirty="0">
                <a:solidFill>
                  <a:schemeClr val="tx1"/>
                </a:solidFill>
              </a:rPr>
              <a:t>Those at most risk include teenage girls, young women and female athletes </a:t>
            </a:r>
          </a:p>
          <a:p>
            <a:pPr algn="l"/>
            <a:endParaRPr lang="en-US" sz="2000" dirty="0">
              <a:solidFill>
                <a:schemeClr val="tx1"/>
              </a:solidFill>
            </a:endParaRPr>
          </a:p>
          <a:p>
            <a:pPr algn="l"/>
            <a:r>
              <a:rPr lang="en-US" sz="2000" dirty="0">
                <a:solidFill>
                  <a:schemeClr val="tx1"/>
                </a:solidFill>
              </a:rPr>
              <a:t>Anyone can be affected! </a:t>
            </a:r>
          </a:p>
          <a:p>
            <a:pPr algn="l"/>
            <a:r>
              <a:rPr lang="en-US" sz="2000" b="1" dirty="0">
                <a:solidFill>
                  <a:schemeClr val="tx1"/>
                </a:solidFill>
              </a:rPr>
              <a:t> </a:t>
            </a:r>
          </a:p>
        </p:txBody>
      </p:sp>
    </p:spTree>
    <p:extLst>
      <p:ext uri="{BB962C8B-B14F-4D97-AF65-F5344CB8AC3E}">
        <p14:creationId xmlns:p14="http://schemas.microsoft.com/office/powerpoint/2010/main" val="153053923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Anorexia nervosa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000" b="1" dirty="0">
                <a:solidFill>
                  <a:schemeClr val="tx1"/>
                </a:solidFill>
              </a:rPr>
              <a:t>Anorexia nervosa </a:t>
            </a:r>
            <a:r>
              <a:rPr lang="en-US" sz="2000" dirty="0">
                <a:solidFill>
                  <a:schemeClr val="tx1"/>
                </a:solidFill>
              </a:rPr>
              <a:t>presents with with a range of mental, physical and behavioural symptoms. These may include: </a:t>
            </a:r>
          </a:p>
          <a:p>
            <a:pPr marL="342900" indent="-342900" algn="l">
              <a:buFont typeface="Arial" panose="020B0604020202020204" pitchFamily="34" charset="0"/>
              <a:buChar char="•"/>
            </a:pPr>
            <a:r>
              <a:rPr lang="en-US" sz="2000" dirty="0">
                <a:solidFill>
                  <a:schemeClr val="tx1"/>
                </a:solidFill>
              </a:rPr>
              <a:t>Fear of gaining weight</a:t>
            </a:r>
          </a:p>
          <a:p>
            <a:pPr marL="342900" indent="-342900" algn="l">
              <a:buFont typeface="Arial" panose="020B0604020202020204" pitchFamily="34" charset="0"/>
              <a:buChar char="•"/>
            </a:pPr>
            <a:r>
              <a:rPr lang="en-US" sz="2000" dirty="0">
                <a:solidFill>
                  <a:schemeClr val="tx1"/>
                </a:solidFill>
              </a:rPr>
              <a:t>Refusal to maintain a health weight </a:t>
            </a:r>
          </a:p>
          <a:p>
            <a:pPr marL="342900" indent="-342900" algn="l">
              <a:buFont typeface="Arial" panose="020B0604020202020204" pitchFamily="34" charset="0"/>
              <a:buChar char="•"/>
            </a:pPr>
            <a:r>
              <a:rPr lang="en-US" sz="2000" dirty="0">
                <a:solidFill>
                  <a:schemeClr val="tx1"/>
                </a:solidFill>
              </a:rPr>
              <a:t>Excessive weight loss </a:t>
            </a:r>
          </a:p>
          <a:p>
            <a:pPr marL="342900" indent="-342900" algn="l">
              <a:buFont typeface="Arial" panose="020B0604020202020204" pitchFamily="34" charset="0"/>
              <a:buChar char="•"/>
            </a:pPr>
            <a:r>
              <a:rPr lang="en-US" sz="2000" dirty="0">
                <a:solidFill>
                  <a:schemeClr val="tx1"/>
                </a:solidFill>
              </a:rPr>
              <a:t>Use of dieting, laxatives, purging and excessive exercise to lose weight </a:t>
            </a:r>
          </a:p>
          <a:p>
            <a:pPr marL="342900" indent="-342900" algn="l">
              <a:buFont typeface="Arial" panose="020B0604020202020204" pitchFamily="34" charset="0"/>
              <a:buChar char="•"/>
            </a:pPr>
            <a:r>
              <a:rPr lang="en-US" sz="2000" dirty="0">
                <a:solidFill>
                  <a:schemeClr val="tx1"/>
                </a:solidFill>
              </a:rPr>
              <a:t>Eating very little and skipping meals </a:t>
            </a:r>
          </a:p>
          <a:p>
            <a:pPr marL="342900" indent="-342900" algn="l">
              <a:buFont typeface="Arial" panose="020B0604020202020204" pitchFamily="34" charset="0"/>
              <a:buChar char="•"/>
            </a:pPr>
            <a:r>
              <a:rPr lang="en-US" sz="2000" dirty="0">
                <a:solidFill>
                  <a:schemeClr val="tx1"/>
                </a:solidFill>
              </a:rPr>
              <a:t>Excessive body measuring, weighing and calorie counting </a:t>
            </a:r>
          </a:p>
          <a:p>
            <a:pPr marL="342900" indent="-342900" algn="l">
              <a:buFont typeface="Arial" panose="020B0604020202020204" pitchFamily="34" charset="0"/>
              <a:buChar char="•"/>
            </a:pPr>
            <a:r>
              <a:rPr lang="en-US" sz="2000" dirty="0">
                <a:solidFill>
                  <a:schemeClr val="tx1"/>
                </a:solidFill>
              </a:rPr>
              <a:t>Distorted body image </a:t>
            </a:r>
          </a:p>
          <a:p>
            <a:pPr marL="342900" indent="-342900" algn="l">
              <a:buFont typeface="Arial" panose="020B0604020202020204" pitchFamily="34" charset="0"/>
              <a:buChar char="•"/>
            </a:pPr>
            <a:r>
              <a:rPr lang="en-US" sz="2000" dirty="0">
                <a:solidFill>
                  <a:schemeClr val="tx1"/>
                </a:solidFill>
              </a:rPr>
              <a:t>Self-esteem linked to being thin </a:t>
            </a:r>
          </a:p>
          <a:p>
            <a:pPr marL="342900" indent="-342900" algn="l">
              <a:buFont typeface="Arial" panose="020B0604020202020204" pitchFamily="34" charset="0"/>
              <a:buChar char="•"/>
            </a:pPr>
            <a:r>
              <a:rPr lang="en-US" sz="2000" dirty="0">
                <a:solidFill>
                  <a:schemeClr val="tx1"/>
                </a:solidFill>
              </a:rPr>
              <a:t>Depression and anxiety linked with body image </a:t>
            </a:r>
          </a:p>
          <a:p>
            <a:pPr marL="342900" indent="-342900" algn="l">
              <a:buFont typeface="Arial" panose="020B0604020202020204" pitchFamily="34" charset="0"/>
              <a:buChar char="•"/>
            </a:pPr>
            <a:r>
              <a:rPr lang="en-US" sz="2000" dirty="0">
                <a:solidFill>
                  <a:schemeClr val="tx1"/>
                </a:solidFill>
              </a:rPr>
              <a:t>Loss of menstrual cycle (amenorrhea) </a:t>
            </a:r>
          </a:p>
        </p:txBody>
      </p:sp>
    </p:spTree>
    <p:extLst>
      <p:ext uri="{BB962C8B-B14F-4D97-AF65-F5344CB8AC3E}">
        <p14:creationId xmlns:p14="http://schemas.microsoft.com/office/powerpoint/2010/main" val="100835965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Bulimia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000" dirty="0">
                <a:solidFill>
                  <a:schemeClr val="tx1"/>
                </a:solidFill>
              </a:rPr>
              <a:t>Bulimia is more common than anorexia. Symptoms include: </a:t>
            </a:r>
          </a:p>
          <a:p>
            <a:pPr marL="342900" indent="-342900" algn="l">
              <a:buFont typeface="Arial" panose="020B0604020202020204" pitchFamily="34" charset="0"/>
              <a:buChar char="•"/>
            </a:pPr>
            <a:endParaRPr lang="en-US" sz="2000" dirty="0">
              <a:solidFill>
                <a:schemeClr val="tx1"/>
              </a:solidFill>
            </a:endParaRPr>
          </a:p>
          <a:p>
            <a:pPr marL="342900" indent="-342900" algn="l">
              <a:buFont typeface="Arial" panose="020B0604020202020204" pitchFamily="34" charset="0"/>
              <a:buChar char="•"/>
            </a:pPr>
            <a:r>
              <a:rPr lang="en-US" sz="2000" dirty="0">
                <a:solidFill>
                  <a:schemeClr val="tx1"/>
                </a:solidFill>
              </a:rPr>
              <a:t>Secretive binge eating and rapid consumption of large quantities of food in a short time frame</a:t>
            </a:r>
          </a:p>
          <a:p>
            <a:pPr marL="342900" indent="-342900" algn="l">
              <a:buFont typeface="Arial" panose="020B0604020202020204" pitchFamily="34" charset="0"/>
              <a:buChar char="•"/>
            </a:pPr>
            <a:r>
              <a:rPr lang="en-US" sz="2000" dirty="0">
                <a:solidFill>
                  <a:schemeClr val="tx1"/>
                </a:solidFill>
              </a:rPr>
              <a:t>Purging behaviours following binges e.g. self-induced vomiting, fasting, excessive exercise, use of laxative and diuretics </a:t>
            </a:r>
          </a:p>
          <a:p>
            <a:pPr marL="342900" indent="-342900" algn="l">
              <a:buFont typeface="Arial" panose="020B0604020202020204" pitchFamily="34" charset="0"/>
              <a:buChar char="•"/>
            </a:pPr>
            <a:r>
              <a:rPr lang="en-US" sz="2000" dirty="0">
                <a:solidFill>
                  <a:schemeClr val="tx1"/>
                </a:solidFill>
              </a:rPr>
              <a:t>Feelings of guilt, shame or remorse attached to binging or purging behaviours </a:t>
            </a:r>
          </a:p>
          <a:p>
            <a:pPr marL="342900" indent="-342900" algn="l">
              <a:buFont typeface="Arial" panose="020B0604020202020204" pitchFamily="34" charset="0"/>
              <a:buChar char="•"/>
            </a:pPr>
            <a:r>
              <a:rPr lang="en-US" sz="2000" dirty="0">
                <a:solidFill>
                  <a:schemeClr val="tx1"/>
                </a:solidFill>
              </a:rPr>
              <a:t>Low self-esteem, self-loathing and a powerful desire to be thin </a:t>
            </a:r>
          </a:p>
          <a:p>
            <a:pPr marL="342900" indent="-342900" algn="l">
              <a:buFont typeface="Arial" panose="020B0604020202020204" pitchFamily="34" charset="0"/>
              <a:buChar char="•"/>
            </a:pPr>
            <a:r>
              <a:rPr lang="en-US" sz="2000" dirty="0">
                <a:solidFill>
                  <a:schemeClr val="tx1"/>
                </a:solidFill>
              </a:rPr>
              <a:t>Depression </a:t>
            </a:r>
          </a:p>
          <a:p>
            <a:pPr marL="342900" indent="-342900" algn="l">
              <a:buFont typeface="Arial" panose="020B0604020202020204" pitchFamily="34" charset="0"/>
              <a:buChar char="•"/>
            </a:pPr>
            <a:r>
              <a:rPr lang="en-US" sz="2000" dirty="0">
                <a:solidFill>
                  <a:schemeClr val="tx1"/>
                </a:solidFill>
              </a:rPr>
              <a:t>Lazy bowels </a:t>
            </a:r>
          </a:p>
          <a:p>
            <a:pPr marL="342900" indent="-342900" algn="l">
              <a:buFont typeface="Arial" panose="020B0604020202020204" pitchFamily="34" charset="0"/>
              <a:buChar char="•"/>
            </a:pPr>
            <a:r>
              <a:rPr lang="en-US" sz="2000" dirty="0">
                <a:solidFill>
                  <a:schemeClr val="tx1"/>
                </a:solidFill>
              </a:rPr>
              <a:t>Damage to teeth, calluses on knuckles caused by self-induced vomiting </a:t>
            </a:r>
          </a:p>
          <a:p>
            <a:pPr marL="342900" indent="-342900" algn="l">
              <a:buFont typeface="Arial" panose="020B0604020202020204" pitchFamily="34" charset="0"/>
              <a:buChar char="•"/>
            </a:pPr>
            <a:r>
              <a:rPr lang="en-US" sz="2000" dirty="0">
                <a:solidFill>
                  <a:schemeClr val="tx1"/>
                </a:solidFill>
              </a:rPr>
              <a:t>Electrolyte imbalances</a:t>
            </a:r>
          </a:p>
        </p:txBody>
      </p:sp>
    </p:spTree>
    <p:extLst>
      <p:ext uri="{BB962C8B-B14F-4D97-AF65-F5344CB8AC3E}">
        <p14:creationId xmlns:p14="http://schemas.microsoft.com/office/powerpoint/2010/main" val="395020575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Disordered eating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360000"/>
          <a:lstStyle/>
          <a:p>
            <a:pPr algn="l"/>
            <a:r>
              <a:rPr lang="en-US" sz="2000" b="1" dirty="0">
                <a:solidFill>
                  <a:schemeClr val="tx1"/>
                </a:solidFill>
              </a:rPr>
              <a:t>Disordered eating – </a:t>
            </a:r>
            <a:r>
              <a:rPr lang="en-US" sz="2000" dirty="0">
                <a:solidFill>
                  <a:schemeClr val="tx1"/>
                </a:solidFill>
              </a:rPr>
              <a:t>term used to describe various unhealthy eating behaviours that are used to control or lose weight. </a:t>
            </a:r>
          </a:p>
          <a:p>
            <a:pPr algn="l"/>
            <a:endParaRPr lang="en-US" sz="2000" b="1" dirty="0">
              <a:solidFill>
                <a:schemeClr val="tx1"/>
              </a:solidFill>
            </a:endParaRPr>
          </a:p>
          <a:p>
            <a:pPr algn="l"/>
            <a:r>
              <a:rPr lang="en-US" sz="2000" dirty="0">
                <a:solidFill>
                  <a:schemeClr val="tx1"/>
                </a:solidFill>
              </a:rPr>
              <a:t>Disordered eating and eating disorders affect: </a:t>
            </a:r>
          </a:p>
          <a:p>
            <a:pPr marL="342900" indent="-342900" algn="l">
              <a:buFont typeface="Arial" panose="020B0604020202020204" pitchFamily="34" charset="0"/>
              <a:buChar char="•"/>
            </a:pPr>
            <a:r>
              <a:rPr lang="en-US" sz="2000" dirty="0">
                <a:solidFill>
                  <a:schemeClr val="tx1"/>
                </a:solidFill>
              </a:rPr>
              <a:t>19% of male athletes </a:t>
            </a:r>
          </a:p>
          <a:p>
            <a:pPr marL="342900" indent="-342900" algn="l">
              <a:buFont typeface="Arial" panose="020B0604020202020204" pitchFamily="34" charset="0"/>
              <a:buChar char="•"/>
            </a:pPr>
            <a:r>
              <a:rPr lang="en-US" sz="2000" dirty="0">
                <a:solidFill>
                  <a:schemeClr val="tx1"/>
                </a:solidFill>
              </a:rPr>
              <a:t>45% of female athletes </a:t>
            </a:r>
          </a:p>
        </p:txBody>
      </p:sp>
    </p:spTree>
    <p:extLst>
      <p:ext uri="{BB962C8B-B14F-4D97-AF65-F5344CB8AC3E}">
        <p14:creationId xmlns:p14="http://schemas.microsoft.com/office/powerpoint/2010/main" val="123615044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Relative energy deficiency in sport (REDs)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Relative energy deficiency in sport (REDs) is where there is insufficient energy intake relative to energy expenditure which results in impaired functioning</a:t>
            </a:r>
          </a:p>
          <a:p>
            <a:pPr algn="l"/>
            <a:endParaRPr lang="en-US" sz="2200" dirty="0">
              <a:solidFill>
                <a:schemeClr val="tx1"/>
              </a:solidFill>
            </a:endParaRPr>
          </a:p>
          <a:p>
            <a:pPr algn="l"/>
            <a:r>
              <a:rPr lang="en-US" sz="2200" dirty="0">
                <a:solidFill>
                  <a:schemeClr val="tx1"/>
                </a:solidFill>
              </a:rPr>
              <a:t>Disordered eating and eating disorders are more prevalent in those with REDs</a:t>
            </a:r>
          </a:p>
          <a:p>
            <a:pPr algn="l"/>
            <a:endParaRPr lang="en-US" sz="2200" dirty="0">
              <a:solidFill>
                <a:schemeClr val="tx1"/>
              </a:solidFill>
            </a:endParaRPr>
          </a:p>
          <a:p>
            <a:pPr algn="l"/>
            <a:r>
              <a:rPr lang="en-US" sz="2200" dirty="0">
                <a:solidFill>
                  <a:schemeClr val="tx1"/>
                </a:solidFill>
              </a:rPr>
              <a:t>REDs was previously known as the female athlete triad which identified three components: </a:t>
            </a:r>
          </a:p>
          <a:p>
            <a:pPr marL="342900" indent="-342900" algn="l">
              <a:buFont typeface="Arial" panose="020B0604020202020204" pitchFamily="34" charset="0"/>
              <a:buChar char="•"/>
            </a:pPr>
            <a:r>
              <a:rPr lang="en-US" sz="2200" dirty="0">
                <a:solidFill>
                  <a:schemeClr val="tx1"/>
                </a:solidFill>
              </a:rPr>
              <a:t>Disordered eating </a:t>
            </a:r>
          </a:p>
          <a:p>
            <a:pPr marL="342900" indent="-342900" algn="l">
              <a:buFont typeface="Arial" panose="020B0604020202020204" pitchFamily="34" charset="0"/>
              <a:buChar char="•"/>
            </a:pPr>
            <a:r>
              <a:rPr lang="en-US" sz="2200" dirty="0">
                <a:solidFill>
                  <a:schemeClr val="tx1"/>
                </a:solidFill>
              </a:rPr>
              <a:t>Irregular menstrual cycle </a:t>
            </a:r>
          </a:p>
          <a:p>
            <a:pPr marL="342900" indent="-342900" algn="l">
              <a:buFont typeface="Arial" panose="020B0604020202020204" pitchFamily="34" charset="0"/>
              <a:buChar char="•"/>
            </a:pPr>
            <a:r>
              <a:rPr lang="en-US" sz="2200" dirty="0">
                <a:solidFill>
                  <a:schemeClr val="tx1"/>
                </a:solidFill>
              </a:rPr>
              <a:t>Low bone mineral density </a:t>
            </a:r>
          </a:p>
        </p:txBody>
      </p:sp>
    </p:spTree>
    <p:extLst>
      <p:ext uri="{BB962C8B-B14F-4D97-AF65-F5344CB8AC3E}">
        <p14:creationId xmlns:p14="http://schemas.microsoft.com/office/powerpoint/2010/main" val="421763965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Relative energy deficiency in sport (REDs)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Further research has identified that many more body systems are affected: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metabolic and endocrine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menstrual function and bone health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cardiovascular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growth and development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immunological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gastrointestinal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psychological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95594959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a:xfrm>
            <a:off x="701749" y="900249"/>
            <a:ext cx="8285497" cy="790327"/>
          </a:xfrm>
        </p:spPr>
        <p:txBody>
          <a:bodyPr>
            <a:normAutofit/>
          </a:bodyPr>
          <a:lstStyle/>
          <a:p>
            <a:r>
              <a:rPr lang="en-US" dirty="0"/>
              <a:t>Relative energy deficiency in sport (REDs) </a:t>
            </a:r>
          </a:p>
        </p:txBody>
      </p:sp>
      <p:graphicFrame>
        <p:nvGraphicFramePr>
          <p:cNvPr id="4" name="Content Placeholder 3">
            <a:extLst>
              <a:ext uri="{FF2B5EF4-FFF2-40B4-BE49-F238E27FC236}">
                <a16:creationId xmlns:a16="http://schemas.microsoft.com/office/drawing/2014/main" id="{1E042F4D-5492-B35B-6013-A922646DD3A4}"/>
              </a:ext>
            </a:extLst>
          </p:cNvPr>
          <p:cNvGraphicFramePr>
            <a:graphicFrameLocks noGrp="1"/>
          </p:cNvGraphicFramePr>
          <p:nvPr>
            <p:ph sz="quarter" idx="15"/>
            <p:extLst>
              <p:ext uri="{D42A27DB-BD31-4B8C-83A1-F6EECF244321}">
                <p14:modId xmlns:p14="http://schemas.microsoft.com/office/powerpoint/2010/main" val="2271653030"/>
              </p:ext>
            </p:extLst>
          </p:nvPr>
        </p:nvGraphicFramePr>
        <p:xfrm>
          <a:off x="712787" y="2483201"/>
          <a:ext cx="10783889" cy="3432445"/>
        </p:xfrm>
        <a:graphic>
          <a:graphicData uri="http://schemas.openxmlformats.org/drawingml/2006/table">
            <a:tbl>
              <a:tblPr firstRow="1" firstCol="1" bandRow="1"/>
              <a:tblGrid>
                <a:gridCol w="3631295">
                  <a:extLst>
                    <a:ext uri="{9D8B030D-6E8A-4147-A177-3AD203B41FA5}">
                      <a16:colId xmlns:a16="http://schemas.microsoft.com/office/drawing/2014/main" val="3210166983"/>
                    </a:ext>
                  </a:extLst>
                </a:gridCol>
                <a:gridCol w="3358697">
                  <a:extLst>
                    <a:ext uri="{9D8B030D-6E8A-4147-A177-3AD203B41FA5}">
                      <a16:colId xmlns:a16="http://schemas.microsoft.com/office/drawing/2014/main" val="2664200557"/>
                    </a:ext>
                  </a:extLst>
                </a:gridCol>
                <a:gridCol w="3793897">
                  <a:extLst>
                    <a:ext uri="{9D8B030D-6E8A-4147-A177-3AD203B41FA5}">
                      <a16:colId xmlns:a16="http://schemas.microsoft.com/office/drawing/2014/main" val="1999079811"/>
                    </a:ext>
                  </a:extLst>
                </a:gridCol>
              </a:tblGrid>
              <a:tr h="482643">
                <a:tc>
                  <a:txBody>
                    <a:bodyPr/>
                    <a:lstStyle/>
                    <a:p>
                      <a:pPr algn="l" fontAlgn="t">
                        <a:lnSpc>
                          <a:spcPct val="150000"/>
                        </a:lnSpc>
                        <a:spcBef>
                          <a:spcPts val="0"/>
                        </a:spcBef>
                        <a:spcAft>
                          <a:spcPts val="800"/>
                        </a:spcAft>
                      </a:pPr>
                      <a:r>
                        <a:rPr lang="en-GB" sz="1800" b="0"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Physiological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64BF88"/>
                    </a:solidFill>
                  </a:tcPr>
                </a:tc>
                <a:tc>
                  <a:txBody>
                    <a:bodyPr/>
                    <a:lstStyle/>
                    <a:p>
                      <a:pPr algn="l" fontAlgn="t">
                        <a:lnSpc>
                          <a:spcPct val="150000"/>
                        </a:lnSpc>
                        <a:spcBef>
                          <a:spcPts val="0"/>
                        </a:spcBef>
                        <a:spcAft>
                          <a:spcPts val="800"/>
                        </a:spcAft>
                      </a:pPr>
                      <a:r>
                        <a:rPr lang="en-GB" sz="1800" b="0"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64BF88"/>
                    </a:solidFill>
                  </a:tcPr>
                </a:tc>
                <a:tc>
                  <a:txBody>
                    <a:bodyPr/>
                    <a:lstStyle/>
                    <a:p>
                      <a:pPr algn="l" fontAlgn="t">
                        <a:lnSpc>
                          <a:spcPct val="150000"/>
                        </a:lnSpc>
                        <a:spcBef>
                          <a:spcPts val="0"/>
                        </a:spcBef>
                        <a:spcAft>
                          <a:spcPts val="800"/>
                        </a:spcAft>
                      </a:pPr>
                      <a:r>
                        <a:rPr lang="en-GB" sz="1800" b="0"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Psychological and behavioural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64BF88"/>
                    </a:solidFill>
                  </a:tcPr>
                </a:tc>
                <a:extLst>
                  <a:ext uri="{0D108BD9-81ED-4DB2-BD59-A6C34878D82A}">
                    <a16:rowId xmlns:a16="http://schemas.microsoft.com/office/drawing/2014/main" val="4220087130"/>
                  </a:ext>
                </a:extLst>
              </a:tr>
              <a:tr h="482643">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Three missed periods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Persistent fatigue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Disrupted sleep</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extLst>
                  <a:ext uri="{0D108BD9-81ED-4DB2-BD59-A6C34878D82A}">
                    <a16:rowId xmlns:a16="http://schemas.microsoft.com/office/drawing/2014/main" val="1076417228"/>
                  </a:ext>
                </a:extLst>
              </a:tr>
              <a:tr h="482643">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Low libido</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D4E8DE"/>
                    </a:solid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Poor recovery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D4E8DE"/>
                    </a:solid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Mood changes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D4E8DE"/>
                    </a:solidFill>
                  </a:tcPr>
                </a:tc>
                <a:extLst>
                  <a:ext uri="{0D108BD9-81ED-4DB2-BD59-A6C34878D82A}">
                    <a16:rowId xmlns:a16="http://schemas.microsoft.com/office/drawing/2014/main" val="2077185506"/>
                  </a:ext>
                </a:extLst>
              </a:tr>
              <a:tr h="482643">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Digestive issues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Recurring illnesses and injury</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Reduced social interaction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extLst>
                  <a:ext uri="{0D108BD9-81ED-4DB2-BD59-A6C34878D82A}">
                    <a16:rowId xmlns:a16="http://schemas.microsoft.com/office/drawing/2014/main" val="2867382802"/>
                  </a:ext>
                </a:extLst>
              </a:tr>
              <a:tr h="895844">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Poor muscle mass development</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D4E8DE"/>
                    </a:solid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Reduced performance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D4E8DE"/>
                    </a:solidFill>
                  </a:tcPr>
                </a:tc>
                <a:tc>
                  <a:txBody>
                    <a:bodyPr/>
                    <a:lstStyle/>
                    <a:p>
                      <a:pPr algn="l"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Problematic relationship with food and/or training </a:t>
                      </a:r>
                      <a:endParaRPr lang="en-GB" sz="2700" b="0" i="0" u="none" strike="noStrike" dirty="0">
                        <a:effectLst/>
                        <a:latin typeface="Arial" panose="020B0604020202020204" pitchFamily="34" charset="0"/>
                      </a:endParaRPr>
                    </a:p>
                  </a:txBody>
                  <a:tcPr marL="103300" marR="103300" marT="14347" marB="0">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solidFill>
                      <a:srgbClr val="D4E8DE"/>
                    </a:solidFill>
                  </a:tcPr>
                </a:tc>
                <a:extLst>
                  <a:ext uri="{0D108BD9-81ED-4DB2-BD59-A6C34878D82A}">
                    <a16:rowId xmlns:a16="http://schemas.microsoft.com/office/drawing/2014/main" val="270929879"/>
                  </a:ext>
                </a:extLst>
              </a:tr>
              <a:tr h="606029">
                <a:tc gridSpan="3">
                  <a:txBody>
                    <a:bodyPr/>
                    <a:lstStyle/>
                    <a:p>
                      <a:pPr algn="r" fontAlgn="t">
                        <a:lnSpc>
                          <a:spcPct val="150000"/>
                        </a:lnSpc>
                        <a:spcBef>
                          <a:spcPts val="0"/>
                        </a:spcBef>
                        <a:spcAft>
                          <a:spcPts val="800"/>
                        </a:spcAft>
                      </a:pPr>
                      <a:r>
                        <a:rPr lang="en-GB" sz="1800" b="0" i="0" u="none" strike="noStrike" dirty="0">
                          <a:solidFill>
                            <a:srgbClr val="000000"/>
                          </a:solidFill>
                          <a:effectLst/>
                          <a:latin typeface="Arial" panose="020B0604020202020204" pitchFamily="34" charset="0"/>
                          <a:ea typeface="Calibri" panose="020F0502020204030204" pitchFamily="34" charset="0"/>
                          <a:cs typeface="Arial" panose="020B0604020202020204" pitchFamily="34" charset="0"/>
                        </a:rPr>
                        <a:t>Bean (2022)</a:t>
                      </a:r>
                      <a:endParaRPr lang="en-GB" sz="2700" b="0" i="0" u="none" strike="noStrike" dirty="0">
                        <a:effectLst/>
                        <a:latin typeface="Arial" panose="020B0604020202020204" pitchFamily="34" charset="0"/>
                      </a:endParaRPr>
                    </a:p>
                  </a:txBody>
                  <a:tcPr marL="137734" marR="137734" marT="68867" marB="68867">
                    <a:lnL w="12700" cap="flat" cmpd="sng" algn="ctr">
                      <a:solidFill>
                        <a:srgbClr val="64BF88"/>
                      </a:solidFill>
                      <a:prstDash val="solid"/>
                      <a:round/>
                      <a:headEnd type="none" w="med" len="med"/>
                      <a:tailEnd type="none" w="med" len="med"/>
                    </a:lnL>
                    <a:lnR w="12700" cap="flat" cmpd="sng" algn="ctr">
                      <a:solidFill>
                        <a:srgbClr val="64BF88"/>
                      </a:solidFill>
                      <a:prstDash val="solid"/>
                      <a:round/>
                      <a:headEnd type="none" w="med" len="med"/>
                      <a:tailEnd type="none" w="med" len="med"/>
                    </a:lnR>
                    <a:lnT w="12700" cap="flat" cmpd="sng" algn="ctr">
                      <a:solidFill>
                        <a:srgbClr val="64BF88"/>
                      </a:solidFill>
                      <a:prstDash val="solid"/>
                      <a:round/>
                      <a:headEnd type="none" w="med" len="med"/>
                      <a:tailEnd type="none" w="med" len="med"/>
                    </a:lnT>
                    <a:lnB w="12700" cap="flat" cmpd="sng" algn="ctr">
                      <a:solidFill>
                        <a:srgbClr val="64BF88"/>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5130151"/>
                  </a:ext>
                </a:extLst>
              </a:tr>
            </a:tbl>
          </a:graphicData>
        </a:graphic>
      </p:graphicFrame>
    </p:spTree>
    <p:extLst>
      <p:ext uri="{BB962C8B-B14F-4D97-AF65-F5344CB8AC3E}">
        <p14:creationId xmlns:p14="http://schemas.microsoft.com/office/powerpoint/2010/main" val="39134106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Further information and support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For further information and support: </a:t>
            </a:r>
          </a:p>
          <a:p>
            <a:pPr marL="342900" indent="-342900" algn="l">
              <a:buFont typeface="Arial" panose="020B0604020202020204" pitchFamily="34" charset="0"/>
              <a:buChar char="•"/>
            </a:pPr>
            <a:r>
              <a:rPr lang="en-US" sz="2200" dirty="0">
                <a:solidFill>
                  <a:schemeClr val="tx1"/>
                </a:solidFill>
              </a:rPr>
              <a:t>Beat – beating eating disorders </a:t>
            </a:r>
          </a:p>
          <a:p>
            <a:pPr marL="342900" indent="-342900" algn="l">
              <a:buFont typeface="Arial" panose="020B0604020202020204" pitchFamily="34" charset="0"/>
              <a:buChar char="•"/>
            </a:pPr>
            <a:r>
              <a:rPr lang="en-US" sz="2200" dirty="0">
                <a:solidFill>
                  <a:schemeClr val="tx1"/>
                </a:solidFill>
              </a:rPr>
              <a:t>National Centre for Eating Disorders</a:t>
            </a:r>
          </a:p>
          <a:p>
            <a:pPr marL="342900" indent="-342900" algn="l">
              <a:buFont typeface="Arial" panose="020B0604020202020204" pitchFamily="34" charset="0"/>
              <a:buChar char="•"/>
            </a:pPr>
            <a:r>
              <a:rPr lang="en-US" sz="2200" dirty="0">
                <a:solidFill>
                  <a:schemeClr val="tx1"/>
                </a:solidFill>
              </a:rPr>
              <a:t>MGEDT – Men Get Eating Disorders Too</a:t>
            </a:r>
          </a:p>
        </p:txBody>
      </p:sp>
    </p:spTree>
    <p:extLst>
      <p:ext uri="{BB962C8B-B14F-4D97-AF65-F5344CB8AC3E}">
        <p14:creationId xmlns:p14="http://schemas.microsoft.com/office/powerpoint/2010/main" val="335726949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a:t>
            </a:r>
          </a:p>
          <a:p>
            <a:pPr marL="342900" indent="-342900" algn="l">
              <a:buFont typeface="Arial" panose="020B0604020202020204" pitchFamily="34" charset="0"/>
              <a:buChar char="•"/>
            </a:pPr>
            <a:r>
              <a:rPr lang="en-US" sz="2200" dirty="0">
                <a:solidFill>
                  <a:schemeClr val="tx1"/>
                </a:solidFill>
              </a:rPr>
              <a:t>Explain health risks of poor nutrition and physical inactivity</a:t>
            </a:r>
          </a:p>
          <a:p>
            <a:pPr marL="342900" indent="-342900" algn="l">
              <a:buFont typeface="Arial" panose="020B0604020202020204" pitchFamily="34" charset="0"/>
              <a:buChar char="•"/>
            </a:pPr>
            <a:r>
              <a:rPr lang="en-US" sz="2200" dirty="0">
                <a:solidFill>
                  <a:schemeClr val="tx1"/>
                </a:solidFill>
              </a:rPr>
              <a:t>Identify individuals and groups at risk of over and under nutrition </a:t>
            </a:r>
          </a:p>
          <a:p>
            <a:pPr marL="342900" indent="-342900" algn="l">
              <a:buFont typeface="Arial" panose="020B0604020202020204" pitchFamily="34" charset="0"/>
              <a:buChar char="•"/>
            </a:pPr>
            <a:r>
              <a:rPr lang="en-US" sz="2200" dirty="0">
                <a:solidFill>
                  <a:schemeClr val="tx1"/>
                </a:solidFill>
              </a:rPr>
              <a:t>Describe cultural and religious practices that will influence nutritional advice </a:t>
            </a:r>
          </a:p>
          <a:p>
            <a:pPr marL="342900" indent="-342900" algn="l">
              <a:buFont typeface="Arial" panose="020B0604020202020204" pitchFamily="34" charset="0"/>
              <a:buChar char="•"/>
            </a:pPr>
            <a:r>
              <a:rPr lang="en-US" sz="2200" dirty="0">
                <a:solidFill>
                  <a:schemeClr val="tx1"/>
                </a:solidFill>
              </a:rPr>
              <a:t>Identify the signs and symptoms of eating disorders</a:t>
            </a:r>
          </a:p>
        </p:txBody>
      </p:sp>
    </p:spTree>
    <p:extLst>
      <p:ext uri="{BB962C8B-B14F-4D97-AF65-F5344CB8AC3E}">
        <p14:creationId xmlns:p14="http://schemas.microsoft.com/office/powerpoint/2010/main" val="217150461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r>
              <a:rPr lang="en-GB" dirty="0">
                <a:solidFill>
                  <a:prstClr val="white"/>
                </a:solidFill>
              </a:rPr>
              <a:t>Hydration</a:t>
            </a:r>
          </a:p>
        </p:txBody>
      </p:sp>
    </p:spTree>
    <p:extLst>
      <p:ext uri="{BB962C8B-B14F-4D97-AF65-F5344CB8AC3E}">
        <p14:creationId xmlns:p14="http://schemas.microsoft.com/office/powerpoint/2010/main" val="159154201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Importance of hydration </a:t>
            </a:r>
          </a:p>
          <a:p>
            <a:pPr marL="342900" indent="-342900" algn="l">
              <a:buFont typeface="Arial" panose="020B0604020202020204" pitchFamily="34" charset="0"/>
              <a:buChar char="•"/>
            </a:pPr>
            <a:r>
              <a:rPr lang="en-US" sz="2200" dirty="0">
                <a:solidFill>
                  <a:schemeClr val="tx1"/>
                </a:solidFill>
              </a:rPr>
              <a:t>Fluid requirements for different activities and goals</a:t>
            </a:r>
          </a:p>
          <a:p>
            <a:pPr marL="342900" indent="-342900" algn="l">
              <a:buFont typeface="Arial" panose="020B0604020202020204" pitchFamily="34" charset="0"/>
              <a:buChar char="•"/>
            </a:pPr>
            <a:r>
              <a:rPr lang="en-US" sz="2200" dirty="0">
                <a:solidFill>
                  <a:schemeClr val="tx1"/>
                </a:solidFill>
              </a:rPr>
              <a:t>Fluid sources for optimal hydration </a:t>
            </a:r>
          </a:p>
          <a:p>
            <a:pPr marL="342900" indent="-342900" algn="l">
              <a:buFont typeface="Arial" panose="020B0604020202020204" pitchFamily="34" charset="0"/>
              <a:buChar char="•"/>
            </a:pPr>
            <a:r>
              <a:rPr lang="en-US" sz="2200" dirty="0">
                <a:solidFill>
                  <a:schemeClr val="tx1"/>
                </a:solidFill>
              </a:rPr>
              <a:t>Sports drinks</a:t>
            </a:r>
          </a:p>
          <a:p>
            <a:pPr marL="342900" indent="-342900" algn="l">
              <a:buFont typeface="Arial" panose="020B0604020202020204" pitchFamily="34" charset="0"/>
              <a:buChar char="•"/>
            </a:pPr>
            <a:r>
              <a:rPr lang="en-US" sz="2200" dirty="0">
                <a:solidFill>
                  <a:schemeClr val="tx1"/>
                </a:solidFill>
              </a:rPr>
              <a:t>Risks of dehydration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90614223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684116"/>
          </a:xfrm>
          <a:solidFill>
            <a:schemeClr val="bg1">
              <a:lumMod val="95000"/>
            </a:schemeClr>
          </a:solidFill>
        </p:spPr>
        <p:txBody>
          <a:bodyPr lIns="180000" tIns="180000" bIns="180000"/>
          <a:lstStyle/>
          <a:p>
            <a:r>
              <a:rPr lang="en-GB" sz="2400" dirty="0">
                <a:solidFill>
                  <a:schemeClr val="tx1"/>
                </a:solidFill>
              </a:rPr>
              <a:t>What is water used for in the body? </a:t>
            </a:r>
          </a:p>
        </p:txBody>
      </p:sp>
    </p:spTree>
    <p:extLst>
      <p:ext uri="{BB962C8B-B14F-4D97-AF65-F5344CB8AC3E}">
        <p14:creationId xmlns:p14="http://schemas.microsoft.com/office/powerpoint/2010/main" val="88516137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Importance of adequate hydration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The body is almost two-thirds water, so it is vital water is consumed regularly to maintain health. </a:t>
            </a:r>
          </a:p>
          <a:p>
            <a:pPr algn="l"/>
            <a:r>
              <a:rPr lang="en-US" sz="2200" dirty="0">
                <a:solidFill>
                  <a:schemeClr val="tx1"/>
                </a:solidFill>
              </a:rPr>
              <a:t>Functions include:</a:t>
            </a:r>
          </a:p>
          <a:p>
            <a:pPr marL="342900" indent="-342900" algn="l">
              <a:buFont typeface="Arial" panose="020B0604020202020204" pitchFamily="34" charset="0"/>
              <a:buChar char="•"/>
            </a:pPr>
            <a:r>
              <a:rPr lang="en-US" sz="2200" dirty="0">
                <a:solidFill>
                  <a:schemeClr val="tx1"/>
                </a:solidFill>
              </a:rPr>
              <a:t>Thermoregulation </a:t>
            </a:r>
          </a:p>
          <a:p>
            <a:pPr marL="342900" indent="-342900" algn="l">
              <a:buFont typeface="Arial" panose="020B0604020202020204" pitchFamily="34" charset="0"/>
              <a:buChar char="•"/>
            </a:pPr>
            <a:r>
              <a:rPr lang="en-US" sz="2200" dirty="0">
                <a:solidFill>
                  <a:schemeClr val="tx1"/>
                </a:solidFill>
              </a:rPr>
              <a:t>Maintaining blood plasma volume</a:t>
            </a:r>
          </a:p>
          <a:p>
            <a:pPr marL="342900" indent="-342900" algn="l">
              <a:buFont typeface="Arial" panose="020B0604020202020204" pitchFamily="34" charset="0"/>
              <a:buChar char="•"/>
            </a:pPr>
            <a:r>
              <a:rPr lang="en-US" sz="2200" dirty="0">
                <a:solidFill>
                  <a:schemeClr val="tx1"/>
                </a:solidFill>
              </a:rPr>
              <a:t>Transport of nutrients and the removal of waste products</a:t>
            </a:r>
          </a:p>
          <a:p>
            <a:pPr marL="342900" indent="-342900" algn="l">
              <a:buFont typeface="Arial" panose="020B0604020202020204" pitchFamily="34" charset="0"/>
              <a:buChar char="•"/>
            </a:pPr>
            <a:r>
              <a:rPr lang="en-US" sz="2200" dirty="0">
                <a:solidFill>
                  <a:schemeClr val="tx1"/>
                </a:solidFill>
              </a:rPr>
              <a:t>Maintaining cell activity and homeostasis </a:t>
            </a:r>
          </a:p>
          <a:p>
            <a:pPr marL="342900" indent="-342900" algn="l">
              <a:buFont typeface="Arial" panose="020B0604020202020204" pitchFamily="34" charset="0"/>
              <a:buChar char="•"/>
            </a:pPr>
            <a:r>
              <a:rPr lang="en-US" sz="2200" dirty="0">
                <a:solidFill>
                  <a:schemeClr val="tx1"/>
                </a:solidFill>
              </a:rPr>
              <a:t>Supporting brain and body functioning </a:t>
            </a:r>
          </a:p>
          <a:p>
            <a:pPr marL="342900" indent="-342900" algn="l">
              <a:buFont typeface="Arial" panose="020B0604020202020204" pitchFamily="34" charset="0"/>
              <a:buChar char="•"/>
            </a:pPr>
            <a:r>
              <a:rPr lang="en-US" sz="2200" dirty="0">
                <a:solidFill>
                  <a:schemeClr val="tx1"/>
                </a:solidFill>
              </a:rPr>
              <a:t>Maintaining joint lubrication </a:t>
            </a:r>
          </a:p>
          <a:p>
            <a:pPr marL="342900" indent="-342900" algn="l">
              <a:buFont typeface="Arial" panose="020B0604020202020204" pitchFamily="34" charset="0"/>
              <a:buChar char="•"/>
            </a:pPr>
            <a:r>
              <a:rPr lang="en-US" sz="2200" dirty="0">
                <a:solidFill>
                  <a:schemeClr val="tx1"/>
                </a:solidFill>
              </a:rPr>
              <a:t>Supporting physical and mental performance</a:t>
            </a:r>
          </a:p>
        </p:txBody>
      </p:sp>
    </p:spTree>
    <p:extLst>
      <p:ext uri="{BB962C8B-B14F-4D97-AF65-F5344CB8AC3E}">
        <p14:creationId xmlns:p14="http://schemas.microsoft.com/office/powerpoint/2010/main" val="93829744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Hydration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GB" sz="2200" dirty="0">
                <a:solidFill>
                  <a:schemeClr val="tx1"/>
                </a:solidFill>
              </a:rPr>
              <a:t>Even without moving, you can lose 2–2.5 litres of water per day.</a:t>
            </a:r>
          </a:p>
          <a:p>
            <a:pPr algn="l"/>
            <a:endParaRPr lang="en-GB" sz="2200" dirty="0">
              <a:solidFill>
                <a:schemeClr val="tx1"/>
              </a:solidFill>
              <a:cs typeface="Arial"/>
            </a:endParaRPr>
          </a:p>
          <a:p>
            <a:pPr marL="342900" indent="-342900" algn="l">
              <a:buFont typeface="Arial" panose="020B0604020202020204" pitchFamily="34" charset="0"/>
              <a:buChar char="•"/>
            </a:pPr>
            <a:r>
              <a:rPr lang="en-GB" sz="2200" dirty="0">
                <a:solidFill>
                  <a:schemeClr val="tx1"/>
                </a:solidFill>
              </a:rPr>
              <a:t>Water is lost in a number of ways:</a:t>
            </a:r>
            <a:endParaRPr lang="en-GB" sz="2200" dirty="0">
              <a:solidFill>
                <a:schemeClr val="tx1"/>
              </a:solidFill>
              <a:cs typeface="Arial"/>
            </a:endParaRPr>
          </a:p>
          <a:p>
            <a:pPr marL="1028700" lvl="1">
              <a:buFont typeface="Arial" panose="020B0604020202020204" pitchFamily="34" charset="0"/>
              <a:buChar char="•"/>
            </a:pPr>
            <a:r>
              <a:rPr lang="en-GB" sz="2200" dirty="0"/>
              <a:t>Through urine and faeces</a:t>
            </a:r>
            <a:endParaRPr lang="en-GB" sz="2200" dirty="0">
              <a:cs typeface="Arial"/>
            </a:endParaRPr>
          </a:p>
          <a:p>
            <a:pPr marL="1028700" lvl="1">
              <a:buFont typeface="Arial" panose="020B0604020202020204" pitchFamily="34" charset="0"/>
              <a:buChar char="•"/>
            </a:pPr>
            <a:r>
              <a:rPr lang="en-GB" sz="2200" dirty="0"/>
              <a:t>Evaporation from the skin as sweat</a:t>
            </a:r>
            <a:endParaRPr lang="en-GB" sz="2200" dirty="0">
              <a:cs typeface="Arial"/>
            </a:endParaRPr>
          </a:p>
          <a:p>
            <a:pPr marL="1028700" lvl="1">
              <a:buFont typeface="Arial" panose="020B0604020202020204" pitchFamily="34" charset="0"/>
              <a:buChar char="•"/>
            </a:pPr>
            <a:r>
              <a:rPr lang="en-GB" sz="2200" dirty="0"/>
              <a:t>Expired breath.</a:t>
            </a:r>
          </a:p>
          <a:p>
            <a:pPr lvl="1" indent="0">
              <a:buNone/>
            </a:pPr>
            <a:endParaRPr lang="en-GB" sz="2200" dirty="0">
              <a:cs typeface="Arial"/>
            </a:endParaRPr>
          </a:p>
          <a:p>
            <a:pPr marL="342900" indent="-342900" algn="l">
              <a:buFont typeface="Arial" panose="020B0604020202020204" pitchFamily="34" charset="0"/>
              <a:buChar char="•"/>
            </a:pPr>
            <a:r>
              <a:rPr lang="en-GB" sz="2200" dirty="0">
                <a:solidFill>
                  <a:schemeClr val="tx1"/>
                </a:solidFill>
              </a:rPr>
              <a:t>Lost water must be replaced</a:t>
            </a:r>
            <a:endParaRPr lang="en-GB" sz="2200" dirty="0">
              <a:solidFill>
                <a:schemeClr val="tx1"/>
              </a:solidFill>
              <a:cs typeface="Arial"/>
            </a:endParaRPr>
          </a:p>
          <a:p>
            <a:pPr marL="1085850" lvl="1" indent="-342900">
              <a:buFont typeface="Arial" panose="020B0604020202020204" pitchFamily="34" charset="0"/>
              <a:buChar char="•"/>
            </a:pPr>
            <a:r>
              <a:rPr lang="en-GB" sz="2200" dirty="0"/>
              <a:t>Approximately 50% of fluid loss can be replaced from food</a:t>
            </a:r>
            <a:endParaRPr lang="en-GB" sz="2200" dirty="0">
              <a:cs typeface="Arial"/>
            </a:endParaRPr>
          </a:p>
          <a:p>
            <a:pPr marL="1085850" lvl="1" indent="-342900">
              <a:buFont typeface="Arial" panose="020B0604020202020204" pitchFamily="34" charset="0"/>
              <a:buChar char="•"/>
            </a:pPr>
            <a:r>
              <a:rPr lang="en-GB" sz="2200" dirty="0"/>
              <a:t>Still essential to drink plenty of fluids.</a:t>
            </a:r>
            <a:endParaRPr lang="en-GB" sz="2200" dirty="0">
              <a:cs typeface="Arial"/>
            </a:endParaRP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76984613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Eatwell guidance – hydration guidelines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457200" indent="-457200" algn="l">
              <a:lnSpc>
                <a:spcPct val="150000"/>
              </a:lnSpc>
              <a:buFont typeface="Arial" panose="020B0604020202020204" pitchFamily="34" charset="0"/>
              <a:buChar char="•"/>
            </a:pPr>
            <a:r>
              <a:rPr lang="en-GB" sz="2200" dirty="0">
                <a:solidFill>
                  <a:schemeClr val="tx1"/>
                </a:solidFill>
              </a:rPr>
              <a:t>Drink 6-8 glasses of fluid every day.</a:t>
            </a:r>
            <a:endParaRPr lang="en-GB" sz="2200" dirty="0">
              <a:solidFill>
                <a:schemeClr val="tx1"/>
              </a:solidFill>
              <a:cs typeface="Arial"/>
            </a:endParaRPr>
          </a:p>
          <a:p>
            <a:pPr marL="457200" indent="-457200" algn="l">
              <a:lnSpc>
                <a:spcPct val="150000"/>
              </a:lnSpc>
              <a:buFont typeface="Arial" panose="020B0604020202020204" pitchFamily="34" charset="0"/>
              <a:buChar char="•"/>
            </a:pPr>
            <a:r>
              <a:rPr lang="en-GB" sz="2200" dirty="0">
                <a:solidFill>
                  <a:schemeClr val="tx1"/>
                </a:solidFill>
              </a:rPr>
              <a:t>Water, lower fat milk and sugar-free drinks, tea and coffee all count.</a:t>
            </a:r>
            <a:endParaRPr lang="en-GB" sz="2200" dirty="0">
              <a:solidFill>
                <a:schemeClr val="tx1"/>
              </a:solidFill>
              <a:cs typeface="Arial"/>
            </a:endParaRPr>
          </a:p>
          <a:p>
            <a:pPr marL="457200" indent="-457200" algn="l">
              <a:lnSpc>
                <a:spcPct val="150000"/>
              </a:lnSpc>
              <a:buFont typeface="Arial" panose="020B0604020202020204" pitchFamily="34" charset="0"/>
              <a:buChar char="•"/>
            </a:pPr>
            <a:r>
              <a:rPr lang="en-GB" sz="2200" dirty="0">
                <a:solidFill>
                  <a:schemeClr val="tx1"/>
                </a:solidFill>
              </a:rPr>
              <a:t>Fruit juice and smoothies count but are a source of sugar.</a:t>
            </a:r>
            <a:endParaRPr lang="en-GB" sz="2200" dirty="0">
              <a:solidFill>
                <a:schemeClr val="tx1"/>
              </a:solidFill>
              <a:cs typeface="Arial"/>
            </a:endParaRPr>
          </a:p>
          <a:p>
            <a:pPr marL="457200" indent="-457200" algn="l">
              <a:lnSpc>
                <a:spcPct val="150000"/>
              </a:lnSpc>
              <a:buFont typeface="Arial" panose="020B0604020202020204" pitchFamily="34" charset="0"/>
              <a:buChar char="•"/>
            </a:pPr>
            <a:r>
              <a:rPr lang="en-GB" sz="2200" dirty="0">
                <a:solidFill>
                  <a:schemeClr val="tx1"/>
                </a:solidFill>
              </a:rPr>
              <a:t>Sugary drinks one of the main contributors to excess sugar consumption amongst children and adults in the UK. </a:t>
            </a:r>
            <a:endParaRPr lang="en-GB" sz="2200" dirty="0">
              <a:solidFill>
                <a:schemeClr val="tx1"/>
              </a:solidFill>
              <a:cs typeface="Arial"/>
            </a:endParaRPr>
          </a:p>
          <a:p>
            <a:pPr marL="457200" indent="-457200" algn="l">
              <a:lnSpc>
                <a:spcPct val="150000"/>
              </a:lnSpc>
              <a:buFont typeface="Arial" panose="020B0604020202020204" pitchFamily="34" charset="0"/>
              <a:buChar char="•"/>
            </a:pPr>
            <a:r>
              <a:rPr lang="en-GB" sz="2200" dirty="0">
                <a:solidFill>
                  <a:schemeClr val="tx1"/>
                </a:solidFill>
              </a:rPr>
              <a:t>Alcohol contains lots of calories and should be limited.</a:t>
            </a:r>
            <a:endParaRPr lang="en-GB" sz="2200" dirty="0">
              <a:solidFill>
                <a:schemeClr val="tx1"/>
              </a:solidFill>
              <a:cs typeface="Arial"/>
            </a:endParaRPr>
          </a:p>
          <a:p>
            <a:pPr algn="l"/>
            <a:endParaRPr lang="en-US" sz="2200" dirty="0">
              <a:solidFill>
                <a:schemeClr val="tx1"/>
              </a:solidFill>
            </a:endParaRPr>
          </a:p>
        </p:txBody>
      </p:sp>
    </p:spTree>
    <p:extLst>
      <p:ext uri="{BB962C8B-B14F-4D97-AF65-F5344CB8AC3E}">
        <p14:creationId xmlns:p14="http://schemas.microsoft.com/office/powerpoint/2010/main" val="124473826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Hydration – sportsperson in training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GB" sz="2200" dirty="0">
                <a:solidFill>
                  <a:prstClr val="black"/>
                </a:solidFill>
              </a:rPr>
              <a:t>Need to drink much more than the recommended amounts</a:t>
            </a:r>
          </a:p>
          <a:p>
            <a:pPr algn="l"/>
            <a:endParaRPr lang="en-GB" sz="2200" dirty="0">
              <a:solidFill>
                <a:prstClr val="black"/>
              </a:solidFill>
            </a:endParaRPr>
          </a:p>
          <a:p>
            <a:pPr marL="285750" indent="-285750" algn="l">
              <a:buFont typeface="Arial" panose="020B0604020202020204" pitchFamily="34" charset="0"/>
              <a:buChar char="•"/>
            </a:pPr>
            <a:r>
              <a:rPr lang="en-GB" sz="2200" dirty="0">
                <a:solidFill>
                  <a:prstClr val="black"/>
                </a:solidFill>
              </a:rPr>
              <a:t>Up to 4-5 litres of water can be lost in sweat in a day</a:t>
            </a:r>
          </a:p>
          <a:p>
            <a:pPr marL="1028700" lvl="1">
              <a:buFont typeface="Arial" panose="020B0604020202020204" pitchFamily="34" charset="0"/>
              <a:buChar char="•"/>
            </a:pPr>
            <a:r>
              <a:rPr lang="en-GB" sz="2200" dirty="0">
                <a:solidFill>
                  <a:prstClr val="black"/>
                </a:solidFill>
              </a:rPr>
              <a:t>Even more in hot environments</a:t>
            </a:r>
          </a:p>
          <a:p>
            <a:pPr lvl="1" indent="0">
              <a:buNone/>
            </a:pPr>
            <a:endParaRPr lang="en-GB" sz="2200" dirty="0">
              <a:solidFill>
                <a:prstClr val="black"/>
              </a:solidFill>
            </a:endParaRPr>
          </a:p>
          <a:p>
            <a:pPr marL="285750" indent="-285750" algn="l">
              <a:buFont typeface="Arial" panose="020B0604020202020204" pitchFamily="34" charset="0"/>
              <a:buChar char="•"/>
            </a:pPr>
            <a:r>
              <a:rPr lang="en-GB" sz="2200" dirty="0">
                <a:solidFill>
                  <a:prstClr val="black"/>
                </a:solidFill>
              </a:rPr>
              <a:t>Excess water loss without being replaced affects </a:t>
            </a:r>
          </a:p>
          <a:p>
            <a:pPr marL="1028700" lvl="1">
              <a:buFont typeface="Arial" panose="020B0604020202020204" pitchFamily="34" charset="0"/>
              <a:buChar char="•"/>
            </a:pPr>
            <a:r>
              <a:rPr lang="en-GB" sz="2200" dirty="0">
                <a:solidFill>
                  <a:prstClr val="black"/>
                </a:solidFill>
              </a:rPr>
              <a:t>the building of body tissues</a:t>
            </a:r>
          </a:p>
          <a:p>
            <a:pPr marL="1028700" lvl="1">
              <a:buFont typeface="Arial" panose="020B0604020202020204" pitchFamily="34" charset="0"/>
              <a:buChar char="•"/>
            </a:pPr>
            <a:r>
              <a:rPr lang="en-GB" sz="2200" dirty="0">
                <a:solidFill>
                  <a:prstClr val="black"/>
                </a:solidFill>
              </a:rPr>
              <a:t>temperature regulation </a:t>
            </a:r>
          </a:p>
          <a:p>
            <a:pPr marL="1028700" lvl="1">
              <a:buFont typeface="Arial" panose="020B0604020202020204" pitchFamily="34" charset="0"/>
              <a:buChar char="•"/>
            </a:pPr>
            <a:r>
              <a:rPr lang="en-GB" sz="2200" dirty="0">
                <a:solidFill>
                  <a:prstClr val="black"/>
                </a:solidFill>
              </a:rPr>
              <a:t>metabolic rate</a:t>
            </a:r>
            <a:endParaRPr lang="en-US" sz="2200" dirty="0">
              <a:solidFill>
                <a:schemeClr val="tx1"/>
              </a:solidFill>
            </a:endParaRPr>
          </a:p>
        </p:txBody>
      </p:sp>
    </p:spTree>
    <p:extLst>
      <p:ext uri="{BB962C8B-B14F-4D97-AF65-F5344CB8AC3E}">
        <p14:creationId xmlns:p14="http://schemas.microsoft.com/office/powerpoint/2010/main" val="88356017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325317"/>
          </a:xfrm>
          <a:solidFill>
            <a:schemeClr val="bg1">
              <a:lumMod val="95000"/>
            </a:schemeClr>
          </a:solidFill>
        </p:spPr>
        <p:txBody>
          <a:bodyPr lIns="180000" tIns="180000" bIns="180000"/>
          <a:lstStyle/>
          <a:p>
            <a:r>
              <a:rPr lang="en-GB" sz="2400" dirty="0">
                <a:solidFill>
                  <a:schemeClr val="tx1"/>
                </a:solidFill>
              </a:rPr>
              <a:t>What are the recommendations for hydration pre, during and post exercise or event? </a:t>
            </a:r>
          </a:p>
        </p:txBody>
      </p:sp>
    </p:spTree>
    <p:extLst>
      <p:ext uri="{BB962C8B-B14F-4D97-AF65-F5344CB8AC3E}">
        <p14:creationId xmlns:p14="http://schemas.microsoft.com/office/powerpoint/2010/main" val="268681046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Fluid requirements and exercise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Pre-exercise or event </a:t>
            </a: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Aim to drink 5-10ml/kg between 2 and 4 hours before session of event </a:t>
            </a:r>
          </a:p>
          <a:p>
            <a:pPr marL="342900" indent="-342900" algn="l">
              <a:buFont typeface="Arial" panose="020B0604020202020204" pitchFamily="34" charset="0"/>
              <a:buChar char="•"/>
            </a:pPr>
            <a:r>
              <a:rPr lang="en-US" sz="2200" dirty="0">
                <a:solidFill>
                  <a:schemeClr val="tx1"/>
                </a:solidFill>
              </a:rPr>
              <a:t>~300ml-600ml for a 60kg person </a:t>
            </a:r>
          </a:p>
          <a:p>
            <a:pPr marL="342900" indent="-342900" algn="l">
              <a:buFont typeface="Arial" panose="020B0604020202020204" pitchFamily="34" charset="0"/>
              <a:buChar char="•"/>
            </a:pPr>
            <a:endParaRPr lang="en-US" sz="2200" dirty="0">
              <a:solidFill>
                <a:schemeClr val="tx1"/>
              </a:solidFill>
            </a:endParaRPr>
          </a:p>
          <a:p>
            <a:pPr algn="l"/>
            <a:r>
              <a:rPr lang="en-US" sz="2200" b="1" dirty="0">
                <a:solidFill>
                  <a:schemeClr val="tx1"/>
                </a:solidFill>
              </a:rPr>
              <a:t>During event: </a:t>
            </a:r>
          </a:p>
          <a:p>
            <a:pPr marL="342900" indent="-342900" algn="l">
              <a:buFont typeface="Arial" panose="020B0604020202020204" pitchFamily="34" charset="0"/>
              <a:buChar char="•"/>
            </a:pPr>
            <a:r>
              <a:rPr lang="en-US" sz="2200" dirty="0">
                <a:solidFill>
                  <a:schemeClr val="tx1"/>
                </a:solidFill>
              </a:rPr>
              <a:t>Aim to drink 400ml-800ml per hour, divided into equal amounts at around 20-minute intervals</a:t>
            </a:r>
          </a:p>
          <a:p>
            <a:pPr marL="342900" indent="-342900" algn="l">
              <a:buFont typeface="Arial" panose="020B0604020202020204" pitchFamily="34" charset="0"/>
              <a:buChar char="•"/>
            </a:pPr>
            <a:r>
              <a:rPr lang="en-US" sz="2200" dirty="0">
                <a:solidFill>
                  <a:schemeClr val="tx1"/>
                </a:solidFill>
              </a:rPr>
              <a:t>Unlikely to be able to absorb more than 1litre per hour – sweat rates may outstrip fluid absorption leading to dehydration </a:t>
            </a:r>
          </a:p>
        </p:txBody>
      </p:sp>
    </p:spTree>
    <p:extLst>
      <p:ext uri="{BB962C8B-B14F-4D97-AF65-F5344CB8AC3E}">
        <p14:creationId xmlns:p14="http://schemas.microsoft.com/office/powerpoint/2010/main" val="173165250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Fluid requirements and exercise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Post exercise or event: </a:t>
            </a:r>
          </a:p>
          <a:p>
            <a:pPr marL="342900" indent="-342900" algn="l">
              <a:buFont typeface="Arial" panose="020B0604020202020204" pitchFamily="34" charset="0"/>
              <a:buChar char="•"/>
            </a:pPr>
            <a:r>
              <a:rPr lang="en-US" sz="2200" dirty="0">
                <a:solidFill>
                  <a:schemeClr val="tx1"/>
                </a:solidFill>
              </a:rPr>
              <a:t>Aim to replace 1.5 x fluid lost in session within 2-3 hours</a:t>
            </a:r>
          </a:p>
          <a:p>
            <a:pPr marL="342900" indent="-342900" algn="l">
              <a:buFont typeface="Arial" panose="020B0604020202020204" pitchFamily="34" charset="0"/>
              <a:buChar char="•"/>
            </a:pPr>
            <a:r>
              <a:rPr lang="en-US" sz="2200" dirty="0">
                <a:solidFill>
                  <a:schemeClr val="tx1"/>
                </a:solidFill>
              </a:rPr>
              <a:t>1 litre of fluid is equivalent to 1kg body weight</a:t>
            </a:r>
          </a:p>
          <a:p>
            <a:pPr marL="342900" indent="-342900" algn="l">
              <a:buFont typeface="Arial" panose="020B0604020202020204" pitchFamily="34" charset="0"/>
              <a:buChar char="•"/>
            </a:pPr>
            <a:r>
              <a:rPr lang="en-US" sz="2200" dirty="0">
                <a:solidFill>
                  <a:schemeClr val="tx1"/>
                </a:solidFill>
              </a:rPr>
              <a:t>Aim to drink 750ml for every 0.5kg of body weight lost during exercise </a:t>
            </a:r>
          </a:p>
          <a:p>
            <a:pPr marL="342900" indent="-342900" algn="l">
              <a:buFont typeface="Arial" panose="020B0604020202020204" pitchFamily="34" charset="0"/>
              <a:buChar char="•"/>
            </a:pPr>
            <a:r>
              <a:rPr lang="en-US" sz="2200" dirty="0">
                <a:solidFill>
                  <a:schemeClr val="tx1"/>
                </a:solidFill>
              </a:rPr>
              <a:t>If fluid loss is not assessed continue to drink to 400-800ml per hour</a:t>
            </a:r>
          </a:p>
        </p:txBody>
      </p:sp>
    </p:spTree>
    <p:extLst>
      <p:ext uri="{BB962C8B-B14F-4D97-AF65-F5344CB8AC3E}">
        <p14:creationId xmlns:p14="http://schemas.microsoft.com/office/powerpoint/2010/main" val="262008930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Factors affecting fluid requirements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The weather </a:t>
            </a:r>
          </a:p>
          <a:p>
            <a:pPr marL="342900" indent="-342900" algn="l">
              <a:buFont typeface="Arial" panose="020B0604020202020204" pitchFamily="34" charset="0"/>
              <a:buChar char="•"/>
            </a:pPr>
            <a:r>
              <a:rPr lang="en-US" sz="2200" dirty="0">
                <a:solidFill>
                  <a:schemeClr val="tx1"/>
                </a:solidFill>
              </a:rPr>
              <a:t>Humidity </a:t>
            </a:r>
          </a:p>
          <a:p>
            <a:pPr marL="342900" indent="-342900" algn="l">
              <a:buFont typeface="Arial" panose="020B0604020202020204" pitchFamily="34" charset="0"/>
              <a:buChar char="•"/>
            </a:pPr>
            <a:r>
              <a:rPr lang="en-US" sz="2200" dirty="0">
                <a:solidFill>
                  <a:schemeClr val="tx1"/>
                </a:solidFill>
              </a:rPr>
              <a:t>Intensity, type and duration of physical activity, exercise and sport</a:t>
            </a:r>
          </a:p>
          <a:p>
            <a:pPr marL="342900" indent="-342900" algn="l">
              <a:buFont typeface="Arial" panose="020B0604020202020204" pitchFamily="34" charset="0"/>
              <a:buChar char="•"/>
            </a:pPr>
            <a:r>
              <a:rPr lang="en-US" sz="2200" dirty="0">
                <a:solidFill>
                  <a:schemeClr val="tx1"/>
                </a:solidFill>
              </a:rPr>
              <a:t>Individual factors including age, gender, body size</a:t>
            </a:r>
          </a:p>
        </p:txBody>
      </p:sp>
    </p:spTree>
    <p:extLst>
      <p:ext uri="{BB962C8B-B14F-4D97-AF65-F5344CB8AC3E}">
        <p14:creationId xmlns:p14="http://schemas.microsoft.com/office/powerpoint/2010/main" val="325667689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517678"/>
          </a:xfrm>
          <a:solidFill>
            <a:schemeClr val="bg1">
              <a:lumMod val="95000"/>
            </a:schemeClr>
          </a:solidFill>
        </p:spPr>
        <p:txBody>
          <a:bodyPr lIns="180000" tIns="180000" bIns="180000"/>
          <a:lstStyle/>
          <a:p>
            <a:r>
              <a:rPr lang="en-GB" sz="2400" dirty="0">
                <a:solidFill>
                  <a:schemeClr val="tx1"/>
                </a:solidFill>
              </a:rPr>
              <a:t>What are the different types of sports drinks? </a:t>
            </a:r>
          </a:p>
          <a:p>
            <a:r>
              <a:rPr lang="en-GB" sz="2400" dirty="0">
                <a:solidFill>
                  <a:schemeClr val="tx1"/>
                </a:solidFill>
              </a:rPr>
              <a:t>Which are each most suitable for? </a:t>
            </a:r>
          </a:p>
        </p:txBody>
      </p:sp>
    </p:spTree>
    <p:extLst>
      <p:ext uri="{BB962C8B-B14F-4D97-AF65-F5344CB8AC3E}">
        <p14:creationId xmlns:p14="http://schemas.microsoft.com/office/powerpoint/2010/main" val="420040055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Hydration – sports drinks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Sports drinks contain: </a:t>
            </a:r>
          </a:p>
          <a:p>
            <a:pPr marL="342900" indent="-342900" algn="l">
              <a:buFont typeface="Arial" panose="020B0604020202020204" pitchFamily="34" charset="0"/>
              <a:buChar char="•"/>
            </a:pPr>
            <a:r>
              <a:rPr lang="en-US" sz="2200" dirty="0">
                <a:solidFill>
                  <a:schemeClr val="tx1"/>
                </a:solidFill>
              </a:rPr>
              <a:t>Water – to replace lost fluid </a:t>
            </a:r>
          </a:p>
          <a:p>
            <a:pPr marL="342900" indent="-342900" algn="l">
              <a:buFont typeface="Arial" panose="020B0604020202020204" pitchFamily="34" charset="0"/>
              <a:buChar char="•"/>
            </a:pPr>
            <a:r>
              <a:rPr lang="en-US" sz="2200" dirty="0">
                <a:solidFill>
                  <a:schemeClr val="tx1"/>
                </a:solidFill>
              </a:rPr>
              <a:t>Carbohydrates – to replenish energy stores </a:t>
            </a:r>
          </a:p>
          <a:p>
            <a:pPr marL="342900" indent="-342900" algn="l">
              <a:buFont typeface="Arial" panose="020B0604020202020204" pitchFamily="34" charset="0"/>
              <a:buChar char="•"/>
            </a:pPr>
            <a:r>
              <a:rPr lang="en-US" sz="2200" dirty="0">
                <a:solidFill>
                  <a:schemeClr val="tx1"/>
                </a:solidFill>
              </a:rPr>
              <a:t>Electrolytes – sodium, magnesium and potassium, to prevent hyponatraemia </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Sports drinks are not necessary if exercise lasts less than one hour </a:t>
            </a:r>
          </a:p>
        </p:txBody>
      </p:sp>
    </p:spTree>
    <p:extLst>
      <p:ext uri="{BB962C8B-B14F-4D97-AF65-F5344CB8AC3E}">
        <p14:creationId xmlns:p14="http://schemas.microsoft.com/office/powerpoint/2010/main" val="167200171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Hydration – sports drinks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Isotonic drinks </a:t>
            </a:r>
            <a:r>
              <a:rPr lang="en-US" sz="2200" dirty="0">
                <a:solidFill>
                  <a:schemeClr val="tx1"/>
                </a:solidFill>
              </a:rPr>
              <a:t>- </a:t>
            </a:r>
            <a:r>
              <a:rPr lang="en-GB" sz="2200" dirty="0">
                <a:solidFill>
                  <a:schemeClr val="tx1"/>
                </a:solidFill>
                <a:effectLst/>
                <a:ea typeface="Calibri" panose="020F0502020204030204" pitchFamily="34" charset="0"/>
                <a:cs typeface="Times New Roman" panose="02020603050405020304" pitchFamily="18" charset="0"/>
              </a:rPr>
              <a:t>contain the same concentration of electrolytes as body fluids. They rehydrate at a similar rate to water and are most useful if participation in exercise is prolonged or when perspiration levels are high, like during hot or humid weather</a:t>
            </a:r>
            <a:r>
              <a:rPr lang="en-GB" sz="2200" dirty="0">
                <a:solidFill>
                  <a:schemeClr val="tx1"/>
                </a:solidFill>
                <a:effectLst/>
              </a:rPr>
              <a:t> </a:t>
            </a:r>
          </a:p>
          <a:p>
            <a:pPr marL="342900" indent="-342900" algn="l">
              <a:buFont typeface="Arial" panose="020B0604020202020204" pitchFamily="34" charset="0"/>
              <a:buChar char="•"/>
            </a:pPr>
            <a:r>
              <a:rPr lang="en-GB" sz="2200" b="1" dirty="0">
                <a:solidFill>
                  <a:schemeClr val="tx1"/>
                </a:solidFill>
              </a:rPr>
              <a:t>Hypotonic drinks </a:t>
            </a:r>
            <a:r>
              <a:rPr lang="en-GB" sz="2200" dirty="0">
                <a:solidFill>
                  <a:schemeClr val="tx1"/>
                </a:solidFill>
              </a:rPr>
              <a:t> - </a:t>
            </a:r>
            <a:r>
              <a:rPr lang="en-GB" sz="2200" dirty="0">
                <a:solidFill>
                  <a:schemeClr val="tx1"/>
                </a:solidFill>
                <a:effectLst/>
                <a:ea typeface="Calibri" panose="020F0502020204030204" pitchFamily="34" charset="0"/>
                <a:cs typeface="Times New Roman" panose="02020603050405020304" pitchFamily="18" charset="0"/>
              </a:rPr>
              <a:t>contain electrolytes and a lower concentration of sugar than body fluids. This increases the uptake of the fluid from the gut and may rehydrate at a faster rate than drinking pure water. </a:t>
            </a:r>
          </a:p>
          <a:p>
            <a:pPr marL="342900" indent="-342900" algn="l">
              <a:buFont typeface="Arial" panose="020B0604020202020204" pitchFamily="34" charset="0"/>
              <a:buChar char="•"/>
            </a:pPr>
            <a:r>
              <a:rPr lang="en-GB" sz="2200" b="1" dirty="0">
                <a:solidFill>
                  <a:schemeClr val="tx1"/>
                </a:solidFill>
                <a:cs typeface="Times New Roman" panose="02020603050405020304" pitchFamily="18" charset="0"/>
              </a:rPr>
              <a:t>Hypertonic drinks </a:t>
            </a:r>
            <a:r>
              <a:rPr lang="en-GB" sz="2200" dirty="0">
                <a:solidFill>
                  <a:schemeClr val="tx1"/>
                </a:solidFill>
                <a:cs typeface="Times New Roman" panose="02020603050405020304" pitchFamily="18" charset="0"/>
              </a:rPr>
              <a:t>- </a:t>
            </a:r>
            <a:r>
              <a:rPr lang="en-GB" sz="2200" dirty="0">
                <a:solidFill>
                  <a:schemeClr val="tx1"/>
                </a:solidFill>
                <a:effectLst/>
                <a:ea typeface="Calibri" panose="020F0502020204030204" pitchFamily="34" charset="0"/>
                <a:cs typeface="Times New Roman" panose="02020603050405020304" pitchFamily="18" charset="0"/>
              </a:rPr>
              <a:t>contain higher levels of sugar and may also contain electrolytes. They may support recovery after exercise and may be useful for those participating in multiple training sessions in a day, e.g. athletes</a:t>
            </a:r>
            <a:r>
              <a:rPr lang="en-GB" sz="2200" dirty="0">
                <a:solidFill>
                  <a:schemeClr val="tx1"/>
                </a:solidFill>
                <a:effectLst/>
              </a:rPr>
              <a:t> </a:t>
            </a:r>
            <a:endParaRPr lang="en-GB" sz="2200" b="1" dirty="0">
              <a:solidFill>
                <a:schemeClr val="tx1"/>
              </a:solidFill>
            </a:endParaRPr>
          </a:p>
        </p:txBody>
      </p:sp>
    </p:spTree>
    <p:extLst>
      <p:ext uri="{BB962C8B-B14F-4D97-AF65-F5344CB8AC3E}">
        <p14:creationId xmlns:p14="http://schemas.microsoft.com/office/powerpoint/2010/main" val="167314411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Key terms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Dehydration </a:t>
            </a:r>
            <a:r>
              <a:rPr lang="en-US" sz="2200" dirty="0">
                <a:solidFill>
                  <a:schemeClr val="tx1"/>
                </a:solidFill>
              </a:rPr>
              <a:t>– the process of losing water </a:t>
            </a:r>
          </a:p>
          <a:p>
            <a:pPr algn="l"/>
            <a:endParaRPr lang="en-US" sz="2200" b="1" dirty="0">
              <a:solidFill>
                <a:schemeClr val="tx1"/>
              </a:solidFill>
            </a:endParaRPr>
          </a:p>
          <a:p>
            <a:pPr algn="l"/>
            <a:r>
              <a:rPr lang="en-US" sz="2200" b="1" dirty="0">
                <a:solidFill>
                  <a:schemeClr val="tx1"/>
                </a:solidFill>
              </a:rPr>
              <a:t>Euhydration</a:t>
            </a:r>
            <a:r>
              <a:rPr lang="en-US" sz="2200" dirty="0">
                <a:solidFill>
                  <a:schemeClr val="tx1"/>
                </a:solidFill>
              </a:rPr>
              <a:t> – a state of normal hydration </a:t>
            </a:r>
          </a:p>
          <a:p>
            <a:pPr algn="l"/>
            <a:endParaRPr lang="en-US" sz="2200" dirty="0">
              <a:solidFill>
                <a:schemeClr val="tx1"/>
              </a:solidFill>
            </a:endParaRPr>
          </a:p>
          <a:p>
            <a:pPr algn="l"/>
            <a:r>
              <a:rPr lang="en-US" sz="2200" b="1" dirty="0">
                <a:solidFill>
                  <a:schemeClr val="tx1"/>
                </a:solidFill>
              </a:rPr>
              <a:t>Hypohydration</a:t>
            </a:r>
            <a:r>
              <a:rPr lang="en-US" sz="2200" dirty="0">
                <a:solidFill>
                  <a:schemeClr val="tx1"/>
                </a:solidFill>
              </a:rPr>
              <a:t> – a state of reduced body water</a:t>
            </a:r>
          </a:p>
          <a:p>
            <a:pPr algn="l"/>
            <a:endParaRPr lang="en-US" sz="2200" dirty="0">
              <a:solidFill>
                <a:schemeClr val="tx1"/>
              </a:solidFill>
            </a:endParaRPr>
          </a:p>
          <a:p>
            <a:pPr algn="l"/>
            <a:r>
              <a:rPr lang="en-US" sz="2200" b="1" dirty="0">
                <a:solidFill>
                  <a:schemeClr val="tx1"/>
                </a:solidFill>
              </a:rPr>
              <a:t>Hyperhydration</a:t>
            </a:r>
            <a:r>
              <a:rPr lang="en-US" sz="2200" dirty="0">
                <a:solidFill>
                  <a:schemeClr val="tx1"/>
                </a:solidFill>
              </a:rPr>
              <a:t> – a state of increased body water</a:t>
            </a:r>
          </a:p>
        </p:txBody>
      </p:sp>
    </p:spTree>
    <p:extLst>
      <p:ext uri="{BB962C8B-B14F-4D97-AF65-F5344CB8AC3E}">
        <p14:creationId xmlns:p14="http://schemas.microsoft.com/office/powerpoint/2010/main" val="376422130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Dehydration effects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GB" sz="2200" dirty="0">
                <a:solidFill>
                  <a:prstClr val="black"/>
                </a:solidFill>
              </a:rPr>
              <a:t>Fatigue </a:t>
            </a:r>
          </a:p>
          <a:p>
            <a:pPr marL="285750" indent="-285750" algn="l">
              <a:lnSpc>
                <a:spcPct val="150000"/>
              </a:lnSpc>
              <a:buFont typeface="Arial" panose="020B0604020202020204" pitchFamily="34" charset="0"/>
              <a:buChar char="•"/>
            </a:pPr>
            <a:r>
              <a:rPr lang="en-GB" sz="2200" dirty="0">
                <a:solidFill>
                  <a:prstClr val="black"/>
                </a:solidFill>
              </a:rPr>
              <a:t>Headaches</a:t>
            </a:r>
          </a:p>
          <a:p>
            <a:pPr marL="285750" indent="-285750" algn="l">
              <a:lnSpc>
                <a:spcPct val="150000"/>
              </a:lnSpc>
              <a:buFont typeface="Arial" panose="020B0604020202020204" pitchFamily="34" charset="0"/>
              <a:buChar char="•"/>
            </a:pPr>
            <a:r>
              <a:rPr lang="en-GB" sz="2200" dirty="0">
                <a:solidFill>
                  <a:prstClr val="black"/>
                </a:solidFill>
              </a:rPr>
              <a:t>Lack of concentration </a:t>
            </a:r>
          </a:p>
          <a:p>
            <a:pPr marL="285750" indent="-285750" algn="l">
              <a:lnSpc>
                <a:spcPct val="150000"/>
              </a:lnSpc>
              <a:buFont typeface="Arial" panose="020B0604020202020204" pitchFamily="34" charset="0"/>
              <a:buChar char="•"/>
            </a:pPr>
            <a:r>
              <a:rPr lang="en-GB" sz="2200" dirty="0">
                <a:solidFill>
                  <a:prstClr val="black"/>
                </a:solidFill>
              </a:rPr>
              <a:t>Constipation</a:t>
            </a:r>
          </a:p>
          <a:p>
            <a:pPr algn="l"/>
            <a:endParaRPr lang="en-US" sz="2200" dirty="0">
              <a:solidFill>
                <a:schemeClr val="tx1"/>
              </a:solidFill>
            </a:endParaRPr>
          </a:p>
        </p:txBody>
      </p:sp>
    </p:spTree>
    <p:extLst>
      <p:ext uri="{BB962C8B-B14F-4D97-AF65-F5344CB8AC3E}">
        <p14:creationId xmlns:p14="http://schemas.microsoft.com/office/powerpoint/2010/main" val="41550760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A394AB-A973-CDCF-7FEB-E4085AABBACE}"/>
              </a:ext>
            </a:extLst>
          </p:cNvPr>
          <p:cNvSpPr>
            <a:spLocks noGrp="1"/>
          </p:cNvSpPr>
          <p:nvPr>
            <p:ph type="body" sz="quarter" idx="11"/>
          </p:nvPr>
        </p:nvSpPr>
        <p:spPr/>
        <p:txBody>
          <a:bodyPr/>
          <a:lstStyle/>
          <a:p>
            <a:r>
              <a:rPr lang="en-US" dirty="0"/>
              <a:t>Symptoms of dehydration</a:t>
            </a:r>
          </a:p>
        </p:txBody>
      </p:sp>
      <p:pic>
        <p:nvPicPr>
          <p:cNvPr id="6" name="Picture 5">
            <a:extLst>
              <a:ext uri="{FF2B5EF4-FFF2-40B4-BE49-F238E27FC236}">
                <a16:creationId xmlns:a16="http://schemas.microsoft.com/office/drawing/2014/main" id="{96ED643A-DCBB-4FDB-C7B9-A306D2D384CB}"/>
              </a:ext>
            </a:extLst>
          </p:cNvPr>
          <p:cNvPicPr>
            <a:picLocks noChangeAspect="1"/>
          </p:cNvPicPr>
          <p:nvPr/>
        </p:nvPicPr>
        <p:blipFill>
          <a:blip r:embed="rId2"/>
          <a:stretch>
            <a:fillRect/>
          </a:stretch>
        </p:blipFill>
        <p:spPr>
          <a:xfrm>
            <a:off x="2209800" y="1690576"/>
            <a:ext cx="7772400" cy="4492216"/>
          </a:xfrm>
          <a:prstGeom prst="rect">
            <a:avLst/>
          </a:prstGeom>
        </p:spPr>
      </p:pic>
    </p:spTree>
    <p:extLst>
      <p:ext uri="{BB962C8B-B14F-4D97-AF65-F5344CB8AC3E}">
        <p14:creationId xmlns:p14="http://schemas.microsoft.com/office/powerpoint/2010/main" val="382295109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A394AB-A973-CDCF-7FEB-E4085AABBACE}"/>
              </a:ext>
            </a:extLst>
          </p:cNvPr>
          <p:cNvSpPr>
            <a:spLocks noGrp="1"/>
          </p:cNvSpPr>
          <p:nvPr>
            <p:ph type="body" sz="quarter" idx="11"/>
          </p:nvPr>
        </p:nvSpPr>
        <p:spPr/>
        <p:txBody>
          <a:bodyPr/>
          <a:lstStyle/>
          <a:p>
            <a:r>
              <a:rPr lang="en-US" dirty="0"/>
              <a:t>Hydration and urine colour</a:t>
            </a:r>
          </a:p>
        </p:txBody>
      </p:sp>
      <p:pic>
        <p:nvPicPr>
          <p:cNvPr id="3" name="Picture 2">
            <a:extLst>
              <a:ext uri="{FF2B5EF4-FFF2-40B4-BE49-F238E27FC236}">
                <a16:creationId xmlns:a16="http://schemas.microsoft.com/office/drawing/2014/main" id="{FAD0DDE7-6110-2BA0-24BB-DF9907DCCA56}"/>
              </a:ext>
            </a:extLst>
          </p:cNvPr>
          <p:cNvPicPr>
            <a:picLocks noChangeAspect="1"/>
          </p:cNvPicPr>
          <p:nvPr/>
        </p:nvPicPr>
        <p:blipFill>
          <a:blip r:embed="rId2"/>
          <a:stretch>
            <a:fillRect/>
          </a:stretch>
        </p:blipFill>
        <p:spPr>
          <a:xfrm>
            <a:off x="1643484" y="1690576"/>
            <a:ext cx="8905031" cy="4453507"/>
          </a:xfrm>
          <a:prstGeom prst="rect">
            <a:avLst/>
          </a:prstGeom>
        </p:spPr>
      </p:pic>
    </p:spTree>
    <p:extLst>
      <p:ext uri="{BB962C8B-B14F-4D97-AF65-F5344CB8AC3E}">
        <p14:creationId xmlns:p14="http://schemas.microsoft.com/office/powerpoint/2010/main" val="296370331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A394AB-A973-CDCF-7FEB-E4085AABBACE}"/>
              </a:ext>
            </a:extLst>
          </p:cNvPr>
          <p:cNvSpPr>
            <a:spLocks noGrp="1"/>
          </p:cNvSpPr>
          <p:nvPr>
            <p:ph type="body" sz="quarter" idx="11"/>
          </p:nvPr>
        </p:nvSpPr>
        <p:spPr/>
        <p:txBody>
          <a:bodyPr/>
          <a:lstStyle/>
          <a:p>
            <a:r>
              <a:rPr lang="en-US" dirty="0"/>
              <a:t>Dehydration risks </a:t>
            </a:r>
          </a:p>
        </p:txBody>
      </p:sp>
      <p:sp>
        <p:nvSpPr>
          <p:cNvPr id="5" name="Content Placeholder 4">
            <a:extLst>
              <a:ext uri="{FF2B5EF4-FFF2-40B4-BE49-F238E27FC236}">
                <a16:creationId xmlns:a16="http://schemas.microsoft.com/office/drawing/2014/main" id="{8D81EDE1-728A-605C-23AF-E159E784CB69}"/>
              </a:ext>
            </a:extLst>
          </p:cNvPr>
          <p:cNvSpPr>
            <a:spLocks noGrp="1"/>
          </p:cNvSpPr>
          <p:nvPr>
            <p:ph sz="quarter" idx="15"/>
          </p:nvPr>
        </p:nvSpPr>
        <p:spPr>
          <a:xfrm>
            <a:off x="712787" y="2090117"/>
            <a:ext cx="10650157" cy="4218608"/>
          </a:xfrm>
          <a:solidFill>
            <a:schemeClr val="bg1">
              <a:lumMod val="95000"/>
            </a:schemeClr>
          </a:solidFill>
        </p:spPr>
        <p:txBody>
          <a:bodyPr tIns="360000" numCol="1"/>
          <a:lstStyle/>
          <a:p>
            <a:pPr lvl="0" algn="l">
              <a:lnSpc>
                <a:spcPct val="115000"/>
              </a:lnSpc>
              <a:spcBef>
                <a:spcPts val="600"/>
              </a:spcBef>
              <a:spcAft>
                <a:spcPts val="800"/>
              </a:spcAft>
            </a:pPr>
            <a:r>
              <a:rPr lang="en-GB" sz="2000" dirty="0">
                <a:solidFill>
                  <a:schemeClr val="tx1"/>
                </a:solidFill>
                <a:effectLst/>
                <a:ea typeface="Calibri" panose="020F0502020204030204" pitchFamily="34" charset="0"/>
                <a:cs typeface="Calibri Light" panose="020F0302020204030204" pitchFamily="34" charset="0"/>
              </a:rPr>
              <a:t>A loss of body fluids, AT: </a:t>
            </a:r>
          </a:p>
          <a:p>
            <a:pPr marL="342900" lvl="0" indent="-342900" algn="l">
              <a:lnSpc>
                <a:spcPct val="115000"/>
              </a:lnSpc>
              <a:spcBef>
                <a:spcPts val="600"/>
              </a:spcBef>
              <a:spcAft>
                <a:spcPts val="800"/>
              </a:spcAft>
              <a:buFont typeface="Symbol" panose="05050102010706020507" pitchFamily="18" charset="2"/>
              <a:buChar char=""/>
            </a:pPr>
            <a:r>
              <a:rPr lang="en-GB" sz="2000" dirty="0">
                <a:solidFill>
                  <a:schemeClr val="tx1"/>
                </a:solidFill>
                <a:effectLst/>
                <a:ea typeface="Calibri" panose="020F0502020204030204" pitchFamily="34" charset="0"/>
                <a:cs typeface="Calibri Light" panose="020F0302020204030204" pitchFamily="34" charset="0"/>
              </a:rPr>
              <a:t>3%  - reduced blood volume, blood flow, inefficient kidney function, reduced exercise performance, dry mouth and headache.</a:t>
            </a:r>
          </a:p>
          <a:p>
            <a:pPr marL="342900" lvl="0" indent="-342900" algn="l">
              <a:lnSpc>
                <a:spcPct val="115000"/>
              </a:lnSpc>
              <a:spcBef>
                <a:spcPts val="600"/>
              </a:spcBef>
              <a:spcAft>
                <a:spcPts val="800"/>
              </a:spcAft>
              <a:buFont typeface="Symbol" panose="05050102010706020507" pitchFamily="18" charset="2"/>
              <a:buChar char=""/>
            </a:pPr>
            <a:r>
              <a:rPr lang="en-GB" sz="2000" dirty="0">
                <a:solidFill>
                  <a:schemeClr val="tx1"/>
                </a:solidFill>
                <a:effectLst/>
                <a:ea typeface="Calibri" panose="020F0502020204030204" pitchFamily="34" charset="0"/>
                <a:cs typeface="Calibri Light" panose="020F0302020204030204" pitchFamily="34" charset="0"/>
              </a:rPr>
              <a:t>4%  - capacity for hard muscular work declines by 20–30%.</a:t>
            </a:r>
          </a:p>
          <a:p>
            <a:pPr marL="342900" lvl="0" indent="-342900" algn="l">
              <a:lnSpc>
                <a:spcPct val="115000"/>
              </a:lnSpc>
              <a:spcBef>
                <a:spcPts val="600"/>
              </a:spcBef>
              <a:spcAft>
                <a:spcPts val="800"/>
              </a:spcAft>
              <a:buFont typeface="Symbol" panose="05050102010706020507" pitchFamily="18" charset="2"/>
              <a:buChar char=""/>
            </a:pPr>
            <a:r>
              <a:rPr lang="en-GB" sz="2000" dirty="0">
                <a:solidFill>
                  <a:schemeClr val="tx1"/>
                </a:solidFill>
                <a:effectLst/>
                <a:ea typeface="Calibri" panose="020F0502020204030204" pitchFamily="34" charset="0"/>
                <a:cs typeface="Calibri Light" panose="020F0302020204030204" pitchFamily="34" charset="0"/>
              </a:rPr>
              <a:t>5% - heat exhaustion, requiring medical attention.</a:t>
            </a:r>
          </a:p>
          <a:p>
            <a:pPr marL="342900" lvl="0" indent="-342900" algn="l">
              <a:lnSpc>
                <a:spcPct val="115000"/>
              </a:lnSpc>
              <a:spcBef>
                <a:spcPts val="600"/>
              </a:spcBef>
              <a:spcAft>
                <a:spcPts val="800"/>
              </a:spcAft>
              <a:buFont typeface="Symbol" panose="05050102010706020507" pitchFamily="18" charset="2"/>
              <a:buChar char=""/>
            </a:pPr>
            <a:r>
              <a:rPr lang="en-GB" sz="2000" dirty="0">
                <a:solidFill>
                  <a:schemeClr val="tx1"/>
                </a:solidFill>
                <a:effectLst/>
                <a:ea typeface="Calibri" panose="020F0502020204030204" pitchFamily="34" charset="0"/>
                <a:cs typeface="Calibri Light" panose="020F0302020204030204" pitchFamily="34" charset="0"/>
              </a:rPr>
              <a:t>7% - physical and mental function severely affected, hallucinations.</a:t>
            </a:r>
          </a:p>
          <a:p>
            <a:pPr marL="342900" lvl="0" indent="-342900" algn="l">
              <a:lnSpc>
                <a:spcPct val="115000"/>
              </a:lnSpc>
              <a:spcBef>
                <a:spcPts val="600"/>
              </a:spcBef>
              <a:spcAft>
                <a:spcPts val="800"/>
              </a:spcAft>
              <a:buFont typeface="Symbol" panose="05050102010706020507" pitchFamily="18" charset="2"/>
              <a:buChar char=""/>
            </a:pPr>
            <a:r>
              <a:rPr lang="en-GB" sz="2000" dirty="0">
                <a:solidFill>
                  <a:schemeClr val="tx1"/>
                </a:solidFill>
                <a:effectLst/>
                <a:ea typeface="Calibri" panose="020F0502020204030204" pitchFamily="34" charset="0"/>
                <a:cs typeface="Calibri Light" panose="020F0302020204030204" pitchFamily="34" charset="0"/>
              </a:rPr>
              <a:t>10% - heat stroke, circulatory collapse and death.</a:t>
            </a:r>
          </a:p>
          <a:p>
            <a:pPr algn="l">
              <a:lnSpc>
                <a:spcPct val="150000"/>
              </a:lnSpc>
            </a:pPr>
            <a:endParaRPr lang="en-US" sz="2000" dirty="0">
              <a:solidFill>
                <a:schemeClr val="tx1"/>
              </a:solidFill>
            </a:endParaRPr>
          </a:p>
        </p:txBody>
      </p:sp>
    </p:spTree>
    <p:extLst>
      <p:ext uri="{BB962C8B-B14F-4D97-AF65-F5344CB8AC3E}">
        <p14:creationId xmlns:p14="http://schemas.microsoft.com/office/powerpoint/2010/main" val="314626376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Explain the importance of hydration </a:t>
            </a:r>
          </a:p>
          <a:p>
            <a:pPr marL="342900" indent="-342900" algn="l">
              <a:buFont typeface="Arial" panose="020B0604020202020204" pitchFamily="34" charset="0"/>
              <a:buChar char="•"/>
            </a:pPr>
            <a:r>
              <a:rPr lang="en-US" sz="2200" dirty="0">
                <a:solidFill>
                  <a:schemeClr val="tx1"/>
                </a:solidFill>
              </a:rPr>
              <a:t>Describe the fluid requirements for different activities and goals</a:t>
            </a:r>
          </a:p>
          <a:p>
            <a:pPr marL="342900" indent="-342900" algn="l">
              <a:buFont typeface="Arial" panose="020B0604020202020204" pitchFamily="34" charset="0"/>
              <a:buChar char="•"/>
            </a:pPr>
            <a:r>
              <a:rPr lang="en-US" sz="2200" dirty="0">
                <a:solidFill>
                  <a:schemeClr val="tx1"/>
                </a:solidFill>
              </a:rPr>
              <a:t>Identify fluid sources for optimal hydration </a:t>
            </a:r>
          </a:p>
          <a:p>
            <a:pPr marL="342900" indent="-342900" algn="l">
              <a:buFont typeface="Arial" panose="020B0604020202020204" pitchFamily="34" charset="0"/>
              <a:buChar char="•"/>
            </a:pPr>
            <a:r>
              <a:rPr lang="en-US" sz="2200" dirty="0">
                <a:solidFill>
                  <a:schemeClr val="tx1"/>
                </a:solidFill>
              </a:rPr>
              <a:t>Describe the different types of sports drinks </a:t>
            </a:r>
          </a:p>
          <a:p>
            <a:pPr marL="342900" indent="-342900" algn="l">
              <a:buFont typeface="Arial" panose="020B0604020202020204" pitchFamily="34" charset="0"/>
              <a:buChar char="•"/>
            </a:pPr>
            <a:r>
              <a:rPr lang="en-US" sz="2200" dirty="0">
                <a:solidFill>
                  <a:schemeClr val="tx1"/>
                </a:solidFill>
              </a:rPr>
              <a:t>Explain the risks of dehydration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12226131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Impact of portion size and food preparation techniques</a:t>
            </a:r>
          </a:p>
        </p:txBody>
      </p:sp>
    </p:spTree>
    <p:extLst>
      <p:ext uri="{BB962C8B-B14F-4D97-AF65-F5344CB8AC3E}">
        <p14:creationId xmlns:p14="http://schemas.microsoft.com/office/powerpoint/2010/main" val="162937657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Portion size </a:t>
            </a:r>
          </a:p>
          <a:p>
            <a:pPr marL="342900" indent="-342900" algn="l">
              <a:buFont typeface="Arial" panose="020B0604020202020204" pitchFamily="34" charset="0"/>
              <a:buChar char="•"/>
            </a:pPr>
            <a:r>
              <a:rPr lang="en-US" sz="2200" dirty="0">
                <a:solidFill>
                  <a:schemeClr val="tx1"/>
                </a:solidFill>
              </a:rPr>
              <a:t>The effects of portion size on health </a:t>
            </a:r>
          </a:p>
          <a:p>
            <a:pPr marL="342900" indent="-342900" algn="l">
              <a:buFont typeface="Arial" panose="020B0604020202020204" pitchFamily="34" charset="0"/>
              <a:buChar char="•"/>
            </a:pPr>
            <a:r>
              <a:rPr lang="en-US" sz="2200" dirty="0">
                <a:solidFill>
                  <a:schemeClr val="tx1"/>
                </a:solidFill>
              </a:rPr>
              <a:t>Interpreting food labels</a:t>
            </a:r>
          </a:p>
          <a:p>
            <a:pPr marL="342900" indent="-342900" algn="l">
              <a:buFont typeface="Arial" panose="020B0604020202020204" pitchFamily="34" charset="0"/>
              <a:buChar char="•"/>
            </a:pPr>
            <a:r>
              <a:rPr lang="en-US" sz="2200" dirty="0">
                <a:solidFill>
                  <a:schemeClr val="tx1"/>
                </a:solidFill>
              </a:rPr>
              <a:t>The impact of food preparation techniques on nutrition </a:t>
            </a:r>
          </a:p>
        </p:txBody>
      </p:sp>
    </p:spTree>
    <p:extLst>
      <p:ext uri="{BB962C8B-B14F-4D97-AF65-F5344CB8AC3E}">
        <p14:creationId xmlns:p14="http://schemas.microsoft.com/office/powerpoint/2010/main" val="297518942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How much food do we need to eat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lnSpc>
                <a:spcPct val="115000"/>
              </a:lnSpc>
              <a:spcBef>
                <a:spcPts val="600"/>
              </a:spcBef>
              <a:spcAft>
                <a:spcPts val="800"/>
              </a:spcAft>
              <a:buFont typeface="Arial" panose="020B0604020202020204" pitchFamily="34" charset="0"/>
              <a:buChar char="•"/>
            </a:pPr>
            <a:r>
              <a:rPr lang="en-GB" sz="2200" dirty="0">
                <a:solidFill>
                  <a:schemeClr val="tx1"/>
                </a:solidFill>
                <a:effectLst/>
                <a:ea typeface="Calibri" panose="020F0502020204030204" pitchFamily="34" charset="0"/>
                <a:cs typeface="Calibri" panose="020F0502020204030204" pitchFamily="34" charset="0"/>
              </a:rPr>
              <a:t>Everyone needs different amounts of energy (or calories) to maintain a healthy weight. </a:t>
            </a:r>
          </a:p>
          <a:p>
            <a:pPr marL="342900" indent="-342900" algn="l">
              <a:lnSpc>
                <a:spcPct val="115000"/>
              </a:lnSpc>
              <a:spcBef>
                <a:spcPts val="600"/>
              </a:spcBef>
              <a:spcAft>
                <a:spcPts val="800"/>
              </a:spcAft>
              <a:buFont typeface="Arial" panose="020B0604020202020204" pitchFamily="34" charset="0"/>
              <a:buChar char="•"/>
            </a:pPr>
            <a:r>
              <a:rPr lang="en-GB" sz="2200" dirty="0">
                <a:solidFill>
                  <a:schemeClr val="tx1"/>
                </a:solidFill>
                <a:effectLst/>
                <a:ea typeface="Calibri" panose="020F0502020204030204" pitchFamily="34" charset="0"/>
                <a:cs typeface="Calibri" panose="020F0502020204030204" pitchFamily="34" charset="0"/>
              </a:rPr>
              <a:t>If more food consumed than the body needs, they will put on weight. </a:t>
            </a:r>
          </a:p>
          <a:p>
            <a:pPr marL="342900" indent="-342900" algn="l">
              <a:lnSpc>
                <a:spcPct val="115000"/>
              </a:lnSpc>
              <a:spcBef>
                <a:spcPts val="600"/>
              </a:spcBef>
              <a:spcAft>
                <a:spcPts val="800"/>
              </a:spcAft>
              <a:buFont typeface="Arial" panose="020B0604020202020204" pitchFamily="34" charset="0"/>
              <a:buChar char="•"/>
            </a:pPr>
            <a:r>
              <a:rPr lang="en-GB" sz="2200" dirty="0">
                <a:solidFill>
                  <a:schemeClr val="tx1"/>
                </a:solidFill>
                <a:effectLst/>
                <a:ea typeface="Calibri" panose="020F0502020204030204" pitchFamily="34" charset="0"/>
                <a:cs typeface="Calibri" panose="020F0502020204030204" pitchFamily="34" charset="0"/>
              </a:rPr>
              <a:t>The UK government recommends that adults (and children and young people over 11 years) eat no more than </a:t>
            </a:r>
          </a:p>
          <a:p>
            <a:pPr marL="1085850" lvl="1" indent="-342900">
              <a:lnSpc>
                <a:spcPct val="115000"/>
              </a:lnSpc>
              <a:spcBef>
                <a:spcPts val="600"/>
              </a:spcBef>
              <a:spcAft>
                <a:spcPts val="800"/>
              </a:spcAft>
              <a:buFont typeface="Arial" panose="020B0604020202020204" pitchFamily="34" charset="0"/>
              <a:buChar char="•"/>
            </a:pPr>
            <a:r>
              <a:rPr lang="en-GB" sz="2200" dirty="0">
                <a:solidFill>
                  <a:schemeClr val="tx1"/>
                </a:solidFill>
                <a:effectLst/>
                <a:ea typeface="Calibri" panose="020F0502020204030204" pitchFamily="34" charset="0"/>
                <a:cs typeface="Calibri" panose="020F0502020204030204" pitchFamily="34" charset="0"/>
              </a:rPr>
              <a:t>2,500 calories per day for males </a:t>
            </a:r>
          </a:p>
          <a:p>
            <a:pPr marL="1085850" lvl="1" indent="-342900">
              <a:lnSpc>
                <a:spcPct val="115000"/>
              </a:lnSpc>
              <a:spcBef>
                <a:spcPts val="600"/>
              </a:spcBef>
              <a:spcAft>
                <a:spcPts val="800"/>
              </a:spcAft>
              <a:buFont typeface="Arial" panose="020B0604020202020204" pitchFamily="34" charset="0"/>
              <a:buChar char="•"/>
            </a:pPr>
            <a:r>
              <a:rPr lang="en-GB" sz="2200" dirty="0">
                <a:solidFill>
                  <a:schemeClr val="tx1"/>
                </a:solidFill>
                <a:effectLst/>
                <a:ea typeface="Calibri" panose="020F0502020204030204" pitchFamily="34" charset="0"/>
                <a:cs typeface="Calibri" panose="020F0502020204030204" pitchFamily="34" charset="0"/>
              </a:rPr>
              <a:t>2,000 per day for females.</a:t>
            </a:r>
            <a:endParaRPr lang="en-GB" sz="2200" dirty="0">
              <a:solidFill>
                <a:schemeClr val="tx1"/>
              </a:solidFill>
              <a:effectLs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82047321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balance equation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lvl="0" algn="l">
              <a:lnSpc>
                <a:spcPct val="150000"/>
              </a:lnSpc>
            </a:pPr>
            <a:r>
              <a:rPr lang="en-GB" sz="2200" dirty="0">
                <a:solidFill>
                  <a:schemeClr val="tx1"/>
                </a:solidFill>
                <a:latin typeface="+mn-lt"/>
              </a:rPr>
              <a:t>Calories (energy) taken in versus calories burned as energy (out)</a:t>
            </a:r>
          </a:p>
          <a:p>
            <a:pPr marL="342900" indent="-342900" algn="l">
              <a:lnSpc>
                <a:spcPct val="150000"/>
              </a:lnSpc>
              <a:buFont typeface="Arial" panose="020B0604020202020204" pitchFamily="34" charset="0"/>
              <a:buChar char="•"/>
            </a:pPr>
            <a:r>
              <a:rPr lang="en-GB" sz="2200" b="1" dirty="0">
                <a:solidFill>
                  <a:schemeClr val="tx1"/>
                </a:solidFill>
                <a:latin typeface="+mn-lt"/>
              </a:rPr>
              <a:t>Neutral energy balance </a:t>
            </a:r>
            <a:r>
              <a:rPr lang="en-GB" sz="2200" dirty="0">
                <a:solidFill>
                  <a:schemeClr val="tx1"/>
                </a:solidFill>
                <a:latin typeface="+mn-lt"/>
              </a:rPr>
              <a:t>- calories in are equal to calories expended</a:t>
            </a:r>
            <a:r>
              <a:rPr lang="en-GB" sz="2200" dirty="0">
                <a:solidFill>
                  <a:schemeClr val="tx1"/>
                </a:solidFill>
              </a:rPr>
              <a:t>.</a:t>
            </a:r>
          </a:p>
          <a:p>
            <a:pPr marL="342900" lvl="0" indent="-342900" algn="l">
              <a:lnSpc>
                <a:spcPct val="150000"/>
              </a:lnSpc>
              <a:buFont typeface="Arial" panose="020B0604020202020204" pitchFamily="34" charset="0"/>
              <a:buChar char="•"/>
            </a:pPr>
            <a:r>
              <a:rPr lang="en-GB" sz="2200" b="1" dirty="0">
                <a:solidFill>
                  <a:schemeClr val="tx1"/>
                </a:solidFill>
                <a:latin typeface="+mn-lt"/>
              </a:rPr>
              <a:t>Positive energy balance </a:t>
            </a:r>
            <a:r>
              <a:rPr lang="en-GB" sz="2200" dirty="0">
                <a:solidFill>
                  <a:schemeClr val="tx1"/>
                </a:solidFill>
                <a:latin typeface="+mn-lt"/>
              </a:rPr>
              <a:t>- more calories are taken in than expended - weight is gained</a:t>
            </a:r>
            <a:r>
              <a:rPr lang="en-GB" sz="2200" dirty="0">
                <a:solidFill>
                  <a:schemeClr val="tx1"/>
                </a:solidFill>
              </a:rPr>
              <a:t>.</a:t>
            </a:r>
            <a:endParaRPr lang="en-GB" sz="2200" dirty="0">
              <a:solidFill>
                <a:schemeClr val="tx1"/>
              </a:solidFill>
              <a:latin typeface="+mn-lt"/>
              <a:cs typeface="Arial"/>
            </a:endParaRPr>
          </a:p>
          <a:p>
            <a:pPr marL="342900" lvl="0" indent="-342900" algn="l">
              <a:lnSpc>
                <a:spcPct val="150000"/>
              </a:lnSpc>
              <a:buFont typeface="Arial" panose="020B0604020202020204" pitchFamily="34" charset="0"/>
              <a:buChar char="•"/>
            </a:pPr>
            <a:r>
              <a:rPr lang="en-GB" sz="2200" b="1" dirty="0">
                <a:solidFill>
                  <a:schemeClr val="tx1"/>
                </a:solidFill>
                <a:latin typeface="+mn-lt"/>
              </a:rPr>
              <a:t>Negative energy balance </a:t>
            </a:r>
            <a:r>
              <a:rPr lang="en-GB" sz="2200" dirty="0">
                <a:solidFill>
                  <a:schemeClr val="tx1"/>
                </a:solidFill>
                <a:latin typeface="+mn-lt"/>
              </a:rPr>
              <a:t>(energy deficit) – consuming fewer calories than the number of calories expended – weight is lost</a:t>
            </a:r>
            <a:r>
              <a:rPr lang="en-GB" sz="2200" dirty="0">
                <a:solidFill>
                  <a:schemeClr val="tx1"/>
                </a:solidFill>
              </a:rPr>
              <a:t>.</a:t>
            </a:r>
            <a:endParaRPr lang="en-GB" sz="2200" dirty="0">
              <a:solidFill>
                <a:schemeClr val="tx1"/>
              </a:solidFill>
              <a:latin typeface="+mn-lt"/>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23070046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EA9B9D-F159-44B8-992D-83E0C1AE8AC1}"/>
              </a:ext>
            </a:extLst>
          </p:cNvPr>
          <p:cNvSpPr>
            <a:spLocks noGrp="1"/>
          </p:cNvSpPr>
          <p:nvPr>
            <p:ph type="body" sz="quarter" idx="11"/>
          </p:nvPr>
        </p:nvSpPr>
        <p:spPr/>
        <p:txBody>
          <a:bodyPr/>
          <a:lstStyle/>
          <a:p>
            <a:r>
              <a:rPr lang="en-GB" dirty="0"/>
              <a:t>Energy balance equation </a:t>
            </a:r>
          </a:p>
        </p:txBody>
      </p:sp>
      <p:pic>
        <p:nvPicPr>
          <p:cNvPr id="4" name="Picture 4" descr="Diagram&#10;&#10;Description automatically generated">
            <a:extLst>
              <a:ext uri="{FF2B5EF4-FFF2-40B4-BE49-F238E27FC236}">
                <a16:creationId xmlns:a16="http://schemas.microsoft.com/office/drawing/2014/main" id="{4D8A00CA-8839-4D80-BC6B-392572405EE1}"/>
              </a:ext>
            </a:extLst>
          </p:cNvPr>
          <p:cNvPicPr>
            <a:picLocks noChangeAspect="1"/>
          </p:cNvPicPr>
          <p:nvPr/>
        </p:nvPicPr>
        <p:blipFill>
          <a:blip r:embed="rId4"/>
          <a:stretch>
            <a:fillRect/>
          </a:stretch>
        </p:blipFill>
        <p:spPr>
          <a:xfrm>
            <a:off x="929368" y="1911927"/>
            <a:ext cx="10441107" cy="4045824"/>
          </a:xfrm>
          <a:prstGeom prst="rect">
            <a:avLst/>
          </a:prstGeom>
        </p:spPr>
      </p:pic>
    </p:spTree>
    <p:custDataLst>
      <p:tags r:id="rId1"/>
    </p:custDataLst>
    <p:extLst>
      <p:ext uri="{BB962C8B-B14F-4D97-AF65-F5344CB8AC3E}">
        <p14:creationId xmlns:p14="http://schemas.microsoft.com/office/powerpoint/2010/main" val="316437240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balance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133600"/>
            <a:ext cx="10783887" cy="4175125"/>
          </a:xfrm>
          <a:solidFill>
            <a:schemeClr val="bg1">
              <a:lumMod val="95000"/>
            </a:schemeClr>
          </a:solidFill>
        </p:spPr>
        <p:txBody>
          <a:bodyPr tIns="180000" bIns="1800000"/>
          <a:lstStyle/>
          <a:p>
            <a:pPr marL="342900" indent="-342900" algn="l">
              <a:buFont typeface="Arial" panose="020B0604020202020204" pitchFamily="34" charset="0"/>
              <a:buChar char="•"/>
              <a:defRPr/>
            </a:pPr>
            <a:r>
              <a:rPr lang="en-US" sz="2200" dirty="0">
                <a:solidFill>
                  <a:schemeClr val="tx1"/>
                </a:solidFill>
                <a:latin typeface="+mn-lt"/>
              </a:rPr>
              <a:t>The body will remain the same weight when calorific intake equals calorific expenditure</a:t>
            </a:r>
          </a:p>
          <a:p>
            <a:pPr marL="342900" indent="-342900" algn="l">
              <a:buFont typeface="Arial" panose="020B0604020202020204" pitchFamily="34" charset="0"/>
              <a:buChar char="•"/>
              <a:defRPr/>
            </a:pPr>
            <a:r>
              <a:rPr lang="en-US" sz="2200" dirty="0">
                <a:solidFill>
                  <a:schemeClr val="tx1"/>
                </a:solidFill>
                <a:latin typeface="+mn-lt"/>
              </a:rPr>
              <a:t>If intake exceeds output, the excess is stored as fat weight</a:t>
            </a:r>
          </a:p>
          <a:p>
            <a:pPr marL="342900" indent="-342900" algn="l">
              <a:buFont typeface="Arial" panose="020B0604020202020204" pitchFamily="34" charset="0"/>
              <a:buChar char="•"/>
              <a:defRPr/>
            </a:pPr>
            <a:r>
              <a:rPr lang="en-US" sz="2200" dirty="0">
                <a:solidFill>
                  <a:schemeClr val="tx1"/>
                </a:solidFill>
                <a:latin typeface="+mn-lt"/>
              </a:rPr>
              <a:t>If output exceeds input the result is weight loss</a:t>
            </a:r>
          </a:p>
          <a:p>
            <a:pPr marL="342900" indent="-342900" algn="l">
              <a:buFont typeface="Arial" panose="020B0604020202020204" pitchFamily="34" charset="0"/>
              <a:buChar char="•"/>
              <a:defRPr/>
            </a:pPr>
            <a:endParaRPr lang="en-US" sz="2200" dirty="0">
              <a:solidFill>
                <a:schemeClr val="tx1"/>
              </a:solidFill>
              <a:latin typeface="+mn-lt"/>
            </a:endParaRPr>
          </a:p>
          <a:p>
            <a:pPr marL="342900" indent="-342900" algn="l">
              <a:buFont typeface="Arial" panose="020B0604020202020204" pitchFamily="34" charset="0"/>
              <a:buChar char="•"/>
              <a:defRPr/>
            </a:pPr>
            <a:r>
              <a:rPr lang="en-US" sz="2200" dirty="0">
                <a:solidFill>
                  <a:schemeClr val="tx1"/>
                </a:solidFill>
                <a:latin typeface="+mn-lt"/>
              </a:rPr>
              <a:t>Energy in &gt; energy out = </a:t>
            </a:r>
            <a:r>
              <a:rPr lang="en-US" sz="2200" b="1" dirty="0">
                <a:solidFill>
                  <a:schemeClr val="tx1"/>
                </a:solidFill>
                <a:latin typeface="+mn-lt"/>
              </a:rPr>
              <a:t>weight gain</a:t>
            </a:r>
          </a:p>
          <a:p>
            <a:pPr marL="342900" indent="-342900" algn="l">
              <a:buFont typeface="Arial" panose="020B0604020202020204" pitchFamily="34" charset="0"/>
              <a:buChar char="•"/>
              <a:defRPr/>
            </a:pPr>
            <a:r>
              <a:rPr lang="en-US" sz="2200" dirty="0">
                <a:solidFill>
                  <a:schemeClr val="tx1"/>
                </a:solidFill>
                <a:latin typeface="+mn-lt"/>
              </a:rPr>
              <a:t>Energy in &lt; energy out = </a:t>
            </a:r>
            <a:r>
              <a:rPr lang="en-US" sz="2200" b="1" dirty="0">
                <a:solidFill>
                  <a:schemeClr val="tx1"/>
                </a:solidFill>
                <a:latin typeface="+mn-lt"/>
              </a:rPr>
              <a:t>weight loss</a:t>
            </a:r>
          </a:p>
          <a:p>
            <a:pPr marL="342900" indent="-342900" algn="l">
              <a:buFont typeface="Arial" panose="020B0604020202020204" pitchFamily="34" charset="0"/>
              <a:buChar char="•"/>
              <a:defRPr/>
            </a:pPr>
            <a:r>
              <a:rPr lang="en-US" sz="2200" dirty="0">
                <a:solidFill>
                  <a:schemeClr val="tx1"/>
                </a:solidFill>
                <a:latin typeface="+mn-lt"/>
              </a:rPr>
              <a:t>Energy in = energy out = </a:t>
            </a:r>
            <a:r>
              <a:rPr lang="en-US" sz="2200" b="1" dirty="0">
                <a:solidFill>
                  <a:schemeClr val="tx1"/>
                </a:solidFill>
                <a:latin typeface="+mn-lt"/>
              </a:rPr>
              <a:t>weight maintenance</a:t>
            </a: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76543864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balance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lnSpc>
                <a:spcPct val="150000"/>
              </a:lnSpc>
              <a:buFont typeface="Arial" panose="020B0604020202020204" pitchFamily="34" charset="0"/>
              <a:buChar char="•"/>
            </a:pPr>
            <a:r>
              <a:rPr lang="en-GB" sz="2200" dirty="0">
                <a:solidFill>
                  <a:schemeClr val="tx1"/>
                </a:solidFill>
                <a:latin typeface="+mn-lt"/>
              </a:rPr>
              <a:t>To lose fat weight, a deficit must be achieved</a:t>
            </a:r>
            <a:r>
              <a:rPr lang="en-GB" sz="2200" dirty="0">
                <a:solidFill>
                  <a:schemeClr val="tx1"/>
                </a:solidFill>
              </a:rPr>
              <a:t>.</a:t>
            </a:r>
            <a:endParaRPr lang="en-GB" sz="2200" dirty="0">
              <a:solidFill>
                <a:schemeClr val="tx1"/>
              </a:solidFill>
              <a:latin typeface="+mn-lt"/>
            </a:endParaRPr>
          </a:p>
          <a:p>
            <a:pPr marL="342900" indent="-342900" algn="l">
              <a:lnSpc>
                <a:spcPct val="150000"/>
              </a:lnSpc>
              <a:buFont typeface="Arial" panose="020B0604020202020204" pitchFamily="34" charset="0"/>
              <a:buChar char="•"/>
            </a:pPr>
            <a:r>
              <a:rPr lang="en-GB" sz="2200" dirty="0">
                <a:solidFill>
                  <a:schemeClr val="tx1"/>
                </a:solidFill>
                <a:latin typeface="+mn-lt"/>
              </a:rPr>
              <a:t>The recommended strategy is a deficit of 3,500 kcals to lose 1 lb of stored fat</a:t>
            </a:r>
            <a:r>
              <a:rPr lang="en-GB" sz="2200" dirty="0">
                <a:solidFill>
                  <a:schemeClr val="tx1"/>
                </a:solidFill>
              </a:rPr>
              <a:t>.</a:t>
            </a:r>
            <a:endParaRPr lang="en-GB" sz="2200" dirty="0">
              <a:solidFill>
                <a:schemeClr val="tx1"/>
              </a:solidFill>
              <a:latin typeface="+mn-lt"/>
              <a:cs typeface="Arial"/>
            </a:endParaRPr>
          </a:p>
          <a:p>
            <a:pPr marL="342900" indent="-342900" algn="l">
              <a:lnSpc>
                <a:spcPct val="150000"/>
              </a:lnSpc>
              <a:buFont typeface="Arial" panose="020B0604020202020204" pitchFamily="34" charset="0"/>
              <a:buChar char="•"/>
            </a:pPr>
            <a:r>
              <a:rPr lang="en-GB" sz="2200" dirty="0">
                <a:solidFill>
                  <a:schemeClr val="tx1"/>
                </a:solidFill>
              </a:rPr>
              <a:t>G</a:t>
            </a:r>
            <a:r>
              <a:rPr lang="en-GB" sz="2200" dirty="0">
                <a:solidFill>
                  <a:schemeClr val="tx1"/>
                </a:solidFill>
                <a:latin typeface="+mn-lt"/>
              </a:rPr>
              <a:t>enerally, best achieved through increased physical activity and a reduction in daily consumption of calories</a:t>
            </a:r>
            <a:r>
              <a:rPr lang="en-GB" sz="2000" dirty="0">
                <a:solidFill>
                  <a:schemeClr val="tx1"/>
                </a:solidFill>
              </a:rPr>
              <a:t>.</a:t>
            </a:r>
            <a:endParaRPr lang="en-GB" sz="2000" dirty="0">
              <a:solidFill>
                <a:schemeClr val="tx1"/>
              </a:solidFill>
              <a:latin typeface="+mn-lt"/>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29571763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Portion size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marL="285750" indent="-285750" algn="l">
              <a:buFont typeface="Arial" panose="020B0604020202020204" pitchFamily="34" charset="0"/>
              <a:buChar char="•"/>
            </a:pPr>
            <a:r>
              <a:rPr lang="en-US" sz="2200" b="1" dirty="0">
                <a:solidFill>
                  <a:schemeClr val="tx1"/>
                </a:solidFill>
              </a:rPr>
              <a:t>Portion size </a:t>
            </a:r>
            <a:r>
              <a:rPr lang="en-US" sz="2200" dirty="0">
                <a:solidFill>
                  <a:schemeClr val="tx1"/>
                </a:solidFill>
              </a:rPr>
              <a:t>has a big impact on nutrient and energy intake. </a:t>
            </a:r>
          </a:p>
          <a:p>
            <a:pPr marL="285750" indent="-28575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r>
              <a:rPr lang="en-US" sz="2200" dirty="0">
                <a:solidFill>
                  <a:schemeClr val="tx1"/>
                </a:solidFill>
              </a:rPr>
              <a:t>Helping clients interpret and apply the evidence-based guidelines of the Eatwell guide by offering practical guidance on portion sizes is within the scope of practice of a personal trainer. </a:t>
            </a:r>
          </a:p>
        </p:txBody>
      </p:sp>
      <p:pic>
        <p:nvPicPr>
          <p:cNvPr id="4" name="Picture 3">
            <a:extLst>
              <a:ext uri="{FF2B5EF4-FFF2-40B4-BE49-F238E27FC236}">
                <a16:creationId xmlns:a16="http://schemas.microsoft.com/office/drawing/2014/main" id="{F6A3BA12-DBB4-78C0-49A2-82E76DA9EC4C}"/>
              </a:ext>
            </a:extLst>
          </p:cNvPr>
          <p:cNvPicPr>
            <a:picLocks noChangeAspect="1"/>
          </p:cNvPicPr>
          <p:nvPr/>
        </p:nvPicPr>
        <p:blipFill>
          <a:blip r:embed="rId2"/>
          <a:stretch>
            <a:fillRect/>
          </a:stretch>
        </p:blipFill>
        <p:spPr>
          <a:xfrm>
            <a:off x="6331055" y="1690576"/>
            <a:ext cx="5604989" cy="4403225"/>
          </a:xfrm>
          <a:prstGeom prst="rect">
            <a:avLst/>
          </a:prstGeom>
        </p:spPr>
      </p:pic>
    </p:spTree>
    <p:extLst>
      <p:ext uri="{BB962C8B-B14F-4D97-AF65-F5344CB8AC3E}">
        <p14:creationId xmlns:p14="http://schemas.microsoft.com/office/powerpoint/2010/main" val="351706145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2479479"/>
          </a:xfrm>
          <a:solidFill>
            <a:schemeClr val="bg1">
              <a:lumMod val="95000"/>
            </a:schemeClr>
          </a:solidFill>
        </p:spPr>
        <p:txBody>
          <a:bodyPr lIns="180000" tIns="180000" bIns="180000"/>
          <a:lstStyle/>
          <a:p>
            <a:pPr marL="457200" indent="-457200">
              <a:buAutoNum type="arabicPeriod"/>
            </a:pPr>
            <a:r>
              <a:rPr lang="en-GB" sz="2400" dirty="0">
                <a:solidFill>
                  <a:schemeClr val="tx1"/>
                </a:solidFill>
              </a:rPr>
              <a:t>Discuss with a partner what you think a portion size for each section of the Eatwell plate would be. </a:t>
            </a:r>
          </a:p>
          <a:p>
            <a:pPr marL="457200" indent="-457200">
              <a:buAutoNum type="arabicPeriod"/>
            </a:pPr>
            <a:r>
              <a:rPr lang="en-GB" sz="2400" dirty="0">
                <a:solidFill>
                  <a:schemeClr val="tx1"/>
                </a:solidFill>
              </a:rPr>
              <a:t>Use the internet to research portion sizes – the British Nutrition Foundation is a good source of information!</a:t>
            </a:r>
          </a:p>
        </p:txBody>
      </p:sp>
    </p:spTree>
    <p:extLst>
      <p:ext uri="{BB962C8B-B14F-4D97-AF65-F5344CB8AC3E}">
        <p14:creationId xmlns:p14="http://schemas.microsoft.com/office/powerpoint/2010/main" val="101842706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Portion size – examples</a:t>
            </a:r>
          </a:p>
        </p:txBody>
      </p:sp>
      <p:graphicFrame>
        <p:nvGraphicFramePr>
          <p:cNvPr id="4" name="Content Placeholder 3">
            <a:extLst>
              <a:ext uri="{FF2B5EF4-FFF2-40B4-BE49-F238E27FC236}">
                <a16:creationId xmlns:a16="http://schemas.microsoft.com/office/drawing/2014/main" id="{768A141D-B0A3-A700-B209-AEE965D6CCEF}"/>
              </a:ext>
            </a:extLst>
          </p:cNvPr>
          <p:cNvGraphicFramePr>
            <a:graphicFrameLocks noGrp="1"/>
          </p:cNvGraphicFramePr>
          <p:nvPr>
            <p:ph sz="quarter" idx="15"/>
            <p:extLst>
              <p:ext uri="{D42A27DB-BD31-4B8C-83A1-F6EECF244321}">
                <p14:modId xmlns:p14="http://schemas.microsoft.com/office/powerpoint/2010/main" val="761221598"/>
              </p:ext>
            </p:extLst>
          </p:nvPr>
        </p:nvGraphicFramePr>
        <p:xfrm>
          <a:off x="712788" y="2090738"/>
          <a:ext cx="10783887" cy="3754120"/>
        </p:xfrm>
        <a:graphic>
          <a:graphicData uri="http://schemas.openxmlformats.org/drawingml/2006/table">
            <a:tbl>
              <a:tblPr firstRow="1" bandRow="1">
                <a:tableStyleId>{BC89EF96-8CEA-46FF-86C4-4CE0E7609802}</a:tableStyleId>
              </a:tblPr>
              <a:tblGrid>
                <a:gridCol w="2695972">
                  <a:extLst>
                    <a:ext uri="{9D8B030D-6E8A-4147-A177-3AD203B41FA5}">
                      <a16:colId xmlns:a16="http://schemas.microsoft.com/office/drawing/2014/main" val="3545894108"/>
                    </a:ext>
                  </a:extLst>
                </a:gridCol>
                <a:gridCol w="2695972">
                  <a:extLst>
                    <a:ext uri="{9D8B030D-6E8A-4147-A177-3AD203B41FA5}">
                      <a16:colId xmlns:a16="http://schemas.microsoft.com/office/drawing/2014/main" val="2348842396"/>
                    </a:ext>
                  </a:extLst>
                </a:gridCol>
                <a:gridCol w="5391943">
                  <a:extLst>
                    <a:ext uri="{9D8B030D-6E8A-4147-A177-3AD203B41FA5}">
                      <a16:colId xmlns:a16="http://schemas.microsoft.com/office/drawing/2014/main" val="2916018402"/>
                    </a:ext>
                  </a:extLst>
                </a:gridCol>
              </a:tblGrid>
              <a:tr h="370840">
                <a:tc gridSpan="2">
                  <a:txBody>
                    <a:bodyPr/>
                    <a:lstStyle/>
                    <a:p>
                      <a:r>
                        <a:rPr lang="en-US" dirty="0"/>
                        <a:t>Recommended number of portions </a:t>
                      </a:r>
                    </a:p>
                  </a:txBody>
                  <a:tcPr/>
                </a:tc>
                <a:tc hMerge="1">
                  <a:txBody>
                    <a:bodyPr/>
                    <a:lstStyle/>
                    <a:p>
                      <a:endParaRPr lang="en-US"/>
                    </a:p>
                  </a:txBody>
                  <a:tcPr/>
                </a:tc>
                <a:tc>
                  <a:txBody>
                    <a:bodyPr/>
                    <a:lstStyle/>
                    <a:p>
                      <a:r>
                        <a:rPr lang="en-US" dirty="0"/>
                        <a:t>Portion size </a:t>
                      </a:r>
                    </a:p>
                  </a:txBody>
                  <a:tcPr/>
                </a:tc>
                <a:extLst>
                  <a:ext uri="{0D108BD9-81ED-4DB2-BD59-A6C34878D82A}">
                    <a16:rowId xmlns:a16="http://schemas.microsoft.com/office/drawing/2014/main" val="4089301256"/>
                  </a:ext>
                </a:extLst>
              </a:tr>
              <a:tr h="370840">
                <a:tc>
                  <a:txBody>
                    <a:bodyPr/>
                    <a:lstStyle/>
                    <a:p>
                      <a:r>
                        <a:rPr lang="en-US" dirty="0"/>
                        <a:t>Fruit and vegetables </a:t>
                      </a:r>
                    </a:p>
                  </a:txBody>
                  <a:tcPr/>
                </a:tc>
                <a:tc>
                  <a:txBody>
                    <a:bodyPr/>
                    <a:lstStyle/>
                    <a:p>
                      <a:r>
                        <a:rPr lang="en-US" dirty="0"/>
                        <a:t>5+</a:t>
                      </a:r>
                    </a:p>
                  </a:txBody>
                  <a:tcPr/>
                </a:tc>
                <a:tc>
                  <a:txBody>
                    <a:bodyPr/>
                    <a:lstStyle/>
                    <a:p>
                      <a:pPr marL="285750" indent="-285750">
                        <a:buFont typeface="Arial" panose="020B0604020202020204" pitchFamily="34" charset="0"/>
                        <a:buChar char="•"/>
                      </a:pPr>
                      <a:r>
                        <a:rPr lang="en-US" dirty="0"/>
                        <a:t>One handful of fruit </a:t>
                      </a:r>
                    </a:p>
                    <a:p>
                      <a:pPr marL="285750" indent="-285750">
                        <a:buFont typeface="Arial" panose="020B0604020202020204" pitchFamily="34" charset="0"/>
                        <a:buChar char="•"/>
                      </a:pPr>
                      <a:r>
                        <a:rPr lang="en-US" dirty="0"/>
                        <a:t>3 serving spoons of veg</a:t>
                      </a:r>
                    </a:p>
                  </a:txBody>
                  <a:tcPr/>
                </a:tc>
                <a:extLst>
                  <a:ext uri="{0D108BD9-81ED-4DB2-BD59-A6C34878D82A}">
                    <a16:rowId xmlns:a16="http://schemas.microsoft.com/office/drawing/2014/main" val="2846748894"/>
                  </a:ext>
                </a:extLst>
              </a:tr>
              <a:tr h="370840">
                <a:tc>
                  <a:txBody>
                    <a:bodyPr/>
                    <a:lstStyle/>
                    <a:p>
                      <a:r>
                        <a:rPr lang="en-US" dirty="0"/>
                        <a:t>Carbohydrates </a:t>
                      </a:r>
                    </a:p>
                  </a:txBody>
                  <a:tcPr/>
                </a:tc>
                <a:tc>
                  <a:txBody>
                    <a:bodyPr/>
                    <a:lstStyle/>
                    <a:p>
                      <a:r>
                        <a:rPr lang="en-US" dirty="0"/>
                        <a:t>3-4 </a:t>
                      </a:r>
                    </a:p>
                  </a:txBody>
                  <a:tcPr/>
                </a:tc>
                <a:tc>
                  <a:txBody>
                    <a:bodyPr/>
                    <a:lstStyle/>
                    <a:p>
                      <a:pPr marL="285750" indent="-285750">
                        <a:buFont typeface="Arial" panose="020B0604020202020204" pitchFamily="34" charset="0"/>
                        <a:buChar char="•"/>
                      </a:pPr>
                      <a:r>
                        <a:rPr lang="en-US" dirty="0"/>
                        <a:t>3 small handfuls of cereal </a:t>
                      </a:r>
                    </a:p>
                    <a:p>
                      <a:pPr marL="285750" indent="-285750">
                        <a:buFont typeface="Arial" panose="020B0604020202020204" pitchFamily="34" charset="0"/>
                        <a:buChar char="•"/>
                      </a:pPr>
                      <a:r>
                        <a:rPr lang="en-US" dirty="0"/>
                        <a:t>2 handfuls of dried rice of pasta </a:t>
                      </a:r>
                    </a:p>
                    <a:p>
                      <a:pPr marL="285750" indent="-285750">
                        <a:buFont typeface="Arial" panose="020B0604020202020204" pitchFamily="34" charset="0"/>
                        <a:buChar char="•"/>
                      </a:pPr>
                      <a:r>
                        <a:rPr lang="en-US" dirty="0"/>
                        <a:t>1 baked potato around size of fist </a:t>
                      </a:r>
                    </a:p>
                    <a:p>
                      <a:pPr marL="285750" indent="-285750">
                        <a:buFont typeface="Arial" panose="020B0604020202020204" pitchFamily="34" charset="0"/>
                        <a:buChar char="•"/>
                      </a:pPr>
                      <a:r>
                        <a:rPr lang="en-US" dirty="0"/>
                        <a:t>2 slices of bread</a:t>
                      </a:r>
                    </a:p>
                  </a:txBody>
                  <a:tcPr/>
                </a:tc>
                <a:extLst>
                  <a:ext uri="{0D108BD9-81ED-4DB2-BD59-A6C34878D82A}">
                    <a16:rowId xmlns:a16="http://schemas.microsoft.com/office/drawing/2014/main" val="3194116070"/>
                  </a:ext>
                </a:extLst>
              </a:tr>
              <a:tr h="370840">
                <a:tc>
                  <a:txBody>
                    <a:bodyPr/>
                    <a:lstStyle/>
                    <a:p>
                      <a:r>
                        <a:rPr lang="en-US" dirty="0"/>
                        <a:t>Protein</a:t>
                      </a:r>
                    </a:p>
                  </a:txBody>
                  <a:tcPr/>
                </a:tc>
                <a:tc>
                  <a:txBody>
                    <a:bodyPr/>
                    <a:lstStyle/>
                    <a:p>
                      <a:r>
                        <a:rPr lang="en-US" dirty="0"/>
                        <a:t>2-3</a:t>
                      </a:r>
                    </a:p>
                  </a:txBody>
                  <a:tcPr/>
                </a:tc>
                <a:tc>
                  <a:txBody>
                    <a:bodyPr/>
                    <a:lstStyle/>
                    <a:p>
                      <a:pPr marL="285750" indent="-285750">
                        <a:buFont typeface="Arial" panose="020B0604020202020204" pitchFamily="34" charset="0"/>
                        <a:buChar char="•"/>
                      </a:pPr>
                      <a:r>
                        <a:rPr lang="en-US" dirty="0"/>
                        <a:t>Chicken breast – around the size a a hand  </a:t>
                      </a:r>
                    </a:p>
                    <a:p>
                      <a:pPr marL="285750" indent="-285750">
                        <a:buFont typeface="Arial" panose="020B0604020202020204" pitchFamily="34" charset="0"/>
                        <a:buChar char="•"/>
                      </a:pPr>
                      <a:r>
                        <a:rPr lang="en-US" dirty="0"/>
                        <a:t>Steak –the size palm of the palm of hand  </a:t>
                      </a:r>
                    </a:p>
                    <a:p>
                      <a:pPr marL="285750" indent="-285750">
                        <a:buFont typeface="Arial" panose="020B0604020202020204" pitchFamily="34" charset="0"/>
                        <a:buChar char="•"/>
                      </a:pPr>
                      <a:r>
                        <a:rPr lang="en-US" dirty="0"/>
                        <a:t>2 handfuls of dried beans, pulses or lentils</a:t>
                      </a:r>
                    </a:p>
                  </a:txBody>
                  <a:tcPr/>
                </a:tc>
                <a:extLst>
                  <a:ext uri="{0D108BD9-81ED-4DB2-BD59-A6C34878D82A}">
                    <a16:rowId xmlns:a16="http://schemas.microsoft.com/office/drawing/2014/main" val="835597543"/>
                  </a:ext>
                </a:extLst>
              </a:tr>
              <a:tr h="370840">
                <a:tc>
                  <a:txBody>
                    <a:bodyPr/>
                    <a:lstStyle/>
                    <a:p>
                      <a:r>
                        <a:rPr lang="en-US" dirty="0"/>
                        <a:t>Dairy </a:t>
                      </a:r>
                    </a:p>
                  </a:txBody>
                  <a:tcPr/>
                </a:tc>
                <a:tc>
                  <a:txBody>
                    <a:bodyPr/>
                    <a:lstStyle/>
                    <a:p>
                      <a:r>
                        <a:rPr lang="en-US" dirty="0"/>
                        <a:t>2-3 maximum </a:t>
                      </a:r>
                    </a:p>
                  </a:txBody>
                  <a:tcPr/>
                </a:tc>
                <a:tc>
                  <a:txBody>
                    <a:bodyPr/>
                    <a:lstStyle/>
                    <a:p>
                      <a:pPr marL="285750" indent="-285750">
                        <a:buFont typeface="Arial" panose="020B0604020202020204" pitchFamily="34" charset="0"/>
                        <a:buChar char="•"/>
                      </a:pPr>
                      <a:r>
                        <a:rPr lang="en-US" dirty="0"/>
                        <a:t>Cheese – the size of 2 thumbs together </a:t>
                      </a:r>
                    </a:p>
                    <a:p>
                      <a:pPr marL="285750" indent="-285750">
                        <a:buFont typeface="Arial" panose="020B0604020202020204" pitchFamily="34" charset="0"/>
                        <a:buChar char="•"/>
                      </a:pPr>
                      <a:r>
                        <a:rPr lang="en-US" dirty="0"/>
                        <a:t>One individual pot or 4 tablespoons</a:t>
                      </a:r>
                    </a:p>
                  </a:txBody>
                  <a:tcPr/>
                </a:tc>
                <a:extLst>
                  <a:ext uri="{0D108BD9-81ED-4DB2-BD59-A6C34878D82A}">
                    <a16:rowId xmlns:a16="http://schemas.microsoft.com/office/drawing/2014/main" val="1351164293"/>
                  </a:ext>
                </a:extLst>
              </a:tr>
            </a:tbl>
          </a:graphicData>
        </a:graphic>
      </p:graphicFrame>
    </p:spTree>
    <p:extLst>
      <p:ext uri="{BB962C8B-B14F-4D97-AF65-F5344CB8AC3E}">
        <p14:creationId xmlns:p14="http://schemas.microsoft.com/office/powerpoint/2010/main" val="336931211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838278"/>
          </a:xfrm>
          <a:solidFill>
            <a:schemeClr val="bg1">
              <a:lumMod val="95000"/>
            </a:schemeClr>
          </a:solidFill>
        </p:spPr>
        <p:txBody>
          <a:bodyPr lIns="180000" tIns="180000" bIns="180000"/>
          <a:lstStyle/>
          <a:p>
            <a:pPr marL="457200" indent="-457200">
              <a:buAutoNum type="arabicPeriod"/>
            </a:pPr>
            <a:r>
              <a:rPr lang="en-GB" sz="2400" dirty="0">
                <a:solidFill>
                  <a:schemeClr val="tx1"/>
                </a:solidFill>
              </a:rPr>
              <a:t>Use the internet to look up some food labels on packaged foods</a:t>
            </a:r>
          </a:p>
          <a:p>
            <a:pPr marL="457200" indent="-457200">
              <a:buAutoNum type="arabicPeriod"/>
            </a:pPr>
            <a:r>
              <a:rPr lang="en-GB" sz="2400" dirty="0">
                <a:solidFill>
                  <a:schemeClr val="tx1"/>
                </a:solidFill>
              </a:rPr>
              <a:t>Identify the information that is contained on all the labels? </a:t>
            </a:r>
          </a:p>
        </p:txBody>
      </p:sp>
    </p:spTree>
    <p:extLst>
      <p:ext uri="{BB962C8B-B14F-4D97-AF65-F5344CB8AC3E}">
        <p14:creationId xmlns:p14="http://schemas.microsoft.com/office/powerpoint/2010/main" val="413198571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labelling</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200" dirty="0">
                <a:solidFill>
                  <a:schemeClr val="tx1"/>
                </a:solidFill>
              </a:rPr>
              <a:t>In the UK all packaged food must show the following information on the label:</a:t>
            </a:r>
          </a:p>
          <a:p>
            <a:pPr marL="285750" indent="-285750" algn="l">
              <a:buFont typeface="Arial" panose="020B0604020202020204" pitchFamily="34" charset="0"/>
              <a:buChar char="•"/>
            </a:pPr>
            <a:r>
              <a:rPr lang="en-US" sz="2200" dirty="0">
                <a:solidFill>
                  <a:schemeClr val="tx1"/>
                </a:solidFill>
              </a:rPr>
              <a:t>The name of the food </a:t>
            </a:r>
          </a:p>
          <a:p>
            <a:pPr marL="285750" indent="-285750" algn="l">
              <a:buFont typeface="Arial" panose="020B0604020202020204" pitchFamily="34" charset="0"/>
              <a:buChar char="•"/>
            </a:pPr>
            <a:r>
              <a:rPr lang="en-US" sz="2200" dirty="0">
                <a:solidFill>
                  <a:schemeClr val="tx1"/>
                </a:solidFill>
              </a:rPr>
              <a:t>A ‘best before’ or ‘use by’ date</a:t>
            </a:r>
          </a:p>
          <a:p>
            <a:pPr marL="285750" indent="-285750" algn="l">
              <a:buFont typeface="Arial" panose="020B0604020202020204" pitchFamily="34" charset="0"/>
              <a:buChar char="•"/>
            </a:pPr>
            <a:r>
              <a:rPr lang="en-US" sz="2200" dirty="0">
                <a:solidFill>
                  <a:schemeClr val="tx1"/>
                </a:solidFill>
              </a:rPr>
              <a:t>Any necessary warnings, like allergens it contains </a:t>
            </a:r>
          </a:p>
          <a:p>
            <a:pPr marL="285750" indent="-285750" algn="l">
              <a:buFont typeface="Arial" panose="020B0604020202020204" pitchFamily="34" charset="0"/>
              <a:buChar char="•"/>
            </a:pPr>
            <a:r>
              <a:rPr lang="en-US" sz="2200" dirty="0">
                <a:solidFill>
                  <a:schemeClr val="tx1"/>
                </a:solidFill>
              </a:rPr>
              <a:t>Net quantity information</a:t>
            </a:r>
          </a:p>
          <a:p>
            <a:pPr marL="285750" indent="-285750" algn="l">
              <a:buFont typeface="Arial" panose="020B0604020202020204" pitchFamily="34" charset="0"/>
              <a:buChar char="•"/>
            </a:pPr>
            <a:r>
              <a:rPr lang="en-US" sz="2200" dirty="0">
                <a:solidFill>
                  <a:schemeClr val="tx1"/>
                </a:solidFill>
              </a:rPr>
              <a:t>A list of ingredients, listed in descending order according to weight </a:t>
            </a:r>
          </a:p>
          <a:p>
            <a:pPr marL="285750" indent="-285750" algn="l">
              <a:buFont typeface="Arial" panose="020B0604020202020204" pitchFamily="34" charset="0"/>
              <a:buChar char="•"/>
            </a:pPr>
            <a:r>
              <a:rPr lang="en-US" sz="2200" dirty="0">
                <a:solidFill>
                  <a:schemeClr val="tx1"/>
                </a:solidFill>
              </a:rPr>
              <a:t>The country or place of origin, if required </a:t>
            </a:r>
          </a:p>
          <a:p>
            <a:pPr marL="285750" indent="-285750" algn="l">
              <a:buFont typeface="Arial" panose="020B0604020202020204" pitchFamily="34" charset="0"/>
              <a:buChar char="•"/>
            </a:pPr>
            <a:r>
              <a:rPr lang="en-US" sz="2200" dirty="0">
                <a:solidFill>
                  <a:schemeClr val="tx1"/>
                </a:solidFill>
              </a:rPr>
              <a:t>A lot number or ‘use by’ date </a:t>
            </a:r>
          </a:p>
          <a:p>
            <a:pPr marL="285750" indent="-285750" algn="l">
              <a:buFont typeface="Arial" panose="020B0604020202020204" pitchFamily="34" charset="0"/>
              <a:buChar char="•"/>
            </a:pPr>
            <a:r>
              <a:rPr lang="en-US" sz="2200" dirty="0">
                <a:solidFill>
                  <a:schemeClr val="tx1"/>
                </a:solidFill>
              </a:rPr>
              <a:t>Any special storage considerations </a:t>
            </a:r>
          </a:p>
          <a:p>
            <a:pPr marL="285750" indent="-285750" algn="l">
              <a:buFont typeface="Arial" panose="020B0604020202020204" pitchFamily="34" charset="0"/>
              <a:buChar char="•"/>
            </a:pPr>
            <a:r>
              <a:rPr lang="en-US" sz="2200" dirty="0">
                <a:solidFill>
                  <a:schemeClr val="tx1"/>
                </a:solidFill>
              </a:rPr>
              <a:t>Instructions for use or cooking, if necessary </a:t>
            </a:r>
          </a:p>
        </p:txBody>
      </p:sp>
    </p:spTree>
    <p:extLst>
      <p:ext uri="{BB962C8B-B14F-4D97-AF65-F5344CB8AC3E}">
        <p14:creationId xmlns:p14="http://schemas.microsoft.com/office/powerpoint/2010/main" val="310940659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labels and food choices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5846509" cy="4618149"/>
          </a:xfrm>
          <a:solidFill>
            <a:schemeClr val="bg1">
              <a:lumMod val="95000"/>
            </a:schemeClr>
          </a:solidFill>
        </p:spPr>
        <p:txBody>
          <a:bodyPr tIns="180000"/>
          <a:lstStyle/>
          <a:p>
            <a:pPr algn="l"/>
            <a:r>
              <a:rPr lang="en-US" sz="2200" dirty="0">
                <a:solidFill>
                  <a:schemeClr val="tx1"/>
                </a:solidFill>
              </a:rPr>
              <a:t>Many food manufacturers and supermarkets use a traffic light system to highlight energy, fat, sugar and salt content of foods in relation to recommended daily limits.</a:t>
            </a:r>
          </a:p>
          <a:p>
            <a:pPr algn="l"/>
            <a:endParaRPr lang="en-US" sz="2200" dirty="0">
              <a:solidFill>
                <a:schemeClr val="tx1"/>
              </a:solidFill>
            </a:endParaRPr>
          </a:p>
          <a:p>
            <a:pPr algn="l"/>
            <a:r>
              <a:rPr lang="en-US" sz="2200" dirty="0">
                <a:solidFill>
                  <a:schemeClr val="tx1"/>
                </a:solidFill>
              </a:rPr>
              <a:t>Red = high </a:t>
            </a:r>
          </a:p>
          <a:p>
            <a:pPr algn="l"/>
            <a:r>
              <a:rPr lang="en-US" sz="2200" dirty="0">
                <a:solidFill>
                  <a:schemeClr val="tx1"/>
                </a:solidFill>
              </a:rPr>
              <a:t>Amber = medium </a:t>
            </a:r>
          </a:p>
          <a:p>
            <a:pPr algn="l"/>
            <a:r>
              <a:rPr lang="en-US" sz="2200" dirty="0">
                <a:solidFill>
                  <a:schemeClr val="tx1"/>
                </a:solidFill>
              </a:rPr>
              <a:t>Green = low </a:t>
            </a:r>
          </a:p>
          <a:p>
            <a:pPr algn="l"/>
            <a:endParaRPr lang="en-US" sz="2200" dirty="0">
              <a:solidFill>
                <a:schemeClr val="tx1"/>
              </a:solidFill>
            </a:endParaRPr>
          </a:p>
        </p:txBody>
      </p:sp>
      <p:pic>
        <p:nvPicPr>
          <p:cNvPr id="4" name="Picture 3" descr="A chart of food content&#10;&#10;Description automatically generated with medium confidence">
            <a:extLst>
              <a:ext uri="{FF2B5EF4-FFF2-40B4-BE49-F238E27FC236}">
                <a16:creationId xmlns:a16="http://schemas.microsoft.com/office/drawing/2014/main" id="{F81A72A3-A07F-8FDA-4BA5-77D423FE57EB}"/>
              </a:ext>
            </a:extLst>
          </p:cNvPr>
          <p:cNvPicPr>
            <a:picLocks noChangeAspect="1"/>
          </p:cNvPicPr>
          <p:nvPr/>
        </p:nvPicPr>
        <p:blipFill>
          <a:blip r:embed="rId2" cstate="print"/>
          <a:stretch>
            <a:fillRect/>
          </a:stretch>
        </p:blipFill>
        <p:spPr>
          <a:xfrm>
            <a:off x="6758641" y="2811517"/>
            <a:ext cx="5149850" cy="1850390"/>
          </a:xfrm>
          <a:prstGeom prst="rect">
            <a:avLst/>
          </a:prstGeom>
        </p:spPr>
      </p:pic>
    </p:spTree>
    <p:extLst>
      <p:ext uri="{BB962C8B-B14F-4D97-AF65-F5344CB8AC3E}">
        <p14:creationId xmlns:p14="http://schemas.microsoft.com/office/powerpoint/2010/main" val="313743006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2992440"/>
          </a:xfrm>
          <a:solidFill>
            <a:schemeClr val="bg1">
              <a:lumMod val="95000"/>
            </a:schemeClr>
          </a:solidFill>
        </p:spPr>
        <p:txBody>
          <a:bodyPr lIns="180000" tIns="180000" bIns="180000"/>
          <a:lstStyle/>
          <a:p>
            <a:pPr marL="457200" indent="-457200">
              <a:buAutoNum type="arabicPeriod"/>
            </a:pPr>
            <a:r>
              <a:rPr lang="en-GB" sz="2400" dirty="0">
                <a:solidFill>
                  <a:schemeClr val="tx1"/>
                </a:solidFill>
              </a:rPr>
              <a:t>Use the internet to look up some food labels or common foods which use the traffic light system. </a:t>
            </a:r>
          </a:p>
          <a:p>
            <a:pPr marL="457200" indent="-457200">
              <a:buAutoNum type="arabicPeriod"/>
            </a:pPr>
            <a:r>
              <a:rPr lang="en-GB" sz="2400" dirty="0">
                <a:solidFill>
                  <a:schemeClr val="tx1"/>
                </a:solidFill>
              </a:rPr>
              <a:t>Analyse each label using the traffic light system</a:t>
            </a:r>
          </a:p>
          <a:p>
            <a:pPr marL="457200" indent="-457200">
              <a:buAutoNum type="arabicPeriod"/>
            </a:pPr>
            <a:r>
              <a:rPr lang="en-GB" sz="2400" dirty="0">
                <a:solidFill>
                  <a:schemeClr val="tx1"/>
                </a:solidFill>
              </a:rPr>
              <a:t>Compare products and evaluate their healthiness</a:t>
            </a:r>
          </a:p>
        </p:txBody>
      </p:sp>
    </p:spTree>
    <p:extLst>
      <p:ext uri="{BB962C8B-B14F-4D97-AF65-F5344CB8AC3E}">
        <p14:creationId xmlns:p14="http://schemas.microsoft.com/office/powerpoint/2010/main" val="402204998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hygiene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200" dirty="0">
                <a:solidFill>
                  <a:schemeClr val="tx1"/>
                </a:solidFill>
              </a:rPr>
              <a:t>When preparing food, it is import to: </a:t>
            </a:r>
          </a:p>
          <a:p>
            <a:pPr marL="342900" indent="-342900" algn="l">
              <a:buFont typeface="Arial" panose="020B0604020202020204" pitchFamily="34" charset="0"/>
              <a:buChar char="•"/>
            </a:pPr>
            <a:r>
              <a:rPr lang="en-US" sz="2200" dirty="0">
                <a:solidFill>
                  <a:schemeClr val="tx1"/>
                </a:solidFill>
              </a:rPr>
              <a:t>Wash hands thoroughly </a:t>
            </a:r>
          </a:p>
          <a:p>
            <a:pPr marL="342900" indent="-342900" algn="l">
              <a:buFont typeface="Arial" panose="020B0604020202020204" pitchFamily="34" charset="0"/>
              <a:buChar char="•"/>
            </a:pPr>
            <a:r>
              <a:rPr lang="en-US" sz="2200" dirty="0">
                <a:solidFill>
                  <a:schemeClr val="tx1"/>
                </a:solidFill>
              </a:rPr>
              <a:t>Clean surfaces where food is prepared </a:t>
            </a:r>
          </a:p>
          <a:p>
            <a:pPr marL="342900" indent="-342900" algn="l">
              <a:buFont typeface="Arial" panose="020B0604020202020204" pitchFamily="34" charset="0"/>
              <a:buChar char="•"/>
            </a:pPr>
            <a:r>
              <a:rPr lang="en-US" sz="2200" dirty="0">
                <a:solidFill>
                  <a:schemeClr val="tx1"/>
                </a:solidFill>
              </a:rPr>
              <a:t>Clean any utensils used to chop or prepare food </a:t>
            </a:r>
          </a:p>
          <a:p>
            <a:pPr marL="342900" indent="-342900" algn="l">
              <a:buFont typeface="Arial" panose="020B0604020202020204" pitchFamily="34" charset="0"/>
              <a:buChar char="•"/>
            </a:pPr>
            <a:r>
              <a:rPr lang="en-US" sz="2200" dirty="0">
                <a:solidFill>
                  <a:schemeClr val="tx1"/>
                </a:solidFill>
              </a:rPr>
              <a:t>Wear a head covering or tie long hair back </a:t>
            </a:r>
          </a:p>
          <a:p>
            <a:pPr marL="342900" indent="-342900" algn="l">
              <a:buFont typeface="Arial" panose="020B0604020202020204" pitchFamily="34" charset="0"/>
              <a:buChar char="•"/>
            </a:pPr>
            <a:r>
              <a:rPr lang="en-US" sz="2200" dirty="0">
                <a:solidFill>
                  <a:schemeClr val="tx1"/>
                </a:solidFill>
              </a:rPr>
              <a:t>No coughing or sneezing near food </a:t>
            </a:r>
          </a:p>
          <a:p>
            <a:pPr marL="342900" indent="-342900" algn="l">
              <a:buFont typeface="Arial" panose="020B0604020202020204" pitchFamily="34" charset="0"/>
              <a:buChar char="•"/>
            </a:pPr>
            <a:r>
              <a:rPr lang="en-US" sz="2200" dirty="0">
                <a:solidFill>
                  <a:schemeClr val="tx1"/>
                </a:solidFill>
              </a:rPr>
              <a:t>Make sure foods such as poultry, fish and seafood are not prepared with the same utensils or on same surfaces as other foods to prevent cross contamination. </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Following basic hygiene rules ensure that the food and meals being prepared is safe to eat</a:t>
            </a:r>
          </a:p>
        </p:txBody>
      </p:sp>
    </p:spTree>
    <p:extLst>
      <p:ext uri="{BB962C8B-B14F-4D97-AF65-F5344CB8AC3E}">
        <p14:creationId xmlns:p14="http://schemas.microsoft.com/office/powerpoint/2010/main" val="47765050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1838278"/>
          </a:xfrm>
          <a:solidFill>
            <a:schemeClr val="bg1">
              <a:lumMod val="95000"/>
            </a:schemeClr>
          </a:solidFill>
        </p:spPr>
        <p:txBody>
          <a:bodyPr lIns="180000" tIns="180000" bIns="180000"/>
          <a:lstStyle/>
          <a:p>
            <a:r>
              <a:rPr lang="en-GB" sz="2400" dirty="0">
                <a:solidFill>
                  <a:schemeClr val="tx1"/>
                </a:solidFill>
              </a:rPr>
              <a:t>What are some healthy methods of cooking? </a:t>
            </a:r>
          </a:p>
          <a:p>
            <a:r>
              <a:rPr lang="en-GB" sz="2400" dirty="0">
                <a:solidFill>
                  <a:schemeClr val="tx1"/>
                </a:solidFill>
              </a:rPr>
              <a:t>What are some less healthy methods of cooking? </a:t>
            </a:r>
          </a:p>
        </p:txBody>
      </p:sp>
    </p:spTree>
    <p:extLst>
      <p:ext uri="{BB962C8B-B14F-4D97-AF65-F5344CB8AC3E}">
        <p14:creationId xmlns:p14="http://schemas.microsoft.com/office/powerpoint/2010/main" val="10968780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Healthier cooking methods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Stir frying in a small amount of unsaturated oil </a:t>
            </a:r>
          </a:p>
          <a:p>
            <a:pPr marL="342900" indent="-342900" algn="l">
              <a:buFont typeface="Arial" panose="020B0604020202020204" pitchFamily="34" charset="0"/>
              <a:buChar char="•"/>
            </a:pPr>
            <a:r>
              <a:rPr lang="en-US" sz="2200" dirty="0">
                <a:solidFill>
                  <a:schemeClr val="tx1"/>
                </a:solidFill>
              </a:rPr>
              <a:t>Dry frying </a:t>
            </a:r>
          </a:p>
          <a:p>
            <a:pPr marL="342900" indent="-342900" algn="l">
              <a:buFont typeface="Arial" panose="020B0604020202020204" pitchFamily="34" charset="0"/>
              <a:buChar char="•"/>
            </a:pPr>
            <a:r>
              <a:rPr lang="en-US" sz="2200" dirty="0">
                <a:solidFill>
                  <a:schemeClr val="tx1"/>
                </a:solidFill>
              </a:rPr>
              <a:t>Oven baking </a:t>
            </a:r>
          </a:p>
          <a:p>
            <a:pPr marL="342900" indent="-342900" algn="l">
              <a:buFont typeface="Arial" panose="020B0604020202020204" pitchFamily="34" charset="0"/>
              <a:buChar char="•"/>
            </a:pPr>
            <a:r>
              <a:rPr lang="en-US" sz="2200" dirty="0">
                <a:solidFill>
                  <a:schemeClr val="tx1"/>
                </a:solidFill>
              </a:rPr>
              <a:t>Grilling </a:t>
            </a:r>
          </a:p>
          <a:p>
            <a:pPr marL="342900" indent="-342900" algn="l">
              <a:buFont typeface="Arial" panose="020B0604020202020204" pitchFamily="34" charset="0"/>
              <a:buChar char="•"/>
            </a:pPr>
            <a:r>
              <a:rPr lang="en-US" sz="2200" dirty="0">
                <a:solidFill>
                  <a:schemeClr val="tx1"/>
                </a:solidFill>
              </a:rPr>
              <a:t>Steaming </a:t>
            </a:r>
          </a:p>
          <a:p>
            <a:pPr marL="342900" indent="-342900" algn="l">
              <a:buFont typeface="Arial" panose="020B0604020202020204" pitchFamily="34" charset="0"/>
              <a:buChar char="•"/>
            </a:pPr>
            <a:endParaRPr lang="en-US" sz="2200" dirty="0">
              <a:solidFill>
                <a:schemeClr val="tx1"/>
              </a:solidFill>
            </a:endParaRPr>
          </a:p>
          <a:p>
            <a:pPr algn="l"/>
            <a:r>
              <a:rPr lang="en-US" sz="2200" dirty="0">
                <a:solidFill>
                  <a:schemeClr val="tx1"/>
                </a:solidFill>
              </a:rPr>
              <a:t>These methods help preserve nutrients and limit the amount of fat in foods. </a:t>
            </a:r>
          </a:p>
          <a:p>
            <a:pPr algn="l"/>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Boiling vegetables can be a healthy method of cooking, but overboiling will reduce vitamin and mineral content</a:t>
            </a:r>
          </a:p>
        </p:txBody>
      </p:sp>
    </p:spTree>
    <p:extLst>
      <p:ext uri="{BB962C8B-B14F-4D97-AF65-F5344CB8AC3E}">
        <p14:creationId xmlns:p14="http://schemas.microsoft.com/office/powerpoint/2010/main" val="164079017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Less healthy cooking methods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Deep frying </a:t>
            </a:r>
          </a:p>
          <a:p>
            <a:pPr marL="342900" indent="-342900" algn="l">
              <a:buFont typeface="Arial" panose="020B0604020202020204" pitchFamily="34" charset="0"/>
              <a:buChar char="•"/>
            </a:pPr>
            <a:r>
              <a:rPr lang="en-US" sz="2200" dirty="0">
                <a:solidFill>
                  <a:schemeClr val="tx1"/>
                </a:solidFill>
              </a:rPr>
              <a:t>Roasting in oil or fat </a:t>
            </a:r>
          </a:p>
          <a:p>
            <a:pPr algn="l"/>
            <a:endParaRPr lang="en-US" sz="2200" dirty="0">
              <a:solidFill>
                <a:schemeClr val="tx1"/>
              </a:solidFill>
            </a:endParaRPr>
          </a:p>
          <a:p>
            <a:pPr algn="l"/>
            <a:r>
              <a:rPr lang="en-US" sz="2200" dirty="0">
                <a:solidFill>
                  <a:schemeClr val="tx1"/>
                </a:solidFill>
              </a:rPr>
              <a:t>These methods increase the fat content as fat is absorbed by the food during the cooking process</a:t>
            </a:r>
          </a:p>
        </p:txBody>
      </p:sp>
    </p:spTree>
    <p:extLst>
      <p:ext uri="{BB962C8B-B14F-4D97-AF65-F5344CB8AC3E}">
        <p14:creationId xmlns:p14="http://schemas.microsoft.com/office/powerpoint/2010/main" val="218910383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3377161"/>
          </a:xfrm>
          <a:solidFill>
            <a:schemeClr val="bg1">
              <a:lumMod val="95000"/>
            </a:schemeClr>
          </a:solidFill>
        </p:spPr>
        <p:txBody>
          <a:bodyPr lIns="180000" tIns="180000" bIns="180000"/>
          <a:lstStyle/>
          <a:p>
            <a:r>
              <a:rPr lang="en-GB" sz="2400" b="1" dirty="0">
                <a:solidFill>
                  <a:schemeClr val="tx1"/>
                </a:solidFill>
              </a:rPr>
              <a:t>Trio task: </a:t>
            </a:r>
          </a:p>
          <a:p>
            <a:r>
              <a:rPr lang="en-GB" sz="2400" dirty="0">
                <a:solidFill>
                  <a:schemeClr val="tx1"/>
                </a:solidFill>
              </a:rPr>
              <a:t>Prepare a 5–10-minute presentation suitable for use with clients which explains: </a:t>
            </a:r>
          </a:p>
          <a:p>
            <a:pPr marL="342900" indent="-342900">
              <a:buFont typeface="Arial" panose="020B0604020202020204" pitchFamily="34" charset="0"/>
              <a:buChar char="•"/>
            </a:pPr>
            <a:r>
              <a:rPr lang="en-GB" sz="2400" dirty="0">
                <a:solidFill>
                  <a:schemeClr val="tx1"/>
                </a:solidFill>
              </a:rPr>
              <a:t>Portion sizes</a:t>
            </a:r>
          </a:p>
          <a:p>
            <a:pPr marL="342900" indent="-342900">
              <a:buFont typeface="Arial" panose="020B0604020202020204" pitchFamily="34" charset="0"/>
              <a:buChar char="•"/>
            </a:pPr>
            <a:r>
              <a:rPr lang="en-GB" sz="2400" dirty="0">
                <a:solidFill>
                  <a:schemeClr val="tx1"/>
                </a:solidFill>
              </a:rPr>
              <a:t>How to interpret a food label </a:t>
            </a:r>
          </a:p>
          <a:p>
            <a:pPr marL="342900" indent="-342900">
              <a:buFont typeface="Arial" panose="020B0604020202020204" pitchFamily="34" charset="0"/>
              <a:buChar char="•"/>
            </a:pPr>
            <a:r>
              <a:rPr lang="en-GB" sz="2400" dirty="0">
                <a:solidFill>
                  <a:schemeClr val="tx1"/>
                </a:solidFill>
              </a:rPr>
              <a:t>Includes healthy food preparation techniques </a:t>
            </a:r>
          </a:p>
        </p:txBody>
      </p:sp>
    </p:spTree>
    <p:extLst>
      <p:ext uri="{BB962C8B-B14F-4D97-AF65-F5344CB8AC3E}">
        <p14:creationId xmlns:p14="http://schemas.microsoft.com/office/powerpoint/2010/main" val="255175385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F9913B-7D8E-693E-4026-25F2F55A3B60}"/>
              </a:ext>
            </a:extLst>
          </p:cNvPr>
          <p:cNvSpPr>
            <a:spLocks noGrp="1"/>
          </p:cNvSpPr>
          <p:nvPr>
            <p:ph type="body" sz="quarter" idx="11"/>
          </p:nvPr>
        </p:nvSpPr>
        <p:spPr/>
        <p:txBody>
          <a:bodyPr/>
          <a:lstStyle/>
          <a:p>
            <a:r>
              <a:rPr lang="en-US" dirty="0"/>
              <a:t>Scope of practice </a:t>
            </a:r>
          </a:p>
        </p:txBody>
      </p:sp>
      <p:sp>
        <p:nvSpPr>
          <p:cNvPr id="3" name="Content Placeholder 2">
            <a:extLst>
              <a:ext uri="{FF2B5EF4-FFF2-40B4-BE49-F238E27FC236}">
                <a16:creationId xmlns:a16="http://schemas.microsoft.com/office/drawing/2014/main" id="{F1AC97F9-920A-F7D4-A34E-D8989AFB61BE}"/>
              </a:ext>
            </a:extLst>
          </p:cNvPr>
          <p:cNvSpPr>
            <a:spLocks noGrp="1"/>
          </p:cNvSpPr>
          <p:nvPr>
            <p:ph sz="quarter" idx="15"/>
          </p:nvPr>
        </p:nvSpPr>
        <p:spPr>
          <a:solidFill>
            <a:schemeClr val="bg1">
              <a:lumMod val="95000"/>
            </a:schemeClr>
          </a:solidFill>
        </p:spPr>
        <p:txBody>
          <a:bodyPr tIns="180000"/>
          <a:lstStyle/>
          <a:p>
            <a:pPr algn="l">
              <a:spcBef>
                <a:spcPts val="600"/>
              </a:spcBef>
              <a:spcAft>
                <a:spcPts val="800"/>
              </a:spcAft>
            </a:pPr>
            <a:r>
              <a:rPr lang="en-US" sz="2200" dirty="0">
                <a:solidFill>
                  <a:schemeClr val="tx1"/>
                </a:solidFill>
                <a:effectLst/>
                <a:latin typeface="Arial" panose="020B0604020202020204" pitchFamily="34" charset="0"/>
                <a:ea typeface="Calibri" panose="020F0502020204030204" pitchFamily="34" charset="0"/>
                <a:cs typeface="Calibri" panose="020F0502020204030204" pitchFamily="34" charset="0"/>
              </a:rPr>
              <a:t>Exercise professionals can support clients to lose weight or gain weight by:</a:t>
            </a:r>
            <a:endParaRPr lang="en-GB" sz="2200" dirty="0">
              <a:solidFill>
                <a:schemeClr val="tx1"/>
              </a:solidFill>
              <a:effectLst/>
              <a:latin typeface="Arial" panose="020B0604020202020204" pitchFamily="34" charset="0"/>
              <a:ea typeface="Calibri" panose="020F0502020204030204" pitchFamily="34" charset="0"/>
            </a:endParaRP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Providing information about healthier eating. </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Asking them to complete a food diary and discussing healthier foods and food swaps.</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Offering recipe recommendations or meal ideas based on the Eatwell guide information.</a:t>
            </a:r>
          </a:p>
          <a:p>
            <a:pPr marL="342900" lvl="0" indent="-342900" algn="l">
              <a:spcBef>
                <a:spcPts val="600"/>
              </a:spcBef>
              <a:spcAft>
                <a:spcPts val="600"/>
              </a:spcAft>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rPr>
              <a:t>Explaining the principles of energy balance </a:t>
            </a:r>
          </a:p>
          <a:p>
            <a:pPr algn="l"/>
            <a:r>
              <a:rPr lang="en-GB" sz="2200" dirty="0">
                <a:solidFill>
                  <a:schemeClr val="tx1"/>
                </a:solidFill>
                <a:effectLst/>
                <a:latin typeface="Arial" panose="020B0604020202020204" pitchFamily="34" charset="0"/>
                <a:ea typeface="Calibri" panose="020F0502020204030204" pitchFamily="34" charset="0"/>
                <a:cs typeface="Calibri" panose="020F0502020204030204" pitchFamily="34" charset="0"/>
              </a:rPr>
              <a:t>Individuals who have medical conditions or specific dietary requirements would need to be signposted to a qualified dietitian.</a:t>
            </a:r>
            <a:r>
              <a:rPr lang="en-GB" sz="2200" dirty="0">
                <a:solidFill>
                  <a:schemeClr val="tx1"/>
                </a:solidFill>
                <a:effectLst/>
              </a:rPr>
              <a:t> </a:t>
            </a:r>
            <a:endParaRPr lang="en-US" sz="2200" b="1" dirty="0">
              <a:solidFill>
                <a:schemeClr val="tx1"/>
              </a:solidFill>
            </a:endParaRPr>
          </a:p>
        </p:txBody>
      </p:sp>
    </p:spTree>
    <p:extLst>
      <p:ext uri="{BB962C8B-B14F-4D97-AF65-F5344CB8AC3E}">
        <p14:creationId xmlns:p14="http://schemas.microsoft.com/office/powerpoint/2010/main" val="247253593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Explain portion size </a:t>
            </a:r>
          </a:p>
          <a:p>
            <a:pPr marL="342900" indent="-342900" algn="l">
              <a:buFont typeface="Arial" panose="020B0604020202020204" pitchFamily="34" charset="0"/>
              <a:buChar char="•"/>
            </a:pPr>
            <a:r>
              <a:rPr lang="en-US" sz="2200" dirty="0">
                <a:solidFill>
                  <a:schemeClr val="tx1"/>
                </a:solidFill>
              </a:rPr>
              <a:t>Describe the effects of portion size on health </a:t>
            </a:r>
          </a:p>
          <a:p>
            <a:pPr marL="342900" indent="-342900" algn="l">
              <a:buFont typeface="Arial" panose="020B0604020202020204" pitchFamily="34" charset="0"/>
              <a:buChar char="•"/>
            </a:pPr>
            <a:r>
              <a:rPr lang="en-US" sz="2200" dirty="0">
                <a:solidFill>
                  <a:schemeClr val="tx1"/>
                </a:solidFill>
              </a:rPr>
              <a:t>Explain how to interpret a food label</a:t>
            </a:r>
          </a:p>
          <a:p>
            <a:pPr marL="342900" indent="-342900" algn="l">
              <a:buFont typeface="Arial" panose="020B0604020202020204" pitchFamily="34" charset="0"/>
              <a:buChar char="•"/>
            </a:pPr>
            <a:r>
              <a:rPr lang="en-US" sz="2200" dirty="0">
                <a:solidFill>
                  <a:schemeClr val="tx1"/>
                </a:solidFill>
              </a:rPr>
              <a:t>Explain the impact of food preparation techniques on nutrition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6315689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Risks of weight loss and fad diets</a:t>
            </a:r>
          </a:p>
        </p:txBody>
      </p:sp>
    </p:spTree>
    <p:extLst>
      <p:ext uri="{BB962C8B-B14F-4D97-AF65-F5344CB8AC3E}">
        <p14:creationId xmlns:p14="http://schemas.microsoft.com/office/powerpoint/2010/main" val="154059650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Risks of weight loss and fad diets </a:t>
            </a:r>
          </a:p>
          <a:p>
            <a:pPr marL="342900" indent="-342900" algn="l">
              <a:buFont typeface="Arial" panose="020B0604020202020204" pitchFamily="34" charset="0"/>
              <a:buChar char="•"/>
            </a:pPr>
            <a:r>
              <a:rPr lang="en-US" sz="2200" dirty="0">
                <a:solidFill>
                  <a:schemeClr val="tx1"/>
                </a:solidFill>
              </a:rPr>
              <a:t>Importance of communicating the risk of diets to clients </a:t>
            </a:r>
          </a:p>
          <a:p>
            <a:pPr marL="342900" indent="-342900" algn="l">
              <a:buFont typeface="Arial" panose="020B0604020202020204" pitchFamily="34" charset="0"/>
              <a:buChar char="•"/>
            </a:pPr>
            <a:r>
              <a:rPr lang="en-US" sz="2200" dirty="0">
                <a:solidFill>
                  <a:schemeClr val="tx1"/>
                </a:solidFill>
              </a:rPr>
              <a:t>Importance of regular eating patterns for a healthy, balanced diet </a:t>
            </a:r>
          </a:p>
        </p:txBody>
      </p:sp>
    </p:spTree>
    <p:extLst>
      <p:ext uri="{BB962C8B-B14F-4D97-AF65-F5344CB8AC3E}">
        <p14:creationId xmlns:p14="http://schemas.microsoft.com/office/powerpoint/2010/main" val="354578563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Risks and limitation of fad diets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Fad diets are typically characterised by quick fixes and extreme calorie restrictions which have several risks and limitations including: </a:t>
            </a:r>
          </a:p>
          <a:p>
            <a:pPr marL="342900" indent="-342900" algn="l">
              <a:buFont typeface="Arial" panose="020B0604020202020204" pitchFamily="34" charset="0"/>
              <a:buChar char="•"/>
            </a:pPr>
            <a:r>
              <a:rPr lang="en-US" sz="2200" dirty="0">
                <a:solidFill>
                  <a:schemeClr val="tx1"/>
                </a:solidFill>
              </a:rPr>
              <a:t>Lack of nutritional balance - can lead to nutritional deficiencies </a:t>
            </a:r>
          </a:p>
          <a:p>
            <a:pPr marL="342900" indent="-342900" algn="l">
              <a:buFont typeface="Arial" panose="020B0604020202020204" pitchFamily="34" charset="0"/>
              <a:buChar char="•"/>
            </a:pPr>
            <a:r>
              <a:rPr lang="en-US" sz="2200" dirty="0">
                <a:solidFill>
                  <a:schemeClr val="tx1"/>
                </a:solidFill>
              </a:rPr>
              <a:t>Unsustainability – both physically and psychologically</a:t>
            </a:r>
          </a:p>
          <a:p>
            <a:pPr marL="342900" indent="-342900" algn="l">
              <a:buFont typeface="Arial" panose="020B0604020202020204" pitchFamily="34" charset="0"/>
              <a:buChar char="•"/>
            </a:pPr>
            <a:r>
              <a:rPr lang="en-US" sz="2200" dirty="0">
                <a:solidFill>
                  <a:schemeClr val="tx1"/>
                </a:solidFill>
              </a:rPr>
              <a:t>Loss of muscle mass – reduces basal metabolic rate (BMR) </a:t>
            </a:r>
          </a:p>
          <a:p>
            <a:pPr marL="342900" indent="-342900" algn="l">
              <a:buFont typeface="Arial" panose="020B0604020202020204" pitchFamily="34" charset="0"/>
              <a:buChar char="•"/>
            </a:pPr>
            <a:r>
              <a:rPr lang="en-US" sz="2200" dirty="0">
                <a:solidFill>
                  <a:schemeClr val="tx1"/>
                </a:solidFill>
              </a:rPr>
              <a:t>Focus on weight loss not health </a:t>
            </a:r>
          </a:p>
          <a:p>
            <a:pPr marL="342900" indent="-342900" algn="l">
              <a:buFont typeface="Arial" panose="020B0604020202020204" pitchFamily="34" charset="0"/>
              <a:buChar char="•"/>
            </a:pPr>
            <a:r>
              <a:rPr lang="en-US" sz="2200" dirty="0">
                <a:solidFill>
                  <a:schemeClr val="tx1"/>
                </a:solidFill>
              </a:rPr>
              <a:t>Ineffective long term – weight lost is often regained once normal eating patterns resume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644707976"/>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Health and performance implications of dieting</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lnSpc>
                <a:spcPct val="115000"/>
              </a:lnSpc>
              <a:spcBef>
                <a:spcPts val="600"/>
              </a:spcBef>
              <a:spcAft>
                <a:spcPts val="600"/>
              </a:spcAft>
            </a:pPr>
            <a:r>
              <a:rPr lang="en-GB" sz="2200" dirty="0">
                <a:solidFill>
                  <a:schemeClr val="tx1"/>
                </a:solidFill>
                <a:effectLst/>
                <a:latin typeface="Arial" panose="020B0604020202020204" pitchFamily="34" charset="0"/>
                <a:ea typeface="Calibri" panose="020F0502020204030204" pitchFamily="34" charset="0"/>
              </a:rPr>
              <a:t>Some of the health and performance implications associated with dieting include:</a:t>
            </a: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Reduced energy</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Reduced physical and mental performance.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Reduced mood</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Loss of muscle mass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Hormonal changes and imbalances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Reduced aerobic capacity and muscular fitness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Increased fatigue and lethargy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Weakened immune system</a:t>
            </a:r>
            <a:endParaRPr lang="en-GB" sz="2200" dirty="0">
              <a:solidFill>
                <a:schemeClr val="tx1"/>
              </a:solidFill>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Reduced self-esteem and negative body image</a:t>
            </a:r>
            <a:r>
              <a:rPr lang="en-GB" sz="2200" dirty="0">
                <a:solidFill>
                  <a:schemeClr val="tx1"/>
                </a:solidFill>
                <a:effectLst/>
              </a:rPr>
              <a:t> </a:t>
            </a:r>
            <a:endParaRPr lang="en-US" sz="2200" dirty="0">
              <a:solidFill>
                <a:schemeClr val="tx1"/>
              </a:solidFill>
            </a:endParaRPr>
          </a:p>
        </p:txBody>
      </p:sp>
    </p:spTree>
    <p:extLst>
      <p:ext uri="{BB962C8B-B14F-4D97-AF65-F5344CB8AC3E}">
        <p14:creationId xmlns:p14="http://schemas.microsoft.com/office/powerpoint/2010/main" val="192999965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Hormones that affect appetite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b="1" dirty="0">
                <a:solidFill>
                  <a:schemeClr val="tx1"/>
                </a:solidFill>
              </a:rPr>
              <a:t>Ghrelin – </a:t>
            </a:r>
            <a:r>
              <a:rPr lang="en-US" sz="2200" dirty="0">
                <a:solidFill>
                  <a:schemeClr val="tx1"/>
                </a:solidFill>
              </a:rPr>
              <a:t>hormone that spikes in anticipation of food, links to circadian rhythms </a:t>
            </a:r>
          </a:p>
          <a:p>
            <a:pPr algn="l"/>
            <a:endParaRPr lang="en-US" sz="2200" b="1" dirty="0">
              <a:solidFill>
                <a:schemeClr val="tx1"/>
              </a:solidFill>
            </a:endParaRPr>
          </a:p>
          <a:p>
            <a:pPr algn="l"/>
            <a:r>
              <a:rPr lang="en-US" sz="2200" b="1" dirty="0">
                <a:solidFill>
                  <a:schemeClr val="tx1"/>
                </a:solidFill>
              </a:rPr>
              <a:t>Leptin </a:t>
            </a:r>
            <a:r>
              <a:rPr lang="en-US" sz="2200" dirty="0">
                <a:solidFill>
                  <a:schemeClr val="tx1"/>
                </a:solidFill>
              </a:rPr>
              <a:t>– decreases appetite after a meal, associated with satiety </a:t>
            </a:r>
          </a:p>
          <a:p>
            <a:pPr algn="l"/>
            <a:endParaRPr lang="en-US" sz="2200" dirty="0">
              <a:solidFill>
                <a:schemeClr val="tx1"/>
              </a:solidFill>
            </a:endParaRPr>
          </a:p>
          <a:p>
            <a:pPr algn="l"/>
            <a:r>
              <a:rPr lang="en-US" sz="2200" dirty="0">
                <a:solidFill>
                  <a:schemeClr val="tx1"/>
                </a:solidFill>
              </a:rPr>
              <a:t>Maintaining a lower intake when hormones are signally the body to eat is challenging. </a:t>
            </a:r>
          </a:p>
        </p:txBody>
      </p:sp>
    </p:spTree>
    <p:custDataLst>
      <p:tags r:id="rId1"/>
    </p:custDataLst>
    <p:extLst>
      <p:ext uri="{BB962C8B-B14F-4D97-AF65-F5344CB8AC3E}">
        <p14:creationId xmlns:p14="http://schemas.microsoft.com/office/powerpoint/2010/main" val="50471652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Energy restriction and hormones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Rapid weight loss can cause a decrease in: </a:t>
            </a:r>
          </a:p>
          <a:p>
            <a:pPr marL="342900" indent="-342900" algn="l">
              <a:buFont typeface="Arial" panose="020B0604020202020204" pitchFamily="34" charset="0"/>
              <a:buChar char="•"/>
            </a:pPr>
            <a:r>
              <a:rPr lang="en-US" sz="2200" dirty="0">
                <a:solidFill>
                  <a:schemeClr val="tx1"/>
                </a:solidFill>
              </a:rPr>
              <a:t>Thyroid hormones </a:t>
            </a:r>
          </a:p>
          <a:p>
            <a:pPr marL="342900" indent="-342900" algn="l">
              <a:buFont typeface="Arial" panose="020B0604020202020204" pitchFamily="34" charset="0"/>
              <a:buChar char="•"/>
            </a:pPr>
            <a:r>
              <a:rPr lang="en-US" sz="2200" dirty="0">
                <a:solidFill>
                  <a:schemeClr val="tx1"/>
                </a:solidFill>
              </a:rPr>
              <a:t>Testosterone </a:t>
            </a:r>
          </a:p>
          <a:p>
            <a:pPr marL="342900" indent="-342900" algn="l">
              <a:buFont typeface="Arial" panose="020B0604020202020204" pitchFamily="34" charset="0"/>
              <a:buChar char="•"/>
            </a:pPr>
            <a:r>
              <a:rPr lang="en-US" sz="2200" dirty="0">
                <a:solidFill>
                  <a:schemeClr val="tx1"/>
                </a:solidFill>
              </a:rPr>
              <a:t>Leptin </a:t>
            </a:r>
          </a:p>
          <a:p>
            <a:pPr marL="342900" indent="-342900" algn="l">
              <a:buFont typeface="Arial" panose="020B0604020202020204" pitchFamily="34" charset="0"/>
              <a:buChar char="•"/>
            </a:pPr>
            <a:r>
              <a:rPr lang="en-US" sz="2200" dirty="0">
                <a:solidFill>
                  <a:schemeClr val="tx1"/>
                </a:solidFill>
              </a:rPr>
              <a:t>Insulin </a:t>
            </a:r>
          </a:p>
          <a:p>
            <a:pPr marL="342900" indent="-342900" algn="l">
              <a:buFont typeface="Arial" panose="020B0604020202020204" pitchFamily="34" charset="0"/>
              <a:buChar char="•"/>
            </a:pPr>
            <a:r>
              <a:rPr lang="en-US" sz="2200" dirty="0">
                <a:solidFill>
                  <a:schemeClr val="tx1"/>
                </a:solidFill>
              </a:rPr>
              <a:t>Insulin-like growth factor 1 </a:t>
            </a:r>
          </a:p>
          <a:p>
            <a:pPr algn="l"/>
            <a:r>
              <a:rPr lang="en-US" sz="2200" dirty="0">
                <a:solidFill>
                  <a:schemeClr val="tx1"/>
                </a:solidFill>
              </a:rPr>
              <a:t>And an increase in: </a:t>
            </a:r>
          </a:p>
          <a:p>
            <a:pPr marL="342900" indent="-342900" algn="l">
              <a:buFont typeface="Arial" panose="020B0604020202020204" pitchFamily="34" charset="0"/>
              <a:buChar char="•"/>
            </a:pPr>
            <a:r>
              <a:rPr lang="en-US" sz="2200" dirty="0">
                <a:solidFill>
                  <a:schemeClr val="tx1"/>
                </a:solidFill>
              </a:rPr>
              <a:t>Catecholamines</a:t>
            </a:r>
          </a:p>
          <a:p>
            <a:pPr marL="342900" indent="-342900" algn="l">
              <a:buFont typeface="Arial" panose="020B0604020202020204" pitchFamily="34" charset="0"/>
              <a:buChar char="•"/>
            </a:pPr>
            <a:r>
              <a:rPr lang="en-US" sz="2200" dirty="0">
                <a:solidFill>
                  <a:schemeClr val="tx1"/>
                </a:solidFill>
              </a:rPr>
              <a:t>Glucagon </a:t>
            </a:r>
          </a:p>
          <a:p>
            <a:pPr marL="342900" indent="-342900" algn="l">
              <a:buFont typeface="Arial" panose="020B0604020202020204" pitchFamily="34" charset="0"/>
              <a:buChar char="•"/>
            </a:pPr>
            <a:r>
              <a:rPr lang="en-US" sz="2200" dirty="0">
                <a:solidFill>
                  <a:schemeClr val="tx1"/>
                </a:solidFill>
              </a:rPr>
              <a:t>Ghrelin  </a:t>
            </a:r>
          </a:p>
        </p:txBody>
      </p:sp>
    </p:spTree>
    <p:extLst>
      <p:ext uri="{BB962C8B-B14F-4D97-AF65-F5344CB8AC3E}">
        <p14:creationId xmlns:p14="http://schemas.microsoft.com/office/powerpoint/2010/main" val="187581682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Survival mechanisms linked with dieting</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dirty="0">
                <a:solidFill>
                  <a:schemeClr val="tx1"/>
                </a:solidFill>
              </a:rPr>
              <a:t>Survival mechanisms linked with dieting are: </a:t>
            </a:r>
          </a:p>
          <a:p>
            <a:pPr marL="342900" indent="-342900" algn="l">
              <a:buFont typeface="Arial" panose="020B0604020202020204" pitchFamily="34" charset="0"/>
              <a:buChar char="•"/>
            </a:pPr>
            <a:r>
              <a:rPr lang="en-US" sz="2200" b="1" dirty="0">
                <a:solidFill>
                  <a:schemeClr val="tx1"/>
                </a:solidFill>
              </a:rPr>
              <a:t>Gluconeogenesis </a:t>
            </a:r>
            <a:r>
              <a:rPr lang="en-US" sz="2200" dirty="0">
                <a:solidFill>
                  <a:schemeClr val="tx1"/>
                </a:solidFill>
              </a:rPr>
              <a:t>– the break down of protein (skeletal muscle) to release amino acids into the blood stream for use as energy</a:t>
            </a:r>
          </a:p>
          <a:p>
            <a:pPr marL="342900" indent="-342900" algn="l">
              <a:buFont typeface="Arial" panose="020B0604020202020204" pitchFamily="34" charset="0"/>
              <a:buChar char="•"/>
            </a:pPr>
            <a:r>
              <a:rPr lang="en-US" sz="2200" b="1" dirty="0">
                <a:solidFill>
                  <a:schemeClr val="tx1"/>
                </a:solidFill>
              </a:rPr>
              <a:t>Ketosis </a:t>
            </a:r>
            <a:r>
              <a:rPr lang="en-US" sz="2200" dirty="0">
                <a:solidFill>
                  <a:schemeClr val="tx1"/>
                </a:solidFill>
              </a:rPr>
              <a:t>– ketone bodies are formed from stored fats to maintain blood sugar levels and fuel the brain. High ketone levels can make blood too acidic and can be fatal. </a:t>
            </a:r>
          </a:p>
          <a:p>
            <a:pPr algn="l"/>
            <a:r>
              <a:rPr lang="en-US" sz="2200" dirty="0">
                <a:solidFill>
                  <a:schemeClr val="tx1"/>
                </a:solidFill>
              </a:rPr>
              <a:t>Signs of ketoacidosis include: </a:t>
            </a:r>
          </a:p>
          <a:p>
            <a:pPr marL="342900" indent="-342900" algn="l">
              <a:buFont typeface="Arial" panose="020B0604020202020204" pitchFamily="34" charset="0"/>
              <a:buChar char="•"/>
            </a:pPr>
            <a:r>
              <a:rPr lang="en-US" sz="2200" dirty="0">
                <a:solidFill>
                  <a:schemeClr val="tx1"/>
                </a:solidFill>
              </a:rPr>
              <a:t>Excess thirst </a:t>
            </a:r>
          </a:p>
          <a:p>
            <a:pPr marL="342900" indent="-342900" algn="l">
              <a:buFont typeface="Arial" panose="020B0604020202020204" pitchFamily="34" charset="0"/>
              <a:buChar char="•"/>
            </a:pPr>
            <a:r>
              <a:rPr lang="en-US" sz="2200" dirty="0">
                <a:solidFill>
                  <a:schemeClr val="tx1"/>
                </a:solidFill>
              </a:rPr>
              <a:t>Increased urination </a:t>
            </a:r>
          </a:p>
          <a:p>
            <a:pPr marL="342900" indent="-342900" algn="l">
              <a:buFont typeface="Arial" panose="020B0604020202020204" pitchFamily="34" charset="0"/>
              <a:buChar char="•"/>
            </a:pPr>
            <a:r>
              <a:rPr lang="en-US" sz="2200" dirty="0">
                <a:solidFill>
                  <a:schemeClr val="tx1"/>
                </a:solidFill>
              </a:rPr>
              <a:t>Tiredness and fatigue </a:t>
            </a:r>
          </a:p>
          <a:p>
            <a:pPr marL="342900" indent="-342900" algn="l">
              <a:buFont typeface="Arial" panose="020B0604020202020204" pitchFamily="34" charset="0"/>
              <a:buChar char="•"/>
            </a:pPr>
            <a:r>
              <a:rPr lang="en-US" sz="2200" dirty="0">
                <a:solidFill>
                  <a:schemeClr val="tx1"/>
                </a:solidFill>
              </a:rPr>
              <a:t>Headache </a:t>
            </a:r>
          </a:p>
        </p:txBody>
      </p:sp>
    </p:spTree>
    <p:extLst>
      <p:ext uri="{BB962C8B-B14F-4D97-AF65-F5344CB8AC3E}">
        <p14:creationId xmlns:p14="http://schemas.microsoft.com/office/powerpoint/2010/main" val="213940789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Questions</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2671840"/>
          </a:xfrm>
          <a:solidFill>
            <a:schemeClr val="bg1">
              <a:lumMod val="95000"/>
            </a:schemeClr>
          </a:solidFill>
        </p:spPr>
        <p:txBody>
          <a:bodyPr lIns="180000" tIns="180000" bIns="180000"/>
          <a:lstStyle/>
          <a:p>
            <a:r>
              <a:rPr lang="en-GB" sz="2400" dirty="0">
                <a:solidFill>
                  <a:schemeClr val="tx1"/>
                </a:solidFill>
              </a:rPr>
              <a:t>What are the short-term risks of calorie restricted diets? </a:t>
            </a:r>
          </a:p>
          <a:p>
            <a:r>
              <a:rPr lang="en-GB" sz="2400" dirty="0">
                <a:solidFill>
                  <a:schemeClr val="tx1"/>
                </a:solidFill>
              </a:rPr>
              <a:t>What are the long-term risks of calorie restricted diets? </a:t>
            </a:r>
          </a:p>
          <a:p>
            <a:r>
              <a:rPr lang="en-GB" sz="2400" dirty="0">
                <a:solidFill>
                  <a:schemeClr val="tx1"/>
                </a:solidFill>
              </a:rPr>
              <a:t>What are some psychological impacts of calorie restricted diets?</a:t>
            </a:r>
          </a:p>
        </p:txBody>
      </p:sp>
    </p:spTree>
    <p:extLst>
      <p:ext uri="{BB962C8B-B14F-4D97-AF65-F5344CB8AC3E}">
        <p14:creationId xmlns:p14="http://schemas.microsoft.com/office/powerpoint/2010/main" val="340076281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Short-term risks of calorie restricted diets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Nutritional deficiencies </a:t>
            </a:r>
          </a:p>
          <a:p>
            <a:pPr marL="342900" indent="-342900" algn="l">
              <a:buFont typeface="Arial" panose="020B0604020202020204" pitchFamily="34" charset="0"/>
              <a:buChar char="•"/>
            </a:pPr>
            <a:r>
              <a:rPr lang="en-US" sz="2200" dirty="0">
                <a:solidFill>
                  <a:schemeClr val="tx1"/>
                </a:solidFill>
              </a:rPr>
              <a:t>Electrolyte imbalances </a:t>
            </a:r>
          </a:p>
          <a:p>
            <a:pPr marL="342900" indent="-342900" algn="l">
              <a:buFont typeface="Arial" panose="020B0604020202020204" pitchFamily="34" charset="0"/>
              <a:buChar char="•"/>
            </a:pPr>
            <a:r>
              <a:rPr lang="en-US" sz="2200" dirty="0">
                <a:solidFill>
                  <a:schemeClr val="tx1"/>
                </a:solidFill>
              </a:rPr>
              <a:t>Dehydration </a:t>
            </a:r>
          </a:p>
          <a:p>
            <a:pPr marL="342900" indent="-342900" algn="l">
              <a:buFont typeface="Arial" panose="020B0604020202020204" pitchFamily="34" charset="0"/>
              <a:buChar char="•"/>
            </a:pPr>
            <a:r>
              <a:rPr lang="en-US" sz="2200" dirty="0">
                <a:solidFill>
                  <a:schemeClr val="tx1"/>
                </a:solidFill>
              </a:rPr>
              <a:t>Muscle loss </a:t>
            </a:r>
          </a:p>
          <a:p>
            <a:pPr marL="342900" indent="-342900" algn="l">
              <a:buFont typeface="Arial" panose="020B0604020202020204" pitchFamily="34" charset="0"/>
              <a:buChar char="•"/>
            </a:pPr>
            <a:r>
              <a:rPr lang="en-US" sz="2200" dirty="0">
                <a:solidFill>
                  <a:schemeClr val="tx1"/>
                </a:solidFill>
              </a:rPr>
              <a:t>Fatigue and weakness </a:t>
            </a:r>
          </a:p>
          <a:p>
            <a:pPr marL="342900" indent="-342900" algn="l">
              <a:buFont typeface="Arial" panose="020B0604020202020204" pitchFamily="34" charset="0"/>
              <a:buChar char="•"/>
            </a:pPr>
            <a:r>
              <a:rPr lang="en-US" sz="2200" dirty="0">
                <a:solidFill>
                  <a:schemeClr val="tx1"/>
                </a:solidFill>
              </a:rPr>
              <a:t>Hormonal imbalances – insulin production, thyroid hormones and reproductive hormones</a:t>
            </a:r>
          </a:p>
          <a:p>
            <a:pPr marL="342900" indent="-342900" algn="l">
              <a:buFont typeface="Arial" panose="020B0604020202020204" pitchFamily="34" charset="0"/>
              <a:buChar char="•"/>
            </a:pPr>
            <a:r>
              <a:rPr lang="en-US" sz="2200" dirty="0">
                <a:solidFill>
                  <a:schemeClr val="tx1"/>
                </a:solidFill>
              </a:rPr>
              <a:t>Gastrointestinal issues – constipation</a:t>
            </a:r>
          </a:p>
          <a:p>
            <a:pPr marL="342900" indent="-342900" algn="l">
              <a:buFont typeface="Arial" panose="020B0604020202020204" pitchFamily="34" charset="0"/>
              <a:buChar char="•"/>
            </a:pPr>
            <a:r>
              <a:rPr lang="en-US" sz="2200" dirty="0">
                <a:solidFill>
                  <a:schemeClr val="tx1"/>
                </a:solidFill>
              </a:rPr>
              <a:t>Heart arrhythmias  </a:t>
            </a:r>
          </a:p>
        </p:txBody>
      </p:sp>
    </p:spTree>
    <p:extLst>
      <p:ext uri="{BB962C8B-B14F-4D97-AF65-F5344CB8AC3E}">
        <p14:creationId xmlns:p14="http://schemas.microsoft.com/office/powerpoint/2010/main" val="174919331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Long-term risks of calorie restricted diets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Nutrient deficiencies </a:t>
            </a:r>
          </a:p>
          <a:p>
            <a:pPr marL="342900" indent="-342900" algn="l">
              <a:buFont typeface="Arial" panose="020B0604020202020204" pitchFamily="34" charset="0"/>
              <a:buChar char="•"/>
            </a:pPr>
            <a:r>
              <a:rPr lang="en-US" sz="2200" dirty="0">
                <a:solidFill>
                  <a:schemeClr val="tx1"/>
                </a:solidFill>
              </a:rPr>
              <a:t>Reduced resting metabolic rate </a:t>
            </a:r>
          </a:p>
          <a:p>
            <a:pPr marL="342900" indent="-342900" algn="l">
              <a:buFont typeface="Arial" panose="020B0604020202020204" pitchFamily="34" charset="0"/>
              <a:buChar char="•"/>
            </a:pPr>
            <a:r>
              <a:rPr lang="en-US" sz="2200" dirty="0">
                <a:solidFill>
                  <a:schemeClr val="tx1"/>
                </a:solidFill>
              </a:rPr>
              <a:t>Muscle loss </a:t>
            </a:r>
          </a:p>
          <a:p>
            <a:pPr marL="342900" indent="-342900" algn="l">
              <a:buFont typeface="Arial" panose="020B0604020202020204" pitchFamily="34" charset="0"/>
              <a:buChar char="•"/>
            </a:pPr>
            <a:r>
              <a:rPr lang="en-US" sz="2200" dirty="0">
                <a:solidFill>
                  <a:schemeClr val="tx1"/>
                </a:solidFill>
              </a:rPr>
              <a:t>Hormonal changes – can affect menstrual cycle, fertility and overall hormonal health</a:t>
            </a:r>
          </a:p>
          <a:p>
            <a:pPr marL="342900" indent="-342900" algn="l">
              <a:buFont typeface="Arial" panose="020B0604020202020204" pitchFamily="34" charset="0"/>
              <a:buChar char="•"/>
            </a:pPr>
            <a:r>
              <a:rPr lang="en-US" sz="2200" dirty="0">
                <a:solidFill>
                  <a:schemeClr val="tx1"/>
                </a:solidFill>
              </a:rPr>
              <a:t>Reduced bone mineral density – diets low in Calcium and Vitamin D</a:t>
            </a:r>
          </a:p>
          <a:p>
            <a:pPr marL="342900" indent="-342900" algn="l">
              <a:buFont typeface="Arial" panose="020B0604020202020204" pitchFamily="34" charset="0"/>
              <a:buChar char="•"/>
            </a:pPr>
            <a:r>
              <a:rPr lang="en-US" sz="2200" dirty="0">
                <a:solidFill>
                  <a:schemeClr val="tx1"/>
                </a:solidFill>
              </a:rPr>
              <a:t>Weakened immune system</a:t>
            </a:r>
          </a:p>
          <a:p>
            <a:pPr marL="342900" indent="-342900" algn="l">
              <a:buFont typeface="Arial" panose="020B0604020202020204" pitchFamily="34" charset="0"/>
              <a:buChar char="•"/>
            </a:pPr>
            <a:r>
              <a:rPr lang="en-US" sz="2200" dirty="0">
                <a:solidFill>
                  <a:schemeClr val="tx1"/>
                </a:solidFill>
              </a:rPr>
              <a:t>Mental health issues </a:t>
            </a:r>
          </a:p>
          <a:p>
            <a:pPr marL="342900" indent="-342900" algn="l">
              <a:buFont typeface="Arial" panose="020B0604020202020204" pitchFamily="34" charset="0"/>
              <a:buChar char="•"/>
            </a:pPr>
            <a:r>
              <a:rPr lang="en-US" sz="2200" dirty="0">
                <a:solidFill>
                  <a:schemeClr val="tx1"/>
                </a:solidFill>
              </a:rPr>
              <a:t>Increased risk of developing eating disorders </a:t>
            </a:r>
          </a:p>
          <a:p>
            <a:pPr marL="342900" indent="-342900" algn="l">
              <a:buFont typeface="Arial" panose="020B0604020202020204" pitchFamily="34" charset="0"/>
              <a:buChar char="•"/>
            </a:pPr>
            <a:r>
              <a:rPr lang="en-US" sz="2200" dirty="0">
                <a:solidFill>
                  <a:schemeClr val="tx1"/>
                </a:solidFill>
              </a:rPr>
              <a:t>Reduced energy levels</a:t>
            </a:r>
          </a:p>
        </p:txBody>
      </p:sp>
    </p:spTree>
    <p:extLst>
      <p:ext uri="{BB962C8B-B14F-4D97-AF65-F5344CB8AC3E}">
        <p14:creationId xmlns:p14="http://schemas.microsoft.com/office/powerpoint/2010/main" val="119327348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Long-term impact on hormonal and metabolic regulation</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Reduced resting metabolic rate (RMR) – slows down metabolism making weight loss more challenging</a:t>
            </a:r>
          </a:p>
          <a:p>
            <a:pPr marL="342900" indent="-342900" algn="l">
              <a:buFont typeface="Arial" panose="020B0604020202020204" pitchFamily="34" charset="0"/>
              <a:buChar char="•"/>
            </a:pPr>
            <a:r>
              <a:rPr lang="en-US" sz="2200" dirty="0">
                <a:solidFill>
                  <a:schemeClr val="tx1"/>
                </a:solidFill>
              </a:rPr>
              <a:t>Insulin sensitivity – very low-calorie diets can decrease insulin sensitivity</a:t>
            </a:r>
          </a:p>
          <a:p>
            <a:pPr marL="342900" indent="-342900" algn="l">
              <a:buFont typeface="Arial" panose="020B0604020202020204" pitchFamily="34" charset="0"/>
              <a:buChar char="•"/>
            </a:pPr>
            <a:r>
              <a:rPr lang="en-US" sz="2200" dirty="0">
                <a:solidFill>
                  <a:schemeClr val="tx1"/>
                </a:solidFill>
              </a:rPr>
              <a:t>Reduced production of thyroid hormones which regulate metabolism </a:t>
            </a:r>
          </a:p>
          <a:p>
            <a:pPr marL="342900" indent="-342900" algn="l">
              <a:buFont typeface="Arial" panose="020B0604020202020204" pitchFamily="34" charset="0"/>
              <a:buChar char="•"/>
            </a:pPr>
            <a:r>
              <a:rPr lang="en-US" sz="2200" dirty="0">
                <a:solidFill>
                  <a:schemeClr val="tx1"/>
                </a:solidFill>
              </a:rPr>
              <a:t>Elevated cortisol levels </a:t>
            </a:r>
          </a:p>
          <a:p>
            <a:pPr marL="342900" indent="-342900" algn="l">
              <a:buFont typeface="Arial" panose="020B0604020202020204" pitchFamily="34" charset="0"/>
              <a:buChar char="•"/>
            </a:pPr>
            <a:r>
              <a:rPr lang="en-US" sz="2200" dirty="0">
                <a:solidFill>
                  <a:schemeClr val="tx1"/>
                </a:solidFill>
              </a:rPr>
              <a:t>Decreased reproductive hormones – can impact fertility and decrease libido</a:t>
            </a:r>
          </a:p>
        </p:txBody>
      </p:sp>
    </p:spTree>
    <p:extLst>
      <p:ext uri="{BB962C8B-B14F-4D97-AF65-F5344CB8AC3E}">
        <p14:creationId xmlns:p14="http://schemas.microsoft.com/office/powerpoint/2010/main" val="86617916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Psychological impact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Increased stress and anxiety </a:t>
            </a:r>
          </a:p>
          <a:p>
            <a:pPr marL="342900" indent="-342900" algn="l">
              <a:buFont typeface="Arial" panose="020B0604020202020204" pitchFamily="34" charset="0"/>
              <a:buChar char="•"/>
            </a:pPr>
            <a:r>
              <a:rPr lang="en-US" sz="2200" dirty="0">
                <a:solidFill>
                  <a:schemeClr val="tx1"/>
                </a:solidFill>
              </a:rPr>
              <a:t>Mood swings </a:t>
            </a:r>
          </a:p>
          <a:p>
            <a:pPr marL="342900" indent="-342900" algn="l">
              <a:buFont typeface="Arial" panose="020B0604020202020204" pitchFamily="34" charset="0"/>
              <a:buChar char="•"/>
            </a:pPr>
            <a:r>
              <a:rPr lang="en-US" sz="2200" dirty="0">
                <a:solidFill>
                  <a:schemeClr val="tx1"/>
                </a:solidFill>
              </a:rPr>
              <a:t>Social isolation – dieting can limit social interactions involving food e.g. eating out </a:t>
            </a:r>
          </a:p>
          <a:p>
            <a:pPr marL="342900" indent="-342900" algn="l">
              <a:buFont typeface="Arial" panose="020B0604020202020204" pitchFamily="34" charset="0"/>
              <a:buChar char="•"/>
            </a:pPr>
            <a:r>
              <a:rPr lang="en-US" sz="2200" dirty="0">
                <a:solidFill>
                  <a:schemeClr val="tx1"/>
                </a:solidFill>
              </a:rPr>
              <a:t>Disordered eating patterns </a:t>
            </a:r>
          </a:p>
          <a:p>
            <a:pPr marL="342900" indent="-342900" algn="l">
              <a:buFont typeface="Arial" panose="020B0604020202020204" pitchFamily="34" charset="0"/>
              <a:buChar char="•"/>
            </a:pPr>
            <a:r>
              <a:rPr lang="en-US" sz="2200" dirty="0">
                <a:solidFill>
                  <a:schemeClr val="tx1"/>
                </a:solidFill>
              </a:rPr>
              <a:t>Negative body image </a:t>
            </a:r>
          </a:p>
          <a:p>
            <a:pPr marL="342900" indent="-342900" algn="l">
              <a:buFont typeface="Arial" panose="020B0604020202020204" pitchFamily="34" charset="0"/>
              <a:buChar char="•"/>
            </a:pPr>
            <a:r>
              <a:rPr lang="en-US" sz="2200" dirty="0">
                <a:solidFill>
                  <a:schemeClr val="tx1"/>
                </a:solidFill>
              </a:rPr>
              <a:t>Reduced enjoyment of food</a:t>
            </a:r>
          </a:p>
          <a:p>
            <a:pPr algn="l"/>
            <a:endParaRPr lang="en-US" sz="2200" dirty="0">
              <a:solidFill>
                <a:schemeClr val="tx1"/>
              </a:solidFill>
            </a:endParaRPr>
          </a:p>
        </p:txBody>
      </p:sp>
    </p:spTree>
    <p:extLst>
      <p:ext uri="{BB962C8B-B14F-4D97-AF65-F5344CB8AC3E}">
        <p14:creationId xmlns:p14="http://schemas.microsoft.com/office/powerpoint/2010/main" val="145758841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Communicating health risks of extreme dieting</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dirty="0">
                <a:solidFill>
                  <a:schemeClr val="tx1"/>
                </a:solidFill>
              </a:rPr>
              <a:t>It is important to communicate the health risks associated with extreme dieting to clients. </a:t>
            </a:r>
          </a:p>
          <a:p>
            <a:pPr algn="l"/>
            <a:endParaRPr lang="en-US" sz="2200" dirty="0">
              <a:solidFill>
                <a:schemeClr val="tx1"/>
              </a:solidFill>
            </a:endParaRPr>
          </a:p>
          <a:p>
            <a:pPr algn="l"/>
            <a:r>
              <a:rPr lang="en-US" sz="2200" dirty="0">
                <a:solidFill>
                  <a:schemeClr val="tx1"/>
                </a:solidFill>
              </a:rPr>
              <a:t>When evaluating diets ask clients to consider: </a:t>
            </a:r>
          </a:p>
          <a:p>
            <a:pPr marL="342900" indent="-342900" algn="l">
              <a:buFont typeface="Arial" panose="020B0604020202020204" pitchFamily="34" charset="0"/>
              <a:buChar char="•"/>
            </a:pPr>
            <a:r>
              <a:rPr lang="en-US" sz="2200" dirty="0">
                <a:solidFill>
                  <a:schemeClr val="tx1"/>
                </a:solidFill>
              </a:rPr>
              <a:t>Is exercise included within the recommendations? </a:t>
            </a:r>
          </a:p>
          <a:p>
            <a:pPr marL="342900" indent="-342900" algn="l">
              <a:buFont typeface="Arial" panose="020B0604020202020204" pitchFamily="34" charset="0"/>
              <a:buChar char="•"/>
            </a:pPr>
            <a:r>
              <a:rPr lang="en-US" sz="2200" dirty="0">
                <a:solidFill>
                  <a:schemeClr val="tx1"/>
                </a:solidFill>
              </a:rPr>
              <a:t>Are all the main nutrients and food groups included?</a:t>
            </a:r>
          </a:p>
          <a:p>
            <a:pPr marL="342900" indent="-342900" algn="l">
              <a:buFont typeface="Arial" panose="020B0604020202020204" pitchFamily="34" charset="0"/>
              <a:buChar char="•"/>
            </a:pPr>
            <a:r>
              <a:rPr lang="en-US" sz="2200" dirty="0">
                <a:solidFill>
                  <a:schemeClr val="tx1"/>
                </a:solidFill>
              </a:rPr>
              <a:t>Does the energy or calorie intake meet the minimum requirements for health? </a:t>
            </a:r>
          </a:p>
          <a:p>
            <a:pPr marL="342900" indent="-342900" algn="l">
              <a:buFont typeface="Arial" panose="020B0604020202020204" pitchFamily="34" charset="0"/>
              <a:buChar char="•"/>
            </a:pPr>
            <a:r>
              <a:rPr lang="en-US" sz="2200" dirty="0">
                <a:solidFill>
                  <a:schemeClr val="tx1"/>
                </a:solidFill>
              </a:rPr>
              <a:t>Are individual lifestyles and needs considered? </a:t>
            </a:r>
          </a:p>
          <a:p>
            <a:pPr marL="342900" indent="-342900" algn="l">
              <a:buFont typeface="Arial" panose="020B0604020202020204" pitchFamily="34" charset="0"/>
              <a:buChar char="•"/>
            </a:pPr>
            <a:r>
              <a:rPr lang="en-US" sz="2200" dirty="0">
                <a:solidFill>
                  <a:schemeClr val="tx1"/>
                </a:solidFill>
              </a:rPr>
              <a:t>Are there any longer-term recommendations provided for diet and exercise to encourage sustainable change? </a:t>
            </a:r>
          </a:p>
        </p:txBody>
      </p:sp>
    </p:spTree>
    <p:extLst>
      <p:ext uri="{BB962C8B-B14F-4D97-AF65-F5344CB8AC3E}">
        <p14:creationId xmlns:p14="http://schemas.microsoft.com/office/powerpoint/2010/main" val="1073308469"/>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375275" y="425957"/>
            <a:ext cx="6052457" cy="6006086"/>
          </a:xfrm>
          <a:solidFill>
            <a:schemeClr val="bg1">
              <a:lumMod val="95000"/>
            </a:schemeClr>
          </a:solidFill>
        </p:spPr>
        <p:txBody>
          <a:bodyPr lIns="180000" tIns="180000" bIns="180000"/>
          <a:lstStyle/>
          <a:p>
            <a:r>
              <a:rPr lang="en-GB" sz="2200" b="1" dirty="0">
                <a:solidFill>
                  <a:schemeClr val="tx1"/>
                </a:solidFill>
              </a:rPr>
              <a:t>Trio task: </a:t>
            </a:r>
          </a:p>
          <a:p>
            <a:r>
              <a:rPr lang="en-GB" sz="2200" dirty="0">
                <a:solidFill>
                  <a:schemeClr val="tx1"/>
                </a:solidFill>
              </a:rPr>
              <a:t>Research your allocated diet and evaluate based on questions below: </a:t>
            </a:r>
          </a:p>
          <a:p>
            <a:pPr marL="342900" indent="-342900" algn="l">
              <a:buFont typeface="Arial" panose="020B0604020202020204" pitchFamily="34" charset="0"/>
              <a:buChar char="•"/>
            </a:pPr>
            <a:r>
              <a:rPr lang="en-US" sz="2200" dirty="0">
                <a:solidFill>
                  <a:schemeClr val="tx1"/>
                </a:solidFill>
              </a:rPr>
              <a:t>Is exercise included within the recommendations? </a:t>
            </a:r>
          </a:p>
          <a:p>
            <a:pPr marL="342900" indent="-342900" algn="l">
              <a:buFont typeface="Arial" panose="020B0604020202020204" pitchFamily="34" charset="0"/>
              <a:buChar char="•"/>
            </a:pPr>
            <a:r>
              <a:rPr lang="en-US" sz="2200" dirty="0">
                <a:solidFill>
                  <a:schemeClr val="tx1"/>
                </a:solidFill>
              </a:rPr>
              <a:t>Are all the main nutrients and food groups included?</a:t>
            </a:r>
          </a:p>
          <a:p>
            <a:pPr marL="342900" indent="-342900" algn="l">
              <a:buFont typeface="Arial" panose="020B0604020202020204" pitchFamily="34" charset="0"/>
              <a:buChar char="•"/>
            </a:pPr>
            <a:r>
              <a:rPr lang="en-US" sz="2200" dirty="0">
                <a:solidFill>
                  <a:schemeClr val="tx1"/>
                </a:solidFill>
              </a:rPr>
              <a:t>Does the energy or calorie intake meet the minimum requirements for health? </a:t>
            </a:r>
          </a:p>
          <a:p>
            <a:pPr marL="342900" indent="-342900" algn="l">
              <a:buFont typeface="Arial" panose="020B0604020202020204" pitchFamily="34" charset="0"/>
              <a:buChar char="•"/>
            </a:pPr>
            <a:r>
              <a:rPr lang="en-US" sz="2200" dirty="0">
                <a:solidFill>
                  <a:schemeClr val="tx1"/>
                </a:solidFill>
              </a:rPr>
              <a:t>Are individual lifestyles and needs considered? </a:t>
            </a:r>
          </a:p>
          <a:p>
            <a:pPr marL="342900" indent="-342900" algn="l">
              <a:buFont typeface="Arial" panose="020B0604020202020204" pitchFamily="34" charset="0"/>
              <a:buChar char="•"/>
            </a:pPr>
            <a:r>
              <a:rPr lang="en-US" sz="2200" dirty="0">
                <a:solidFill>
                  <a:schemeClr val="tx1"/>
                </a:solidFill>
              </a:rPr>
              <a:t>Are there any longer-term recommendations provided for diet and exercise to encourage sustainable change? </a:t>
            </a:r>
          </a:p>
        </p:txBody>
      </p:sp>
    </p:spTree>
    <p:extLst>
      <p:ext uri="{BB962C8B-B14F-4D97-AF65-F5344CB8AC3E}">
        <p14:creationId xmlns:p14="http://schemas.microsoft.com/office/powerpoint/2010/main" val="2007063336"/>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Health risks of diets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b="1" dirty="0">
                <a:solidFill>
                  <a:schemeClr val="tx1"/>
                </a:solidFill>
              </a:rPr>
              <a:t>Very low calorie diets: </a:t>
            </a:r>
          </a:p>
          <a:p>
            <a:pPr marL="342900" indent="-342900" algn="l">
              <a:buFont typeface="Arial" panose="020B0604020202020204" pitchFamily="34" charset="0"/>
              <a:buChar char="•"/>
            </a:pPr>
            <a:r>
              <a:rPr lang="en-US" sz="2200" dirty="0">
                <a:solidFill>
                  <a:schemeClr val="tx1"/>
                </a:solidFill>
              </a:rPr>
              <a:t>Low energy, fatigue</a:t>
            </a:r>
          </a:p>
          <a:p>
            <a:pPr marL="342900" indent="-342900" algn="l">
              <a:buFont typeface="Arial" panose="020B0604020202020204" pitchFamily="34" charset="0"/>
              <a:buChar char="•"/>
            </a:pPr>
            <a:r>
              <a:rPr lang="en-US" sz="2200" dirty="0">
                <a:solidFill>
                  <a:schemeClr val="tx1"/>
                </a:solidFill>
              </a:rPr>
              <a:t>Nausea, headaches </a:t>
            </a:r>
          </a:p>
          <a:p>
            <a:pPr marL="342900" indent="-342900" algn="l">
              <a:buFont typeface="Arial" panose="020B0604020202020204" pitchFamily="34" charset="0"/>
              <a:buChar char="•"/>
            </a:pPr>
            <a:r>
              <a:rPr lang="en-US" sz="2200" dirty="0">
                <a:solidFill>
                  <a:schemeClr val="tx1"/>
                </a:solidFill>
              </a:rPr>
              <a:t>Constipation or diarrhea </a:t>
            </a:r>
          </a:p>
          <a:p>
            <a:pPr marL="342900" indent="-342900" algn="l">
              <a:buFont typeface="Arial" panose="020B0604020202020204" pitchFamily="34" charset="0"/>
              <a:buChar char="•"/>
            </a:pPr>
            <a:r>
              <a:rPr lang="en-US" sz="2200" dirty="0">
                <a:solidFill>
                  <a:schemeClr val="tx1"/>
                </a:solidFill>
              </a:rPr>
              <a:t>Lack of essential nutrients </a:t>
            </a:r>
          </a:p>
          <a:p>
            <a:pPr marL="342900" indent="-342900" algn="l">
              <a:buFont typeface="Arial" panose="020B0604020202020204" pitchFamily="34" charset="0"/>
              <a:buChar char="•"/>
            </a:pPr>
            <a:r>
              <a:rPr lang="en-US" sz="2200" dirty="0">
                <a:solidFill>
                  <a:schemeClr val="tx1"/>
                </a:solidFill>
              </a:rPr>
              <a:t>Negative effects on mental health (low mood) </a:t>
            </a:r>
          </a:p>
          <a:p>
            <a:pPr marL="342900" indent="-342900" algn="l">
              <a:buFont typeface="Arial" panose="020B0604020202020204" pitchFamily="34" charset="0"/>
              <a:buChar char="•"/>
            </a:pPr>
            <a:r>
              <a:rPr lang="en-US" sz="2200" dirty="0">
                <a:solidFill>
                  <a:schemeClr val="tx1"/>
                </a:solidFill>
              </a:rPr>
              <a:t>Hunger</a:t>
            </a:r>
          </a:p>
        </p:txBody>
      </p:sp>
    </p:spTree>
    <p:extLst>
      <p:ext uri="{BB962C8B-B14F-4D97-AF65-F5344CB8AC3E}">
        <p14:creationId xmlns:p14="http://schemas.microsoft.com/office/powerpoint/2010/main" val="290615746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Health risks of diets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b="1" dirty="0">
                <a:solidFill>
                  <a:schemeClr val="tx1"/>
                </a:solidFill>
              </a:rPr>
              <a:t>Fasting: </a:t>
            </a:r>
          </a:p>
          <a:p>
            <a:pPr marL="342900" indent="-342900" algn="l">
              <a:buFont typeface="Arial" panose="020B0604020202020204" pitchFamily="34" charset="0"/>
              <a:buChar char="•"/>
            </a:pPr>
            <a:r>
              <a:rPr lang="en-US" sz="2200" dirty="0">
                <a:solidFill>
                  <a:schemeClr val="tx1"/>
                </a:solidFill>
              </a:rPr>
              <a:t>Risk of dehydration </a:t>
            </a:r>
          </a:p>
          <a:p>
            <a:pPr marL="342900" indent="-342900" algn="l">
              <a:buFont typeface="Arial" panose="020B0604020202020204" pitchFamily="34" charset="0"/>
              <a:buChar char="•"/>
            </a:pPr>
            <a:r>
              <a:rPr lang="en-US" sz="2200" dirty="0">
                <a:solidFill>
                  <a:schemeClr val="tx1"/>
                </a:solidFill>
              </a:rPr>
              <a:t>Lack of essential nutrients </a:t>
            </a:r>
          </a:p>
          <a:p>
            <a:pPr marL="342900" indent="-342900" algn="l">
              <a:buFont typeface="Arial" panose="020B0604020202020204" pitchFamily="34" charset="0"/>
              <a:buChar char="•"/>
            </a:pPr>
            <a:r>
              <a:rPr lang="en-US" sz="2200" dirty="0">
                <a:solidFill>
                  <a:schemeClr val="tx1"/>
                </a:solidFill>
              </a:rPr>
              <a:t>Low energy, fatigue </a:t>
            </a:r>
          </a:p>
          <a:p>
            <a:pPr marL="342900" indent="-342900" algn="l">
              <a:buFont typeface="Arial" panose="020B0604020202020204" pitchFamily="34" charset="0"/>
              <a:buChar char="•"/>
            </a:pPr>
            <a:r>
              <a:rPr lang="en-US" sz="2200" dirty="0">
                <a:solidFill>
                  <a:schemeClr val="tx1"/>
                </a:solidFill>
              </a:rPr>
              <a:t>Increased headaches, aches and pains, allergies, and bad breath</a:t>
            </a:r>
          </a:p>
        </p:txBody>
      </p:sp>
    </p:spTree>
    <p:extLst>
      <p:ext uri="{BB962C8B-B14F-4D97-AF65-F5344CB8AC3E}">
        <p14:creationId xmlns:p14="http://schemas.microsoft.com/office/powerpoint/2010/main" val="382938446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Health risks of diets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b="1" dirty="0">
                <a:solidFill>
                  <a:schemeClr val="tx1"/>
                </a:solidFill>
              </a:rPr>
              <a:t>Food combining: </a:t>
            </a:r>
          </a:p>
          <a:p>
            <a:pPr marL="342900" indent="-342900" algn="l">
              <a:buFont typeface="Arial" panose="020B0604020202020204" pitchFamily="34" charset="0"/>
              <a:buChar char="•"/>
            </a:pPr>
            <a:r>
              <a:rPr lang="en-US" sz="2200" dirty="0">
                <a:solidFill>
                  <a:schemeClr val="tx1"/>
                </a:solidFill>
              </a:rPr>
              <a:t>Erratic blood sugar levels </a:t>
            </a:r>
          </a:p>
          <a:p>
            <a:pPr marL="342900" indent="-342900" algn="l">
              <a:buFont typeface="Arial" panose="020B0604020202020204" pitchFamily="34" charset="0"/>
              <a:buChar char="•"/>
            </a:pPr>
            <a:r>
              <a:rPr lang="en-US" sz="2200" dirty="0">
                <a:solidFill>
                  <a:schemeClr val="tx1"/>
                </a:solidFill>
              </a:rPr>
              <a:t>Very restrictive meals </a:t>
            </a:r>
          </a:p>
          <a:p>
            <a:pPr marL="342900" indent="-342900" algn="l">
              <a:buFont typeface="Arial" panose="020B0604020202020204" pitchFamily="34" charset="0"/>
              <a:buChar char="•"/>
            </a:pPr>
            <a:r>
              <a:rPr lang="en-US" sz="2200" dirty="0">
                <a:solidFill>
                  <a:schemeClr val="tx1"/>
                </a:solidFill>
              </a:rPr>
              <a:t>May lack essential nutrients </a:t>
            </a:r>
          </a:p>
          <a:p>
            <a:pPr marL="342900" indent="-342900" algn="l">
              <a:buFont typeface="Arial" panose="020B0604020202020204" pitchFamily="34" charset="0"/>
              <a:buChar char="•"/>
            </a:pPr>
            <a:r>
              <a:rPr lang="en-US" sz="2200" dirty="0">
                <a:solidFill>
                  <a:schemeClr val="tx1"/>
                </a:solidFill>
              </a:rPr>
              <a:t>Reduced absorption of nutrients</a:t>
            </a:r>
          </a:p>
        </p:txBody>
      </p:sp>
    </p:spTree>
    <p:extLst>
      <p:ext uri="{BB962C8B-B14F-4D97-AF65-F5344CB8AC3E}">
        <p14:creationId xmlns:p14="http://schemas.microsoft.com/office/powerpoint/2010/main" val="65211838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Importance of regular eating patterns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779104"/>
            <a:ext cx="10783887" cy="4529621"/>
          </a:xfrm>
          <a:solidFill>
            <a:schemeClr val="bg1">
              <a:lumMod val="95000"/>
            </a:schemeClr>
          </a:solidFill>
        </p:spPr>
        <p:txBody>
          <a:bodyPr tIns="180000"/>
          <a:lstStyle/>
          <a:p>
            <a:pPr algn="l"/>
            <a:r>
              <a:rPr lang="en-US" sz="2200" dirty="0">
                <a:solidFill>
                  <a:schemeClr val="tx1"/>
                </a:solidFill>
              </a:rPr>
              <a:t>Regular healthy eating patterns can help support weight loss or weight management though: </a:t>
            </a:r>
          </a:p>
          <a:p>
            <a:pPr marL="342900" indent="-342900" algn="l">
              <a:buFont typeface="Arial" panose="020B0604020202020204" pitchFamily="34" charset="0"/>
              <a:buChar char="•"/>
            </a:pPr>
            <a:r>
              <a:rPr lang="en-US" sz="2200" dirty="0">
                <a:solidFill>
                  <a:schemeClr val="tx1"/>
                </a:solidFill>
              </a:rPr>
              <a:t>Maintaining stable blood sugar levels </a:t>
            </a:r>
          </a:p>
          <a:p>
            <a:pPr marL="342900" indent="-342900" algn="l">
              <a:buFont typeface="Arial" panose="020B0604020202020204" pitchFamily="34" charset="0"/>
              <a:buChar char="•"/>
            </a:pPr>
            <a:r>
              <a:rPr lang="en-US" sz="2200" dirty="0">
                <a:solidFill>
                  <a:schemeClr val="tx1"/>
                </a:solidFill>
              </a:rPr>
              <a:t>Preventing overeating </a:t>
            </a:r>
          </a:p>
          <a:p>
            <a:pPr marL="342900" indent="-342900" algn="l">
              <a:buFont typeface="Arial" panose="020B0604020202020204" pitchFamily="34" charset="0"/>
              <a:buChar char="•"/>
            </a:pPr>
            <a:r>
              <a:rPr lang="en-US" sz="2200" dirty="0">
                <a:solidFill>
                  <a:schemeClr val="tx1"/>
                </a:solidFill>
              </a:rPr>
              <a:t>Preserving lean muscle mass </a:t>
            </a:r>
          </a:p>
          <a:p>
            <a:pPr marL="342900" indent="-342900" algn="l">
              <a:buFont typeface="Arial" panose="020B0604020202020204" pitchFamily="34" charset="0"/>
              <a:buChar char="•"/>
            </a:pPr>
            <a:r>
              <a:rPr lang="en-US" sz="2200" dirty="0">
                <a:solidFill>
                  <a:schemeClr val="tx1"/>
                </a:solidFill>
              </a:rPr>
              <a:t>Balancing hormones </a:t>
            </a:r>
          </a:p>
          <a:p>
            <a:pPr marL="342900" indent="-342900" algn="l">
              <a:buFont typeface="Arial" panose="020B0604020202020204" pitchFamily="34" charset="0"/>
              <a:buChar char="•"/>
            </a:pPr>
            <a:r>
              <a:rPr lang="en-US" sz="2200" dirty="0">
                <a:solidFill>
                  <a:schemeClr val="tx1"/>
                </a:solidFill>
              </a:rPr>
              <a:t>Improving energy levels </a:t>
            </a:r>
          </a:p>
          <a:p>
            <a:pPr marL="342900" indent="-342900" algn="l">
              <a:buFont typeface="Arial" panose="020B0604020202020204" pitchFamily="34" charset="0"/>
              <a:buChar char="•"/>
            </a:pPr>
            <a:r>
              <a:rPr lang="en-US" sz="2200" dirty="0">
                <a:solidFill>
                  <a:schemeClr val="tx1"/>
                </a:solidFill>
              </a:rPr>
              <a:t>Establishing healthy habits </a:t>
            </a:r>
          </a:p>
          <a:p>
            <a:pPr marL="342900" indent="-342900" algn="l">
              <a:buFont typeface="Arial" panose="020B0604020202020204" pitchFamily="34" charset="0"/>
              <a:buChar char="•"/>
            </a:pPr>
            <a:r>
              <a:rPr lang="en-US" sz="2200" dirty="0">
                <a:solidFill>
                  <a:schemeClr val="tx1"/>
                </a:solidFill>
              </a:rPr>
              <a:t>Reducing emotional eating </a:t>
            </a:r>
          </a:p>
          <a:p>
            <a:pPr marL="342900" indent="-342900" algn="l">
              <a:buFont typeface="Arial" panose="020B0604020202020204" pitchFamily="34" charset="0"/>
              <a:buChar char="•"/>
            </a:pPr>
            <a:r>
              <a:rPr lang="en-US" sz="2200" dirty="0">
                <a:solidFill>
                  <a:schemeClr val="tx1"/>
                </a:solidFill>
              </a:rPr>
              <a:t>Adhering to calorie goals</a:t>
            </a:r>
          </a:p>
        </p:txBody>
      </p:sp>
    </p:spTree>
    <p:extLst>
      <p:ext uri="{BB962C8B-B14F-4D97-AF65-F5344CB8AC3E}">
        <p14:creationId xmlns:p14="http://schemas.microsoft.com/office/powerpoint/2010/main" val="354124514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Identify the risks of weight loss and fad diets </a:t>
            </a:r>
          </a:p>
          <a:p>
            <a:pPr marL="342900" indent="-342900" algn="l">
              <a:buFont typeface="Arial" panose="020B0604020202020204" pitchFamily="34" charset="0"/>
              <a:buChar char="•"/>
            </a:pPr>
            <a:r>
              <a:rPr lang="en-US" sz="2200" dirty="0">
                <a:solidFill>
                  <a:schemeClr val="tx1"/>
                </a:solidFill>
              </a:rPr>
              <a:t>Understand the importance of communicating the risk of diets to clients </a:t>
            </a:r>
          </a:p>
          <a:p>
            <a:pPr marL="342900" indent="-342900" algn="l">
              <a:buFont typeface="Arial" panose="020B0604020202020204" pitchFamily="34" charset="0"/>
              <a:buChar char="•"/>
            </a:pPr>
            <a:r>
              <a:rPr lang="en-US" sz="2200" dirty="0">
                <a:solidFill>
                  <a:schemeClr val="tx1"/>
                </a:solidFill>
              </a:rPr>
              <a:t>Explain the importance of regular eating patterns for a healthy, balanced diet </a:t>
            </a:r>
          </a:p>
        </p:txBody>
      </p:sp>
    </p:spTree>
    <p:extLst>
      <p:ext uri="{BB962C8B-B14F-4D97-AF65-F5344CB8AC3E}">
        <p14:creationId xmlns:p14="http://schemas.microsoft.com/office/powerpoint/2010/main" val="177496377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Alcohol</a:t>
            </a:r>
          </a:p>
        </p:txBody>
      </p:sp>
    </p:spTree>
    <p:extLst>
      <p:ext uri="{BB962C8B-B14F-4D97-AF65-F5344CB8AC3E}">
        <p14:creationId xmlns:p14="http://schemas.microsoft.com/office/powerpoint/2010/main" val="242929114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Alcohol content and units in common measures</a:t>
            </a:r>
          </a:p>
          <a:p>
            <a:pPr marL="342900" indent="-342900" algn="l">
              <a:buFont typeface="Arial" panose="020B0604020202020204" pitchFamily="34" charset="0"/>
              <a:buChar char="•"/>
            </a:pPr>
            <a:r>
              <a:rPr lang="en-US" sz="2200" dirty="0">
                <a:solidFill>
                  <a:schemeClr val="tx1"/>
                </a:solidFill>
              </a:rPr>
              <a:t>Calorific value of alcohol</a:t>
            </a:r>
          </a:p>
          <a:p>
            <a:pPr marL="342900" indent="-342900" algn="l">
              <a:buFont typeface="Arial" panose="020B0604020202020204" pitchFamily="34" charset="0"/>
              <a:buChar char="•"/>
            </a:pPr>
            <a:r>
              <a:rPr lang="en-US" sz="2200" dirty="0">
                <a:solidFill>
                  <a:schemeClr val="tx1"/>
                </a:solidFill>
              </a:rPr>
              <a:t>Responsible drinking guidelines </a:t>
            </a:r>
          </a:p>
          <a:p>
            <a:pPr marL="342900" indent="-342900" algn="l">
              <a:buFont typeface="Arial" panose="020B0604020202020204" pitchFamily="34" charset="0"/>
              <a:buChar char="•"/>
            </a:pPr>
            <a:r>
              <a:rPr lang="en-US" sz="2200" dirty="0">
                <a:solidFill>
                  <a:schemeClr val="tx1"/>
                </a:solidFill>
              </a:rPr>
              <a:t>Risks of excess alcohol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73587630"/>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Units of alcohol</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Units are a simple way of expressing the amount of pure alcohol in a drink </a:t>
            </a:r>
          </a:p>
          <a:p>
            <a:pPr marL="342900" indent="-342900" algn="l">
              <a:buFont typeface="Arial" panose="020B0604020202020204" pitchFamily="34" charset="0"/>
              <a:buChar char="•"/>
            </a:pPr>
            <a:r>
              <a:rPr lang="en-US" sz="2200" dirty="0">
                <a:solidFill>
                  <a:schemeClr val="tx1"/>
                </a:solidFill>
              </a:rPr>
              <a:t>1 unit = 10ml or 8g of pure alcohol</a:t>
            </a:r>
          </a:p>
          <a:p>
            <a:pPr marL="342900" indent="-342900" algn="l">
              <a:buFont typeface="Arial" panose="020B0604020202020204" pitchFamily="34" charset="0"/>
              <a:buChar char="•"/>
            </a:pPr>
            <a:r>
              <a:rPr lang="en-US" sz="2200" dirty="0">
                <a:solidFill>
                  <a:schemeClr val="tx1"/>
                </a:solidFill>
              </a:rPr>
              <a:t>1 unit is about the amount of alcohol an adult can process in an hour </a:t>
            </a:r>
          </a:p>
          <a:p>
            <a:pPr marL="342900" indent="-342900" algn="l">
              <a:buFont typeface="Arial" panose="020B0604020202020204" pitchFamily="34" charset="0"/>
              <a:buChar char="•"/>
            </a:pPr>
            <a:endParaRPr lang="en-US" sz="2200" dirty="0">
              <a:solidFill>
                <a:schemeClr val="tx1"/>
              </a:solidFill>
            </a:endParaRPr>
          </a:p>
          <a:p>
            <a:pPr marL="342900" indent="-342900" algn="l">
              <a:buFont typeface="Arial" panose="020B0604020202020204" pitchFamily="34" charset="0"/>
              <a:buChar char="•"/>
            </a:pPr>
            <a:r>
              <a:rPr lang="en-US" sz="2200" dirty="0">
                <a:solidFill>
                  <a:schemeClr val="tx1"/>
                </a:solidFill>
              </a:rPr>
              <a:t>Alcohol by volume (ABV) is a measure of the amount of pure alcohol as a percentage of total volume of liquid in a drink</a:t>
            </a:r>
          </a:p>
          <a:p>
            <a:pPr algn="l"/>
            <a:endParaRPr lang="en-US" sz="2200" dirty="0">
              <a:solidFill>
                <a:schemeClr val="tx1"/>
              </a:solidFill>
            </a:endParaRPr>
          </a:p>
          <a:p>
            <a:pPr algn="l"/>
            <a:r>
              <a:rPr lang="en-US" sz="2200" u="sng" dirty="0">
                <a:solidFill>
                  <a:schemeClr val="tx1"/>
                </a:solidFill>
              </a:rPr>
              <a:t>Calculation: </a:t>
            </a:r>
          </a:p>
          <a:p>
            <a:pPr algn="l"/>
            <a:r>
              <a:rPr lang="en-US" sz="2200" dirty="0">
                <a:solidFill>
                  <a:schemeClr val="tx1"/>
                </a:solidFill>
              </a:rPr>
              <a:t>Strength (ABV) x volume (ml) divided by 1000 = units</a:t>
            </a:r>
          </a:p>
        </p:txBody>
      </p:sp>
    </p:spTree>
    <p:extLst>
      <p:ext uri="{BB962C8B-B14F-4D97-AF65-F5344CB8AC3E}">
        <p14:creationId xmlns:p14="http://schemas.microsoft.com/office/powerpoint/2010/main" val="221952392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486286" y="1724603"/>
            <a:ext cx="6052457" cy="4403083"/>
          </a:xfrm>
          <a:solidFill>
            <a:schemeClr val="bg1">
              <a:lumMod val="95000"/>
            </a:schemeClr>
          </a:solidFill>
        </p:spPr>
        <p:txBody>
          <a:bodyPr lIns="180000" tIns="180000" bIns="180000"/>
          <a:lstStyle/>
          <a:p>
            <a:r>
              <a:rPr lang="en-GB" sz="2400" b="1" dirty="0">
                <a:solidFill>
                  <a:schemeClr val="tx1"/>
                </a:solidFill>
              </a:rPr>
              <a:t>Individual task: </a:t>
            </a:r>
          </a:p>
          <a:p>
            <a:r>
              <a:rPr lang="en-GB" sz="2400" dirty="0">
                <a:solidFill>
                  <a:schemeClr val="tx1"/>
                </a:solidFill>
              </a:rPr>
              <a:t>Calculate the number of units of alcohol in the following drinks: </a:t>
            </a:r>
          </a:p>
          <a:p>
            <a:pPr marL="342900" indent="-342900">
              <a:buFont typeface="Arial" panose="020B0604020202020204" pitchFamily="34" charset="0"/>
              <a:buChar char="•"/>
            </a:pPr>
            <a:r>
              <a:rPr lang="en-GB" sz="2400" dirty="0">
                <a:solidFill>
                  <a:schemeClr val="tx1"/>
                </a:solidFill>
              </a:rPr>
              <a:t>Glass of wine – 175ml, 12%ABV </a:t>
            </a:r>
          </a:p>
          <a:p>
            <a:pPr marL="342900" indent="-342900">
              <a:buFont typeface="Arial" panose="020B0604020202020204" pitchFamily="34" charset="0"/>
              <a:buChar char="•"/>
            </a:pPr>
            <a:r>
              <a:rPr lang="en-GB" sz="2400" dirty="0">
                <a:solidFill>
                  <a:schemeClr val="tx1"/>
                </a:solidFill>
              </a:rPr>
              <a:t>Shot of vodka – 25ml, 40% ABV </a:t>
            </a:r>
          </a:p>
          <a:p>
            <a:pPr marL="342900" indent="-342900">
              <a:buFont typeface="Arial" panose="020B0604020202020204" pitchFamily="34" charset="0"/>
              <a:buChar char="•"/>
            </a:pPr>
            <a:r>
              <a:rPr lang="en-GB" sz="2400" dirty="0">
                <a:solidFill>
                  <a:schemeClr val="tx1"/>
                </a:solidFill>
              </a:rPr>
              <a:t>Pint of lager – 5.2%ABV </a:t>
            </a:r>
          </a:p>
          <a:p>
            <a:r>
              <a:rPr lang="en-GB" sz="2400" u="sng" dirty="0">
                <a:solidFill>
                  <a:schemeClr val="tx1"/>
                </a:solidFill>
              </a:rPr>
              <a:t>Calculation</a:t>
            </a:r>
          </a:p>
          <a:p>
            <a:r>
              <a:rPr lang="en-US" sz="2400" dirty="0">
                <a:solidFill>
                  <a:schemeClr val="tx1"/>
                </a:solidFill>
              </a:rPr>
              <a:t>Strength (ABV) x volume (ml) divided by 1000 = units</a:t>
            </a:r>
            <a:r>
              <a:rPr lang="en-GB" sz="2400" dirty="0">
                <a:solidFill>
                  <a:schemeClr val="tx1"/>
                </a:solidFill>
              </a:rPr>
              <a:t> </a:t>
            </a:r>
          </a:p>
        </p:txBody>
      </p:sp>
    </p:spTree>
    <p:extLst>
      <p:ext uri="{BB962C8B-B14F-4D97-AF65-F5344CB8AC3E}">
        <p14:creationId xmlns:p14="http://schemas.microsoft.com/office/powerpoint/2010/main" val="259943686"/>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Alcohol content </a:t>
            </a:r>
          </a:p>
          <a:p>
            <a:r>
              <a:rPr lang="en-US" dirty="0"/>
              <a:t>– common drinks</a:t>
            </a:r>
          </a:p>
        </p:txBody>
      </p:sp>
      <p:pic>
        <p:nvPicPr>
          <p:cNvPr id="4" name="Picture 3">
            <a:extLst>
              <a:ext uri="{FF2B5EF4-FFF2-40B4-BE49-F238E27FC236}">
                <a16:creationId xmlns:a16="http://schemas.microsoft.com/office/drawing/2014/main" id="{02BC93EB-54E8-49C8-CCA7-F8F100C0B88E}"/>
              </a:ext>
            </a:extLst>
          </p:cNvPr>
          <p:cNvPicPr>
            <a:picLocks noChangeAspect="1"/>
          </p:cNvPicPr>
          <p:nvPr/>
        </p:nvPicPr>
        <p:blipFill>
          <a:blip r:embed="rId2"/>
          <a:stretch>
            <a:fillRect/>
          </a:stretch>
        </p:blipFill>
        <p:spPr>
          <a:xfrm>
            <a:off x="4487168" y="0"/>
            <a:ext cx="7289792" cy="6858000"/>
          </a:xfrm>
          <a:prstGeom prst="rect">
            <a:avLst/>
          </a:prstGeom>
        </p:spPr>
      </p:pic>
    </p:spTree>
    <p:extLst>
      <p:ext uri="{BB962C8B-B14F-4D97-AF65-F5344CB8AC3E}">
        <p14:creationId xmlns:p14="http://schemas.microsoft.com/office/powerpoint/2010/main" val="237274239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Alcohol – energy</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7 kcal per gram </a:t>
            </a:r>
          </a:p>
          <a:p>
            <a:pPr marL="342900" indent="-342900" algn="l">
              <a:buFont typeface="Arial" panose="020B0604020202020204" pitchFamily="34" charset="0"/>
              <a:buChar char="•"/>
            </a:pPr>
            <a:r>
              <a:rPr lang="en-US" sz="2200" dirty="0">
                <a:solidFill>
                  <a:schemeClr val="tx1"/>
                </a:solidFill>
              </a:rPr>
              <a:t>No nutritional value </a:t>
            </a:r>
          </a:p>
        </p:txBody>
      </p:sp>
    </p:spTree>
    <p:extLst>
      <p:ext uri="{BB962C8B-B14F-4D97-AF65-F5344CB8AC3E}">
        <p14:creationId xmlns:p14="http://schemas.microsoft.com/office/powerpoint/2010/main" val="95005401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Responsible drinking guidelines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lnSpc>
                <a:spcPct val="110000"/>
              </a:lnSpc>
              <a:spcBef>
                <a:spcPts val="600"/>
              </a:spcBef>
              <a:spcAft>
                <a:spcPts val="600"/>
              </a:spcAft>
            </a:pPr>
            <a:endParaRPr lang="en-GB" sz="2200" dirty="0">
              <a:solidFill>
                <a:prstClr val="black"/>
              </a:solidFill>
            </a:endParaRPr>
          </a:p>
          <a:p>
            <a:pPr algn="l">
              <a:lnSpc>
                <a:spcPct val="110000"/>
              </a:lnSpc>
              <a:spcBef>
                <a:spcPts val="600"/>
              </a:spcBef>
              <a:spcAft>
                <a:spcPts val="600"/>
              </a:spcAft>
            </a:pPr>
            <a:r>
              <a:rPr lang="en-GB" sz="2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The UK guidance for lower risk drinking for men and women is:</a:t>
            </a:r>
          </a:p>
          <a:p>
            <a:pPr marL="342900" lvl="0" indent="-342900" algn="l">
              <a:spcBef>
                <a:spcPts val="600"/>
              </a:spcBef>
              <a:buFont typeface="Symbol" pitchFamily="2" charset="2"/>
              <a:buChar char=""/>
              <a:tabLst>
                <a:tab pos="228600" algn="l"/>
                <a:tab pos="457200" algn="l"/>
              </a:tabLst>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 maximum of 14 units of alcohol a week.</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Spread these evenly over 3 or more days. </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spcBef>
                <a:spcPts val="600"/>
              </a:spcBef>
              <a:buFont typeface="Symbol" pitchFamily="2" charset="2"/>
              <a:buChar char=""/>
              <a:tabLst>
                <a:tab pos="228600" algn="l"/>
                <a:tab pos="457200" algn="l"/>
              </a:tabLst>
            </a:pPr>
            <a:r>
              <a:rPr lang="en-US"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Have a few drink-free days each week.</a:t>
            </a:r>
            <a:endParaRPr lang="en-GB" sz="22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285750" indent="-285750" algn="l">
              <a:buFont typeface="Arial" panose="020B0604020202020204" pitchFamily="34" charset="0"/>
              <a:buChar char="•"/>
            </a:pPr>
            <a:endParaRPr lang="en-US" sz="2200" b="1" dirty="0">
              <a:solidFill>
                <a:schemeClr val="tx1"/>
              </a:solidFill>
            </a:endParaRPr>
          </a:p>
        </p:txBody>
      </p:sp>
    </p:spTree>
    <p:extLst>
      <p:ext uri="{BB962C8B-B14F-4D97-AF65-F5344CB8AC3E}">
        <p14:creationId xmlns:p14="http://schemas.microsoft.com/office/powerpoint/2010/main" val="1861484373"/>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Risks and prevalence of excess alcohol consumption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fontAlgn="base">
              <a:lnSpc>
                <a:spcPct val="150000"/>
              </a:lnSpc>
            </a:pPr>
            <a:r>
              <a:rPr lang="en-GB" sz="2200" dirty="0">
                <a:solidFill>
                  <a:prstClr val="black"/>
                </a:solidFill>
              </a:rPr>
              <a:t>Alcohol Concern’s (2016) </a:t>
            </a:r>
          </a:p>
          <a:p>
            <a:pPr marL="342900" indent="-342900" algn="l" fontAlgn="base">
              <a:lnSpc>
                <a:spcPct val="150000"/>
              </a:lnSpc>
              <a:buFont typeface="Arial" panose="020B0604020202020204" pitchFamily="34" charset="0"/>
              <a:buChar char="•"/>
            </a:pPr>
            <a:r>
              <a:rPr lang="en-GB" sz="2200" dirty="0">
                <a:solidFill>
                  <a:schemeClr val="tx1"/>
                </a:solidFill>
              </a:rPr>
              <a:t>more than 9 million people in England drink more than recommended daily limits.</a:t>
            </a:r>
            <a:endParaRPr lang="en-GB" sz="2200" dirty="0">
              <a:solidFill>
                <a:schemeClr val="tx1"/>
              </a:solidFill>
              <a:cs typeface="Arial"/>
            </a:endParaRPr>
          </a:p>
          <a:p>
            <a:pPr marL="342900" indent="-342900" algn="l" fontAlgn="base">
              <a:lnSpc>
                <a:spcPct val="150000"/>
              </a:lnSpc>
              <a:buFont typeface="Arial" panose="020B0604020202020204" pitchFamily="34" charset="0"/>
              <a:buChar char="•"/>
            </a:pPr>
            <a:r>
              <a:rPr lang="en-GB" sz="2200" dirty="0">
                <a:solidFill>
                  <a:schemeClr val="tx1"/>
                </a:solidFill>
              </a:rPr>
              <a:t>excess alcohol use causes 10% of the UK’s disease and death.</a:t>
            </a:r>
            <a:endParaRPr lang="en-GB" sz="2200" dirty="0">
              <a:solidFill>
                <a:schemeClr val="tx1"/>
              </a:solidFill>
              <a:cs typeface="Arial"/>
            </a:endParaRPr>
          </a:p>
          <a:p>
            <a:pPr marL="342900" indent="-342900" algn="l" fontAlgn="base">
              <a:lnSpc>
                <a:spcPct val="150000"/>
              </a:lnSpc>
              <a:buFont typeface="Arial" panose="020B0604020202020204" pitchFamily="34" charset="0"/>
              <a:buChar char="•"/>
            </a:pPr>
            <a:r>
              <a:rPr lang="en-GB" sz="2200" dirty="0">
                <a:solidFill>
                  <a:schemeClr val="tx1"/>
                </a:solidFill>
              </a:rPr>
              <a:t>one of the three biggest lifestyle risk factors for disease and death in UK (after smoking and obesity).</a:t>
            </a:r>
            <a:endParaRPr lang="en-GB" sz="2200" dirty="0">
              <a:solidFill>
                <a:schemeClr val="tx1"/>
              </a:solidFill>
              <a:cs typeface="Arial"/>
            </a:endParaRPr>
          </a:p>
          <a:p>
            <a:pPr marL="342900" indent="-342900" algn="l" fontAlgn="base">
              <a:lnSpc>
                <a:spcPct val="150000"/>
              </a:lnSpc>
              <a:buFont typeface="Arial" panose="020B0604020202020204" pitchFamily="34" charset="0"/>
              <a:buChar char="•"/>
            </a:pPr>
            <a:r>
              <a:rPr lang="en-GB" sz="2200" dirty="0">
                <a:solidFill>
                  <a:schemeClr val="tx1"/>
                </a:solidFill>
              </a:rPr>
              <a:t>estimated 7.5 million people unaware of damage caused by excess alcohol.</a:t>
            </a:r>
            <a:endParaRPr lang="en-GB" sz="2200" dirty="0">
              <a:solidFill>
                <a:schemeClr val="tx1"/>
              </a:solidFill>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343669568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015319"/>
          </a:xfrm>
          <a:solidFill>
            <a:schemeClr val="bg1">
              <a:lumMod val="95000"/>
            </a:schemeClr>
          </a:solidFill>
        </p:spPr>
        <p:txBody>
          <a:bodyPr tIns="180000"/>
          <a:lstStyle/>
          <a:p>
            <a:r>
              <a:rPr lang="en-GB" sz="2200" dirty="0">
                <a:solidFill>
                  <a:schemeClr val="tx1"/>
                </a:solidFill>
              </a:rPr>
              <a:t>What are the risks of excessive alcohol? </a:t>
            </a:r>
          </a:p>
          <a:p>
            <a:endParaRPr lang="en-GB" sz="2200" dirty="0">
              <a:solidFill>
                <a:schemeClr val="tx1"/>
              </a:solidFill>
            </a:endParaRPr>
          </a:p>
        </p:txBody>
      </p:sp>
    </p:spTree>
    <p:extLst>
      <p:ext uri="{BB962C8B-B14F-4D97-AF65-F5344CB8AC3E}">
        <p14:creationId xmlns:p14="http://schemas.microsoft.com/office/powerpoint/2010/main" val="40150666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Risks of excess alcohol</a:t>
            </a:r>
          </a:p>
          <a:p>
            <a:endParaRPr lang="en-US" dirty="0"/>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eaLnBrk="0" fontAlgn="base" hangingPunct="0">
              <a:lnSpc>
                <a:spcPct val="150000"/>
              </a:lnSpc>
            </a:pPr>
            <a:r>
              <a:rPr lang="en-GB" sz="2200" dirty="0">
                <a:solidFill>
                  <a:prstClr val="black"/>
                </a:solidFill>
              </a:rPr>
              <a:t>Regularly drinking more than 14 units a week for 10-20 years, increases risk of:</a:t>
            </a:r>
          </a:p>
          <a:p>
            <a:pPr marL="285750" indent="-285750" algn="l" eaLnBrk="0" fontAlgn="base" hangingPunct="0">
              <a:lnSpc>
                <a:spcPct val="150000"/>
              </a:lnSpc>
              <a:buFont typeface="Arial" panose="020B0604020202020204" pitchFamily="34" charset="0"/>
              <a:buChar char="•"/>
            </a:pPr>
            <a:r>
              <a:rPr lang="en-GB" sz="2200" dirty="0">
                <a:solidFill>
                  <a:prstClr val="black"/>
                </a:solidFill>
              </a:rPr>
              <a:t>Brain damage</a:t>
            </a:r>
          </a:p>
          <a:p>
            <a:pPr marL="285750" indent="-285750" algn="l" eaLnBrk="0" fontAlgn="base" hangingPunct="0">
              <a:lnSpc>
                <a:spcPct val="150000"/>
              </a:lnSpc>
              <a:buFont typeface="Arial" panose="020B0604020202020204" pitchFamily="34" charset="0"/>
              <a:buChar char="•"/>
            </a:pPr>
            <a:r>
              <a:rPr lang="en-GB" sz="2200" dirty="0">
                <a:solidFill>
                  <a:prstClr val="black"/>
                </a:solidFill>
              </a:rPr>
              <a:t>Cancers of the mouth, throat and breast </a:t>
            </a:r>
          </a:p>
          <a:p>
            <a:pPr marL="285750" indent="-285750" algn="l" eaLnBrk="0" fontAlgn="base" hangingPunct="0">
              <a:lnSpc>
                <a:spcPct val="150000"/>
              </a:lnSpc>
              <a:buFont typeface="Arial" panose="020B0604020202020204" pitchFamily="34" charset="0"/>
              <a:buChar char="•"/>
            </a:pPr>
            <a:r>
              <a:rPr lang="en-GB" sz="2200" dirty="0">
                <a:solidFill>
                  <a:prstClr val="black"/>
                </a:solidFill>
              </a:rPr>
              <a:t>Damage to the nervous system</a:t>
            </a:r>
          </a:p>
          <a:p>
            <a:pPr marL="285750" indent="-285750" algn="l" eaLnBrk="0" fontAlgn="base" hangingPunct="0">
              <a:lnSpc>
                <a:spcPct val="150000"/>
              </a:lnSpc>
              <a:buFont typeface="Arial" panose="020B0604020202020204" pitchFamily="34" charset="0"/>
              <a:buChar char="•"/>
            </a:pPr>
            <a:r>
              <a:rPr lang="en-GB" sz="2200" dirty="0">
                <a:solidFill>
                  <a:prstClr val="black"/>
                </a:solidFill>
              </a:rPr>
              <a:t>Heart disease</a:t>
            </a:r>
          </a:p>
          <a:p>
            <a:pPr marL="285750" indent="-285750" algn="l" eaLnBrk="0" fontAlgn="base" hangingPunct="0">
              <a:lnSpc>
                <a:spcPct val="150000"/>
              </a:lnSpc>
              <a:buFont typeface="Arial" panose="020B0604020202020204" pitchFamily="34" charset="0"/>
              <a:buChar char="•"/>
            </a:pPr>
            <a:r>
              <a:rPr lang="en-GB" sz="2200" dirty="0">
                <a:solidFill>
                  <a:prstClr val="black"/>
                </a:solidFill>
              </a:rPr>
              <a:t>Liver disease</a:t>
            </a:r>
          </a:p>
          <a:p>
            <a:pPr marL="285750" indent="-285750" algn="l" eaLnBrk="0" fontAlgn="base" hangingPunct="0">
              <a:lnSpc>
                <a:spcPct val="150000"/>
              </a:lnSpc>
              <a:buFont typeface="Arial" panose="020B0604020202020204" pitchFamily="34" charset="0"/>
              <a:buChar char="•"/>
            </a:pPr>
            <a:r>
              <a:rPr lang="en-GB" sz="2200" dirty="0">
                <a:solidFill>
                  <a:prstClr val="black"/>
                </a:solidFill>
              </a:rPr>
              <a:t>Stroke</a:t>
            </a: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42126820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774B8B-C51C-4065-B51B-5435C4E5B942}"/>
              </a:ext>
            </a:extLst>
          </p:cNvPr>
          <p:cNvSpPr>
            <a:spLocks noGrp="1"/>
          </p:cNvSpPr>
          <p:nvPr>
            <p:ph type="body" sz="quarter" idx="11"/>
          </p:nvPr>
        </p:nvSpPr>
        <p:spPr/>
        <p:txBody>
          <a:bodyPr/>
          <a:lstStyle/>
          <a:p>
            <a:r>
              <a:rPr lang="en-GB" dirty="0"/>
              <a:t>Risk of excess alcohol </a:t>
            </a:r>
          </a:p>
        </p:txBody>
      </p:sp>
      <p:graphicFrame>
        <p:nvGraphicFramePr>
          <p:cNvPr id="4" name="Content Placeholder 3">
            <a:extLst>
              <a:ext uri="{FF2B5EF4-FFF2-40B4-BE49-F238E27FC236}">
                <a16:creationId xmlns:a16="http://schemas.microsoft.com/office/drawing/2014/main" id="{49BEE7A6-4402-4393-BF54-4ACB810D9D0C}"/>
              </a:ext>
            </a:extLst>
          </p:cNvPr>
          <p:cNvGraphicFramePr>
            <a:graphicFrameLocks noGrp="1"/>
          </p:cNvGraphicFramePr>
          <p:nvPr>
            <p:ph sz="quarter" idx="15"/>
          </p:nvPr>
        </p:nvGraphicFramePr>
        <p:xfrm>
          <a:off x="699089" y="1498555"/>
          <a:ext cx="10448262" cy="4976922"/>
        </p:xfrm>
        <a:graphic>
          <a:graphicData uri="http://schemas.openxmlformats.org/drawingml/2006/table">
            <a:tbl>
              <a:tblPr firstRow="1" firstCol="1" bandRow="1">
                <a:tableStyleId>{BC89EF96-8CEA-46FF-86C4-4CE0E7609802}</a:tableStyleId>
              </a:tblPr>
              <a:tblGrid>
                <a:gridCol w="5224131">
                  <a:extLst>
                    <a:ext uri="{9D8B030D-6E8A-4147-A177-3AD203B41FA5}">
                      <a16:colId xmlns:a16="http://schemas.microsoft.com/office/drawing/2014/main" val="4042028303"/>
                    </a:ext>
                  </a:extLst>
                </a:gridCol>
                <a:gridCol w="5224131">
                  <a:extLst>
                    <a:ext uri="{9D8B030D-6E8A-4147-A177-3AD203B41FA5}">
                      <a16:colId xmlns:a16="http://schemas.microsoft.com/office/drawing/2014/main" val="481467811"/>
                    </a:ext>
                  </a:extLst>
                </a:gridCol>
              </a:tblGrid>
              <a:tr h="357199">
                <a:tc>
                  <a:txBody>
                    <a:bodyPr/>
                    <a:lstStyle/>
                    <a:p>
                      <a:pPr>
                        <a:lnSpc>
                          <a:spcPct val="115000"/>
                        </a:lnSpc>
                        <a:spcBef>
                          <a:spcPts val="600"/>
                        </a:spcBef>
                        <a:spcAft>
                          <a:spcPts val="600"/>
                        </a:spcAft>
                      </a:pPr>
                      <a:r>
                        <a:rPr lang="en-GB" sz="2000" b="1" dirty="0">
                          <a:effectLst/>
                        </a:rPr>
                        <a:t>Physical</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600"/>
                        </a:spcAft>
                      </a:pPr>
                      <a:r>
                        <a:rPr lang="en-GB" sz="2000" b="1" dirty="0">
                          <a:effectLst/>
                        </a:rPr>
                        <a:t>Psychological</a:t>
                      </a:r>
                      <a:endParaRPr lang="en-GB"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1656538983"/>
                  </a:ext>
                </a:extLst>
              </a:tr>
              <a:tr h="1047733">
                <a:tc>
                  <a:txBody>
                    <a:bodyPr/>
                    <a:lstStyle/>
                    <a:p>
                      <a:pPr>
                        <a:lnSpc>
                          <a:spcPct val="115000"/>
                        </a:lnSpc>
                        <a:spcBef>
                          <a:spcPts val="600"/>
                        </a:spcBef>
                        <a:spcAft>
                          <a:spcPts val="800"/>
                        </a:spcAft>
                      </a:pPr>
                      <a:r>
                        <a:rPr lang="en-GB" sz="2000" b="0" dirty="0">
                          <a:effectLst/>
                        </a:rPr>
                        <a:t>Cardiovascular disease (coronary heart disease, heart attack and stroke)</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Alcohol dependence and addiction </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2319294168"/>
                  </a:ext>
                </a:extLst>
              </a:tr>
              <a:tr h="357199">
                <a:tc>
                  <a:txBody>
                    <a:bodyPr/>
                    <a:lstStyle/>
                    <a:p>
                      <a:pPr>
                        <a:lnSpc>
                          <a:spcPct val="115000"/>
                        </a:lnSpc>
                        <a:spcBef>
                          <a:spcPts val="600"/>
                        </a:spcBef>
                        <a:spcAft>
                          <a:spcPts val="800"/>
                        </a:spcAft>
                      </a:pPr>
                      <a:r>
                        <a:rPr lang="en-GB" sz="2000" b="0" dirty="0">
                          <a:effectLst/>
                        </a:rPr>
                        <a:t>Cirrhosis of the liver</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Alcoholic psychosis </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2517975666"/>
                  </a:ext>
                </a:extLst>
              </a:tr>
              <a:tr h="357199">
                <a:tc>
                  <a:txBody>
                    <a:bodyPr/>
                    <a:lstStyle/>
                    <a:p>
                      <a:pPr>
                        <a:lnSpc>
                          <a:spcPct val="115000"/>
                        </a:lnSpc>
                        <a:spcBef>
                          <a:spcPts val="600"/>
                        </a:spcBef>
                        <a:spcAft>
                          <a:spcPts val="800"/>
                        </a:spcAft>
                      </a:pPr>
                      <a:r>
                        <a:rPr lang="en-GB" sz="2000" b="0" dirty="0">
                          <a:effectLst/>
                        </a:rPr>
                        <a:t>Depression and anxiety</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Anxiety</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780145841"/>
                  </a:ext>
                </a:extLst>
              </a:tr>
              <a:tr h="357199">
                <a:tc>
                  <a:txBody>
                    <a:bodyPr/>
                    <a:lstStyle/>
                    <a:p>
                      <a:pPr>
                        <a:lnSpc>
                          <a:spcPct val="115000"/>
                        </a:lnSpc>
                        <a:spcBef>
                          <a:spcPts val="600"/>
                        </a:spcBef>
                        <a:spcAft>
                          <a:spcPts val="800"/>
                        </a:spcAft>
                      </a:pPr>
                      <a:r>
                        <a:rPr lang="en-GB" sz="2000" b="0" dirty="0">
                          <a:effectLst/>
                        </a:rPr>
                        <a:t>High blood pressure</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Depression</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3878479680"/>
                  </a:ext>
                </a:extLst>
              </a:tr>
              <a:tr h="357199">
                <a:tc>
                  <a:txBody>
                    <a:bodyPr/>
                    <a:lstStyle/>
                    <a:p>
                      <a:pPr>
                        <a:lnSpc>
                          <a:spcPct val="115000"/>
                        </a:lnSpc>
                        <a:spcBef>
                          <a:spcPts val="600"/>
                        </a:spcBef>
                        <a:spcAft>
                          <a:spcPts val="800"/>
                        </a:spcAft>
                      </a:pPr>
                      <a:r>
                        <a:rPr lang="en-GB" sz="2000" b="0" dirty="0">
                          <a:effectLst/>
                        </a:rPr>
                        <a:t>Osteoporosis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High stress levels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3195605319"/>
                  </a:ext>
                </a:extLst>
              </a:tr>
              <a:tr h="357199">
                <a:tc>
                  <a:txBody>
                    <a:bodyPr/>
                    <a:lstStyle/>
                    <a:p>
                      <a:pPr>
                        <a:lnSpc>
                          <a:spcPct val="115000"/>
                        </a:lnSpc>
                        <a:spcBef>
                          <a:spcPts val="600"/>
                        </a:spcBef>
                        <a:spcAft>
                          <a:spcPts val="800"/>
                        </a:spcAft>
                      </a:pPr>
                      <a:r>
                        <a:rPr lang="en-GB" sz="2000" b="0" dirty="0">
                          <a:effectLst/>
                        </a:rPr>
                        <a:t>Pancreatitis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Dementia</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4262523391"/>
                  </a:ext>
                </a:extLst>
              </a:tr>
              <a:tr h="357199">
                <a:tc>
                  <a:txBody>
                    <a:bodyPr/>
                    <a:lstStyle/>
                    <a:p>
                      <a:pPr>
                        <a:lnSpc>
                          <a:spcPct val="115000"/>
                        </a:lnSpc>
                        <a:spcBef>
                          <a:spcPts val="600"/>
                        </a:spcBef>
                        <a:spcAft>
                          <a:spcPts val="800"/>
                        </a:spcAft>
                      </a:pPr>
                      <a:r>
                        <a:rPr lang="en-GB" sz="2000" b="0" dirty="0">
                          <a:effectLst/>
                        </a:rPr>
                        <a:t>Reduced fertility</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Risk of suicide</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3135978694"/>
                  </a:ext>
                </a:extLst>
              </a:tr>
              <a:tr h="357199">
                <a:tc>
                  <a:txBody>
                    <a:bodyPr/>
                    <a:lstStyle/>
                    <a:p>
                      <a:pPr>
                        <a:lnSpc>
                          <a:spcPct val="115000"/>
                        </a:lnSpc>
                        <a:spcBef>
                          <a:spcPts val="600"/>
                        </a:spcBef>
                        <a:spcAft>
                          <a:spcPts val="800"/>
                        </a:spcAft>
                      </a:pPr>
                      <a:r>
                        <a:rPr lang="en-GB" sz="2000" b="0" dirty="0">
                          <a:effectLst/>
                        </a:rPr>
                        <a:t>Risk of falls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Inability to function in daily activities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3040158725"/>
                  </a:ext>
                </a:extLst>
              </a:tr>
              <a:tr h="357199">
                <a:tc>
                  <a:txBody>
                    <a:bodyPr/>
                    <a:lstStyle/>
                    <a:p>
                      <a:pPr>
                        <a:lnSpc>
                          <a:spcPct val="115000"/>
                        </a:lnSpc>
                        <a:spcBef>
                          <a:spcPts val="600"/>
                        </a:spcBef>
                        <a:spcAft>
                          <a:spcPts val="800"/>
                        </a:spcAft>
                      </a:pPr>
                      <a:r>
                        <a:rPr lang="en-GB" sz="2000" b="0" dirty="0">
                          <a:effectLst/>
                        </a:rPr>
                        <a:t>Stomach ulcers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Inability to hold down a job</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3465089709"/>
                  </a:ext>
                </a:extLst>
              </a:tr>
              <a:tr h="357199">
                <a:tc>
                  <a:txBody>
                    <a:bodyPr/>
                    <a:lstStyle/>
                    <a:p>
                      <a:pPr>
                        <a:lnSpc>
                          <a:spcPct val="115000"/>
                        </a:lnSpc>
                        <a:spcBef>
                          <a:spcPts val="600"/>
                        </a:spcBef>
                        <a:spcAft>
                          <a:spcPts val="800"/>
                        </a:spcAft>
                      </a:pPr>
                      <a:r>
                        <a:rPr lang="en-GB" sz="2000" b="0" dirty="0">
                          <a:effectLst/>
                        </a:rPr>
                        <a:t>Various cancers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Anger issues</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2014904458"/>
                  </a:ext>
                </a:extLst>
              </a:tr>
              <a:tr h="357199">
                <a:tc>
                  <a:txBody>
                    <a:bodyPr/>
                    <a:lstStyle/>
                    <a:p>
                      <a:pPr>
                        <a:lnSpc>
                          <a:spcPct val="115000"/>
                        </a:lnSpc>
                        <a:spcBef>
                          <a:spcPts val="600"/>
                        </a:spcBef>
                        <a:spcAft>
                          <a:spcPts val="800"/>
                        </a:spcAft>
                      </a:pPr>
                      <a:r>
                        <a:rPr lang="en-GB" sz="2000" b="0" dirty="0">
                          <a:effectLst/>
                        </a:rPr>
                        <a:t>Weight gain</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tc>
                  <a:txBody>
                    <a:bodyPr/>
                    <a:lstStyle/>
                    <a:p>
                      <a:pPr>
                        <a:lnSpc>
                          <a:spcPct val="115000"/>
                        </a:lnSpc>
                        <a:spcBef>
                          <a:spcPts val="600"/>
                        </a:spcBef>
                        <a:spcAft>
                          <a:spcPts val="800"/>
                        </a:spcAft>
                      </a:pPr>
                      <a:r>
                        <a:rPr lang="en-GB" sz="2000" b="0" dirty="0">
                          <a:effectLst/>
                        </a:rPr>
                        <a:t>Paranoia</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779" marR="65779" marT="0" marB="0" anchor="ctr"/>
                </a:tc>
                <a:extLst>
                  <a:ext uri="{0D108BD9-81ED-4DB2-BD59-A6C34878D82A}">
                    <a16:rowId xmlns:a16="http://schemas.microsoft.com/office/drawing/2014/main" val="3620669654"/>
                  </a:ext>
                </a:extLst>
              </a:tr>
            </a:tbl>
          </a:graphicData>
        </a:graphic>
      </p:graphicFrame>
    </p:spTree>
    <p:extLst>
      <p:ext uri="{BB962C8B-B14F-4D97-AF65-F5344CB8AC3E}">
        <p14:creationId xmlns:p14="http://schemas.microsoft.com/office/powerpoint/2010/main" val="167196464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Describe alcohol content and units in common measures</a:t>
            </a:r>
          </a:p>
          <a:p>
            <a:pPr marL="342900" indent="-342900" algn="l">
              <a:buFont typeface="Arial" panose="020B0604020202020204" pitchFamily="34" charset="0"/>
              <a:buChar char="•"/>
            </a:pPr>
            <a:r>
              <a:rPr lang="en-US" sz="2200" dirty="0">
                <a:solidFill>
                  <a:schemeClr val="tx1"/>
                </a:solidFill>
              </a:rPr>
              <a:t>State the calorific value of alcohol</a:t>
            </a:r>
          </a:p>
          <a:p>
            <a:pPr marL="342900" indent="-342900" algn="l">
              <a:buFont typeface="Arial" panose="020B0604020202020204" pitchFamily="34" charset="0"/>
              <a:buChar char="•"/>
            </a:pPr>
            <a:r>
              <a:rPr lang="en-US" sz="2200" dirty="0">
                <a:solidFill>
                  <a:schemeClr val="tx1"/>
                </a:solidFill>
              </a:rPr>
              <a:t>Identify UK responsible drinking guidelines </a:t>
            </a:r>
          </a:p>
          <a:p>
            <a:pPr marL="342900" indent="-342900" algn="l">
              <a:buFont typeface="Arial" panose="020B0604020202020204" pitchFamily="34" charset="0"/>
              <a:buChar char="•"/>
            </a:pPr>
            <a:r>
              <a:rPr lang="en-US" sz="2200" dirty="0">
                <a:solidFill>
                  <a:schemeClr val="tx1"/>
                </a:solidFill>
              </a:rPr>
              <a:t>Identify the risks of excess alcohol </a:t>
            </a:r>
          </a:p>
          <a:p>
            <a:pPr marL="342900" indent="-34290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01587692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dirty="0">
                <a:solidFill>
                  <a:prstClr val="white"/>
                </a:solidFill>
              </a:rPr>
              <a:t>Supplementation</a:t>
            </a:r>
          </a:p>
        </p:txBody>
      </p:sp>
    </p:spTree>
    <p:extLst>
      <p:ext uri="{BB962C8B-B14F-4D97-AF65-F5344CB8AC3E}">
        <p14:creationId xmlns:p14="http://schemas.microsoft.com/office/powerpoint/2010/main" val="2408810418"/>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Session content</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Scope of practice </a:t>
            </a:r>
          </a:p>
          <a:p>
            <a:pPr marL="342900" indent="-342900" algn="l">
              <a:buFont typeface="Arial" panose="020B0604020202020204" pitchFamily="34" charset="0"/>
              <a:buChar char="•"/>
            </a:pPr>
            <a:r>
              <a:rPr lang="en-US" sz="2200" dirty="0">
                <a:solidFill>
                  <a:schemeClr val="tx1"/>
                </a:solidFill>
              </a:rPr>
              <a:t>Evidence and limitation of supplements and performance aids</a:t>
            </a:r>
          </a:p>
        </p:txBody>
      </p:sp>
    </p:spTree>
    <p:extLst>
      <p:ext uri="{BB962C8B-B14F-4D97-AF65-F5344CB8AC3E}">
        <p14:creationId xmlns:p14="http://schemas.microsoft.com/office/powerpoint/2010/main" val="339095273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848881"/>
          </a:xfrm>
          <a:solidFill>
            <a:schemeClr val="bg1">
              <a:lumMod val="95000"/>
            </a:schemeClr>
          </a:solidFill>
        </p:spPr>
        <p:txBody>
          <a:bodyPr tIns="180000"/>
          <a:lstStyle/>
          <a:p>
            <a:r>
              <a:rPr lang="en-GB" sz="2200" dirty="0">
                <a:solidFill>
                  <a:schemeClr val="tx1"/>
                </a:solidFill>
              </a:rPr>
              <a:t>What is scope of practice? </a:t>
            </a:r>
          </a:p>
          <a:p>
            <a:r>
              <a:rPr lang="en-GB" sz="2200" dirty="0">
                <a:solidFill>
                  <a:schemeClr val="tx1"/>
                </a:solidFill>
              </a:rPr>
              <a:t>What advice do you think you can give clients on supplementation within your scope of practice? </a:t>
            </a:r>
          </a:p>
          <a:p>
            <a:endParaRPr lang="en-GB" sz="2200" dirty="0">
              <a:solidFill>
                <a:schemeClr val="tx1"/>
              </a:solidFill>
            </a:endParaRPr>
          </a:p>
        </p:txBody>
      </p:sp>
    </p:spTree>
    <p:extLst>
      <p:ext uri="{BB962C8B-B14F-4D97-AF65-F5344CB8AC3E}">
        <p14:creationId xmlns:p14="http://schemas.microsoft.com/office/powerpoint/2010/main" val="101089041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Scope of practice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285750" indent="-285750" algn="l">
              <a:buFont typeface="Arial" panose="020B0604020202020204" pitchFamily="34" charset="0"/>
              <a:buChar char="•"/>
            </a:pPr>
            <a:r>
              <a:rPr lang="en-US" sz="2200" dirty="0">
                <a:solidFill>
                  <a:schemeClr val="tx1"/>
                </a:solidFill>
              </a:rPr>
              <a:t>Advising or recommending the use of supplements or performance aids would exceed your scope of practice </a:t>
            </a:r>
          </a:p>
          <a:p>
            <a:pPr marL="285750" indent="-285750" algn="l">
              <a:buFont typeface="Arial" panose="020B0604020202020204" pitchFamily="34" charset="0"/>
              <a:buChar char="•"/>
            </a:pPr>
            <a:r>
              <a:rPr lang="en-US" sz="2200" dirty="0">
                <a:solidFill>
                  <a:schemeClr val="tx1"/>
                </a:solidFill>
              </a:rPr>
              <a:t>Clients seeking recommendations on the sure of supplements or performance aids should be signposted to a qualified dietician or registered sports nutritionist. </a:t>
            </a:r>
          </a:p>
          <a:p>
            <a:pPr marL="285750" indent="-285750" algn="l">
              <a:buFont typeface="Arial" panose="020B0604020202020204" pitchFamily="34" charset="0"/>
              <a:buChar char="•"/>
            </a:pPr>
            <a:r>
              <a:rPr lang="en-US" sz="2200" dirty="0">
                <a:solidFill>
                  <a:schemeClr val="tx1"/>
                </a:solidFill>
              </a:rPr>
              <a:t>Promoting or selling supplements or performance aids within the workplace could be a conflict of interest and result in disciplinary action </a:t>
            </a:r>
          </a:p>
          <a:p>
            <a:pPr marL="285750" indent="-285750" algn="l">
              <a:buFont typeface="Arial" panose="020B0604020202020204" pitchFamily="34" charset="0"/>
              <a:buChar char="•"/>
            </a:pPr>
            <a:endParaRPr lang="en-US" sz="2200" dirty="0">
              <a:solidFill>
                <a:schemeClr val="tx1"/>
              </a:solidFill>
            </a:endParaRPr>
          </a:p>
          <a:p>
            <a:pPr marL="285750" indent="-285750" algn="l">
              <a:buFont typeface="Arial" panose="020B0604020202020204" pitchFamily="34" charset="0"/>
              <a:buChar char="•"/>
            </a:pPr>
            <a:r>
              <a:rPr lang="en-US" sz="2200" dirty="0">
                <a:solidFill>
                  <a:schemeClr val="tx1"/>
                </a:solidFill>
              </a:rPr>
              <a:t>Providing guidance on the limitations and risks associated with some supplements and performance aids, is within your scope of practice, and may help clients make informed choices</a:t>
            </a:r>
          </a:p>
        </p:txBody>
      </p:sp>
    </p:spTree>
    <p:extLst>
      <p:ext uri="{BB962C8B-B14F-4D97-AF65-F5344CB8AC3E}">
        <p14:creationId xmlns:p14="http://schemas.microsoft.com/office/powerpoint/2010/main" val="210714725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822959"/>
          </a:xfrm>
          <a:solidFill>
            <a:schemeClr val="bg1">
              <a:lumMod val="95000"/>
            </a:schemeClr>
          </a:solidFill>
        </p:spPr>
        <p:txBody>
          <a:bodyPr tIns="180000"/>
          <a:lstStyle/>
          <a:p>
            <a:r>
              <a:rPr lang="en-GB" sz="2200" dirty="0">
                <a:solidFill>
                  <a:schemeClr val="tx1"/>
                </a:solidFill>
              </a:rPr>
              <a:t>What are some examples of supplements and performance aids? </a:t>
            </a:r>
          </a:p>
        </p:txBody>
      </p:sp>
      <p:pic>
        <p:nvPicPr>
          <p:cNvPr id="4" name="Picture 3">
            <a:extLst>
              <a:ext uri="{FF2B5EF4-FFF2-40B4-BE49-F238E27FC236}">
                <a16:creationId xmlns:a16="http://schemas.microsoft.com/office/drawing/2014/main" id="{F7D305BC-9FAF-D8BD-F822-D6A2A72154C1}"/>
              </a:ext>
            </a:extLst>
          </p:cNvPr>
          <p:cNvPicPr>
            <a:picLocks noChangeAspect="1"/>
          </p:cNvPicPr>
          <p:nvPr/>
        </p:nvPicPr>
        <p:blipFill>
          <a:blip r:embed="rId2"/>
          <a:stretch>
            <a:fillRect/>
          </a:stretch>
        </p:blipFill>
        <p:spPr>
          <a:xfrm>
            <a:off x="637032" y="3309510"/>
            <a:ext cx="7772400" cy="3189444"/>
          </a:xfrm>
          <a:prstGeom prst="rect">
            <a:avLst/>
          </a:prstGeom>
        </p:spPr>
      </p:pic>
    </p:spTree>
    <p:extLst>
      <p:ext uri="{BB962C8B-B14F-4D97-AF65-F5344CB8AC3E}">
        <p14:creationId xmlns:p14="http://schemas.microsoft.com/office/powerpoint/2010/main" val="132997817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Supplements and performance aids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Examples include: </a:t>
            </a:r>
          </a:p>
          <a:p>
            <a:pPr marL="342900" indent="-342900" algn="l">
              <a:buFont typeface="Arial" panose="020B0604020202020204" pitchFamily="34" charset="0"/>
              <a:buChar char="•"/>
            </a:pPr>
            <a:r>
              <a:rPr lang="en-US" sz="2200" dirty="0">
                <a:solidFill>
                  <a:schemeClr val="tx1"/>
                </a:solidFill>
              </a:rPr>
              <a:t>Vitamins and mineral supplements </a:t>
            </a:r>
          </a:p>
          <a:p>
            <a:pPr marL="342900" indent="-342900" algn="l">
              <a:buFont typeface="Arial" panose="020B0604020202020204" pitchFamily="34" charset="0"/>
              <a:buChar char="•"/>
            </a:pPr>
            <a:r>
              <a:rPr lang="en-US" sz="2200" dirty="0">
                <a:solidFill>
                  <a:schemeClr val="tx1"/>
                </a:solidFill>
              </a:rPr>
              <a:t>Herbal remedies </a:t>
            </a:r>
          </a:p>
          <a:p>
            <a:pPr marL="342900" indent="-342900" algn="l">
              <a:buFont typeface="Arial" panose="020B0604020202020204" pitchFamily="34" charset="0"/>
              <a:buChar char="•"/>
            </a:pPr>
            <a:r>
              <a:rPr lang="en-US" sz="2200" dirty="0">
                <a:solidFill>
                  <a:schemeClr val="tx1"/>
                </a:solidFill>
              </a:rPr>
              <a:t>Meal replacement products </a:t>
            </a:r>
          </a:p>
          <a:p>
            <a:pPr marL="342900" indent="-342900" algn="l">
              <a:buFont typeface="Arial" panose="020B0604020202020204" pitchFamily="34" charset="0"/>
              <a:buChar char="•"/>
            </a:pPr>
            <a:r>
              <a:rPr lang="en-US" sz="2200" dirty="0">
                <a:solidFill>
                  <a:schemeClr val="tx1"/>
                </a:solidFill>
              </a:rPr>
              <a:t>Fat-loss supplements </a:t>
            </a:r>
          </a:p>
          <a:p>
            <a:pPr marL="342900" indent="-342900" algn="l">
              <a:buFont typeface="Arial" panose="020B0604020202020204" pitchFamily="34" charset="0"/>
              <a:buChar char="•"/>
            </a:pPr>
            <a:r>
              <a:rPr lang="en-US" sz="2200" dirty="0">
                <a:solidFill>
                  <a:schemeClr val="tx1"/>
                </a:solidFill>
              </a:rPr>
              <a:t>Ergogenic (performance enhancing) aids </a:t>
            </a:r>
          </a:p>
        </p:txBody>
      </p:sp>
    </p:spTree>
    <p:extLst>
      <p:ext uri="{BB962C8B-B14F-4D97-AF65-F5344CB8AC3E}">
        <p14:creationId xmlns:p14="http://schemas.microsoft.com/office/powerpoint/2010/main" val="16855402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Learning task </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2874803"/>
          </a:xfrm>
          <a:solidFill>
            <a:schemeClr val="bg1">
              <a:lumMod val="95000"/>
            </a:schemeClr>
          </a:solidFill>
        </p:spPr>
        <p:txBody>
          <a:bodyPr tIns="180000"/>
          <a:lstStyle/>
          <a:p>
            <a:r>
              <a:rPr lang="en-GB" sz="2200" b="1" dirty="0">
                <a:solidFill>
                  <a:schemeClr val="tx1"/>
                </a:solidFill>
              </a:rPr>
              <a:t>Pair task: </a:t>
            </a:r>
          </a:p>
          <a:p>
            <a:r>
              <a:rPr lang="en-GB" sz="2200" dirty="0">
                <a:solidFill>
                  <a:schemeClr val="tx1"/>
                </a:solidFill>
              </a:rPr>
              <a:t>Research your allocated supplement and/or performance aid. </a:t>
            </a:r>
          </a:p>
          <a:p>
            <a:r>
              <a:rPr lang="en-GB" sz="2200" dirty="0">
                <a:solidFill>
                  <a:schemeClr val="tx1"/>
                </a:solidFill>
              </a:rPr>
              <a:t>What is the product claiming to do ? </a:t>
            </a:r>
          </a:p>
          <a:p>
            <a:r>
              <a:rPr lang="en-GB" sz="2200" dirty="0">
                <a:solidFill>
                  <a:schemeClr val="tx1"/>
                </a:solidFill>
              </a:rPr>
              <a:t>What evidence is there to support this claim? </a:t>
            </a:r>
          </a:p>
          <a:p>
            <a:r>
              <a:rPr lang="en-GB" sz="2200" dirty="0">
                <a:solidFill>
                  <a:schemeClr val="tx1"/>
                </a:solidFill>
              </a:rPr>
              <a:t>What are the risks/ limitations of this product? </a:t>
            </a:r>
          </a:p>
        </p:txBody>
      </p:sp>
    </p:spTree>
    <p:extLst>
      <p:ext uri="{BB962C8B-B14F-4D97-AF65-F5344CB8AC3E}">
        <p14:creationId xmlns:p14="http://schemas.microsoft.com/office/powerpoint/2010/main" val="1698085802"/>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Key issues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b="1" dirty="0">
                <a:solidFill>
                  <a:schemeClr val="tx1"/>
                </a:solidFill>
              </a:rPr>
              <a:t>Unregulated industry </a:t>
            </a:r>
            <a:r>
              <a:rPr lang="en-US" sz="2200" dirty="0">
                <a:solidFill>
                  <a:schemeClr val="tx1"/>
                </a:solidFill>
              </a:rPr>
              <a:t>– there is no guarantee that claims made on label are accurate or evidence-based</a:t>
            </a:r>
          </a:p>
          <a:p>
            <a:pPr marL="342900" indent="-342900" algn="l">
              <a:buFont typeface="Arial" panose="020B0604020202020204" pitchFamily="34" charset="0"/>
              <a:buChar char="•"/>
            </a:pPr>
            <a:r>
              <a:rPr lang="en-US" sz="2200" dirty="0">
                <a:solidFill>
                  <a:schemeClr val="tx1"/>
                </a:solidFill>
              </a:rPr>
              <a:t>Much </a:t>
            </a:r>
            <a:r>
              <a:rPr lang="en-US" sz="2200" b="1" dirty="0">
                <a:solidFill>
                  <a:schemeClr val="tx1"/>
                </a:solidFill>
              </a:rPr>
              <a:t>research</a:t>
            </a:r>
            <a:r>
              <a:rPr lang="en-US" sz="2200" dirty="0">
                <a:solidFill>
                  <a:schemeClr val="tx1"/>
                </a:solidFill>
              </a:rPr>
              <a:t> to support the effectiveness of supplements has been </a:t>
            </a:r>
            <a:r>
              <a:rPr lang="en-US" sz="2200" b="1" dirty="0">
                <a:solidFill>
                  <a:schemeClr val="tx1"/>
                </a:solidFill>
              </a:rPr>
              <a:t>funded by manufacturers</a:t>
            </a:r>
            <a:r>
              <a:rPr lang="en-US" sz="2200" dirty="0">
                <a:solidFill>
                  <a:schemeClr val="tx1"/>
                </a:solidFill>
              </a:rPr>
              <a:t> and published in </a:t>
            </a:r>
            <a:r>
              <a:rPr lang="en-US" sz="2200" b="1" dirty="0">
                <a:solidFill>
                  <a:schemeClr val="tx1"/>
                </a:solidFill>
              </a:rPr>
              <a:t>low-quality</a:t>
            </a:r>
            <a:r>
              <a:rPr lang="en-US" sz="2200" dirty="0">
                <a:solidFill>
                  <a:schemeClr val="tx1"/>
                </a:solidFill>
              </a:rPr>
              <a:t> journals </a:t>
            </a:r>
          </a:p>
          <a:p>
            <a:pPr marL="342900" indent="-342900" algn="l">
              <a:buFont typeface="Arial" panose="020B0604020202020204" pitchFamily="34" charset="0"/>
              <a:buChar char="•"/>
            </a:pPr>
            <a:r>
              <a:rPr lang="en-US" sz="2200" dirty="0">
                <a:solidFill>
                  <a:schemeClr val="tx1"/>
                </a:solidFill>
              </a:rPr>
              <a:t>Some supplements contain substances banned in competitive sports including stimulants, steroids or steroid precursors </a:t>
            </a:r>
          </a:p>
        </p:txBody>
      </p:sp>
    </p:spTree>
    <p:extLst>
      <p:ext uri="{BB962C8B-B14F-4D97-AF65-F5344CB8AC3E}">
        <p14:creationId xmlns:p14="http://schemas.microsoft.com/office/powerpoint/2010/main" val="4257882004"/>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Vitamin and mineral supplements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6" y="1690576"/>
            <a:ext cx="10783887" cy="1884475"/>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Most vitamin and mineral supplements are approved for general population </a:t>
            </a:r>
          </a:p>
          <a:p>
            <a:pPr marL="342900" indent="-342900" algn="l">
              <a:buFont typeface="Arial" panose="020B0604020202020204" pitchFamily="34" charset="0"/>
              <a:buChar char="•"/>
            </a:pPr>
            <a:r>
              <a:rPr lang="en-US" sz="2200" dirty="0">
                <a:solidFill>
                  <a:schemeClr val="tx1"/>
                </a:solidFill>
              </a:rPr>
              <a:t>May be some benefits for supporting a restricted diet or intense training programme</a:t>
            </a:r>
          </a:p>
          <a:p>
            <a:pPr marL="342900" indent="-342900" algn="l">
              <a:buFont typeface="Arial" panose="020B0604020202020204" pitchFamily="34" charset="0"/>
              <a:buChar char="•"/>
            </a:pPr>
            <a:r>
              <a:rPr lang="en-US" sz="2200" dirty="0">
                <a:solidFill>
                  <a:schemeClr val="tx1"/>
                </a:solidFill>
              </a:rPr>
              <a:t>Sourcing nutrients from natural food is always preferable. </a:t>
            </a:r>
          </a:p>
          <a:p>
            <a:pPr marL="342900" indent="-342900" algn="l">
              <a:buFont typeface="Arial" panose="020B0604020202020204" pitchFamily="34" charset="0"/>
              <a:buChar char="•"/>
            </a:pPr>
            <a:endParaRPr lang="en-US" sz="2200" dirty="0">
              <a:solidFill>
                <a:schemeClr val="tx1"/>
              </a:solidFill>
            </a:endParaRPr>
          </a:p>
        </p:txBody>
      </p:sp>
      <p:pic>
        <p:nvPicPr>
          <p:cNvPr id="4" name="Picture 3">
            <a:extLst>
              <a:ext uri="{FF2B5EF4-FFF2-40B4-BE49-F238E27FC236}">
                <a16:creationId xmlns:a16="http://schemas.microsoft.com/office/drawing/2014/main" id="{F537FE6F-B697-0A89-F613-29368721F20B}"/>
              </a:ext>
            </a:extLst>
          </p:cNvPr>
          <p:cNvPicPr>
            <a:picLocks noChangeAspect="1"/>
          </p:cNvPicPr>
          <p:nvPr/>
        </p:nvPicPr>
        <p:blipFill>
          <a:blip r:embed="rId2"/>
          <a:stretch>
            <a:fillRect/>
          </a:stretch>
        </p:blipFill>
        <p:spPr>
          <a:xfrm>
            <a:off x="2836163" y="3928321"/>
            <a:ext cx="6519672" cy="2478205"/>
          </a:xfrm>
          <a:prstGeom prst="rect">
            <a:avLst/>
          </a:prstGeom>
        </p:spPr>
      </p:pic>
    </p:spTree>
    <p:extLst>
      <p:ext uri="{BB962C8B-B14F-4D97-AF65-F5344CB8AC3E}">
        <p14:creationId xmlns:p14="http://schemas.microsoft.com/office/powerpoint/2010/main" val="4008603812"/>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Fat burners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2090117"/>
            <a:ext cx="5383213" cy="4218608"/>
          </a:xfrm>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Most fat burning supplements contain caffeine and green tea extract, and may elevate metabolism slightly, but have not been shown to have any significant impact on weight loss </a:t>
            </a:r>
          </a:p>
          <a:p>
            <a:pPr marL="342900" indent="-342900" algn="l">
              <a:buFont typeface="Arial" panose="020B0604020202020204" pitchFamily="34" charset="0"/>
              <a:buChar char="•"/>
            </a:pPr>
            <a:r>
              <a:rPr lang="en-US" sz="2200" dirty="0">
                <a:solidFill>
                  <a:schemeClr val="tx1"/>
                </a:solidFill>
              </a:rPr>
              <a:t>Some contain other chemicals which have more serious side effects including muscle loss and death if stated doses are exceeded</a:t>
            </a:r>
          </a:p>
        </p:txBody>
      </p:sp>
      <p:pic>
        <p:nvPicPr>
          <p:cNvPr id="4" name="Picture 3">
            <a:extLst>
              <a:ext uri="{FF2B5EF4-FFF2-40B4-BE49-F238E27FC236}">
                <a16:creationId xmlns:a16="http://schemas.microsoft.com/office/drawing/2014/main" id="{C72EA322-F8DD-ADFA-2A9D-9ED8C38A3C9A}"/>
              </a:ext>
            </a:extLst>
          </p:cNvPr>
          <p:cNvPicPr>
            <a:picLocks noChangeAspect="1"/>
          </p:cNvPicPr>
          <p:nvPr/>
        </p:nvPicPr>
        <p:blipFill>
          <a:blip r:embed="rId3"/>
          <a:stretch>
            <a:fillRect/>
          </a:stretch>
        </p:blipFill>
        <p:spPr>
          <a:xfrm>
            <a:off x="6953648" y="1836880"/>
            <a:ext cx="4359676" cy="4218608"/>
          </a:xfrm>
          <a:prstGeom prst="rect">
            <a:avLst/>
          </a:prstGeom>
        </p:spPr>
      </p:pic>
    </p:spTree>
    <p:custDataLst>
      <p:tags r:id="rId1"/>
    </p:custDataLst>
    <p:extLst>
      <p:ext uri="{BB962C8B-B14F-4D97-AF65-F5344CB8AC3E}">
        <p14:creationId xmlns:p14="http://schemas.microsoft.com/office/powerpoint/2010/main" val="273742324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Protein supplements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Most people, including regular exercisers, can get adequate protein through a balanced diet</a:t>
            </a:r>
          </a:p>
          <a:p>
            <a:pPr marL="342900" indent="-342900" algn="l">
              <a:buFont typeface="Arial" panose="020B0604020202020204" pitchFamily="34" charset="0"/>
              <a:buChar char="•"/>
            </a:pPr>
            <a:r>
              <a:rPr lang="en-US" sz="2200" dirty="0">
                <a:solidFill>
                  <a:schemeClr val="tx1"/>
                </a:solidFill>
              </a:rPr>
              <a:t>Supplementation may be beneficial if: </a:t>
            </a:r>
          </a:p>
          <a:p>
            <a:pPr marL="1085850" lvl="1" indent="-342900">
              <a:buFont typeface="Arial" panose="020B0604020202020204" pitchFamily="34" charset="0"/>
              <a:buChar char="•"/>
            </a:pPr>
            <a:r>
              <a:rPr lang="en-US" sz="2200" dirty="0">
                <a:solidFill>
                  <a:schemeClr val="tx1"/>
                </a:solidFill>
              </a:rPr>
              <a:t>Individuals are regularly failing to meet their required protein intake </a:t>
            </a:r>
          </a:p>
          <a:p>
            <a:pPr marL="1085850" lvl="1" indent="-342900">
              <a:buFont typeface="Arial" panose="020B0604020202020204" pitchFamily="34" charset="0"/>
              <a:buChar char="•"/>
            </a:pPr>
            <a:r>
              <a:rPr lang="en-US" sz="2200" dirty="0"/>
              <a:t>The demand of the sport or discipline requires a high protein intake that is hard to meet through food alone e.g. body building, strength athletes </a:t>
            </a:r>
          </a:p>
          <a:p>
            <a:pPr marL="1085850" lvl="1" indent="-342900">
              <a:buFont typeface="Arial" panose="020B0604020202020204" pitchFamily="34" charset="0"/>
              <a:buChar char="•"/>
            </a:pPr>
            <a:r>
              <a:rPr lang="en-US" sz="2200" dirty="0">
                <a:solidFill>
                  <a:schemeClr val="tx1"/>
                </a:solidFill>
              </a:rPr>
              <a:t>Individuals are struggling to eat adequate protein due to dietary restrictions e.g. vegans and vegetarians</a:t>
            </a:r>
          </a:p>
        </p:txBody>
      </p:sp>
    </p:spTree>
    <p:extLst>
      <p:ext uri="{BB962C8B-B14F-4D97-AF65-F5344CB8AC3E}">
        <p14:creationId xmlns:p14="http://schemas.microsoft.com/office/powerpoint/2010/main" val="1235090038"/>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Ergogenic aids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Ergogenic aids are substances that are believed to enhance and improve performance </a:t>
            </a:r>
          </a:p>
          <a:p>
            <a:pPr marL="342900" indent="-342900" algn="l">
              <a:buFont typeface="Arial" panose="020B0604020202020204" pitchFamily="34" charset="0"/>
              <a:buChar char="•"/>
            </a:pPr>
            <a:r>
              <a:rPr lang="en-US" sz="2200" dirty="0">
                <a:solidFill>
                  <a:schemeClr val="tx1"/>
                </a:solidFill>
              </a:rPr>
              <a:t>Some have a strong evidence base, but most do not. </a:t>
            </a:r>
          </a:p>
          <a:p>
            <a:pPr marL="342900" indent="-342900" algn="l">
              <a:buFont typeface="Arial" panose="020B0604020202020204" pitchFamily="34" charset="0"/>
              <a:buChar char="•"/>
            </a:pPr>
            <a:r>
              <a:rPr lang="en-US" sz="2200" dirty="0">
                <a:solidFill>
                  <a:schemeClr val="tx1"/>
                </a:solidFill>
              </a:rPr>
              <a:t>Some contain banned substances that have been linked with kidney failure, seizures, stroke and death </a:t>
            </a:r>
          </a:p>
        </p:txBody>
      </p:sp>
    </p:spTree>
    <p:extLst>
      <p:ext uri="{BB962C8B-B14F-4D97-AF65-F5344CB8AC3E}">
        <p14:creationId xmlns:p14="http://schemas.microsoft.com/office/powerpoint/2010/main" val="2538061537"/>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Caffeine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marL="342900" indent="-342900" algn="l">
              <a:buFont typeface="Arial" panose="020B0604020202020204" pitchFamily="34" charset="0"/>
              <a:buChar char="•"/>
            </a:pPr>
            <a:r>
              <a:rPr lang="en-US" sz="2200" dirty="0">
                <a:solidFill>
                  <a:schemeClr val="tx1"/>
                </a:solidFill>
              </a:rPr>
              <a:t>Caffeine is a stimulant that can improve performance </a:t>
            </a:r>
          </a:p>
          <a:p>
            <a:pPr algn="l"/>
            <a:r>
              <a:rPr lang="en-US" sz="2200" dirty="0">
                <a:solidFill>
                  <a:schemeClr val="tx1"/>
                </a:solidFill>
              </a:rPr>
              <a:t>Benefits: </a:t>
            </a:r>
          </a:p>
          <a:p>
            <a:pPr marL="1085850" lvl="1" indent="-342900">
              <a:buFont typeface="Arial" panose="020B0604020202020204" pitchFamily="34" charset="0"/>
              <a:buChar char="•"/>
            </a:pPr>
            <a:r>
              <a:rPr lang="en-US" sz="2200" dirty="0"/>
              <a:t>I</a:t>
            </a:r>
            <a:r>
              <a:rPr lang="en-US" sz="2200" dirty="0">
                <a:solidFill>
                  <a:schemeClr val="tx1"/>
                </a:solidFill>
              </a:rPr>
              <a:t>ncreases alertness </a:t>
            </a:r>
          </a:p>
          <a:p>
            <a:pPr marL="1085850" lvl="1" indent="-342900">
              <a:buFont typeface="Arial" panose="020B0604020202020204" pitchFamily="34" charset="0"/>
              <a:buChar char="•"/>
            </a:pPr>
            <a:r>
              <a:rPr lang="en-US" sz="2200" dirty="0">
                <a:solidFill>
                  <a:schemeClr val="tx1"/>
                </a:solidFill>
              </a:rPr>
              <a:t>Alters perception of effort of fatigue by increasing endorphins </a:t>
            </a:r>
          </a:p>
          <a:p>
            <a:pPr marL="1085850" lvl="1" indent="-342900">
              <a:buFont typeface="Arial" panose="020B0604020202020204" pitchFamily="34" charset="0"/>
              <a:buChar char="•"/>
            </a:pPr>
            <a:r>
              <a:rPr lang="en-US" sz="2200" dirty="0"/>
              <a:t>Increases fatty acid oxidation and may help preserve glycogen stores</a:t>
            </a:r>
          </a:p>
          <a:p>
            <a:pPr algn="l"/>
            <a:r>
              <a:rPr lang="en-US" sz="2200" dirty="0">
                <a:solidFill>
                  <a:schemeClr val="tx1"/>
                </a:solidFill>
              </a:rPr>
              <a:t>Side effects: </a:t>
            </a:r>
          </a:p>
          <a:p>
            <a:pPr marL="1085850" lvl="1" indent="-342900">
              <a:buFont typeface="Arial" panose="020B0604020202020204" pitchFamily="34" charset="0"/>
              <a:buChar char="•"/>
            </a:pPr>
            <a:r>
              <a:rPr lang="en-US" sz="2200" dirty="0">
                <a:solidFill>
                  <a:schemeClr val="tx1"/>
                </a:solidFill>
              </a:rPr>
              <a:t>Anxiety </a:t>
            </a:r>
          </a:p>
          <a:p>
            <a:pPr marL="1085850" lvl="1" indent="-342900">
              <a:buFont typeface="Arial" panose="020B0604020202020204" pitchFamily="34" charset="0"/>
              <a:buChar char="•"/>
            </a:pPr>
            <a:r>
              <a:rPr lang="en-US" sz="2200" dirty="0"/>
              <a:t>Shaking </a:t>
            </a:r>
          </a:p>
          <a:p>
            <a:pPr marL="1085850" lvl="1" indent="-342900">
              <a:buFont typeface="Arial" panose="020B0604020202020204" pitchFamily="34" charset="0"/>
              <a:buChar char="•"/>
            </a:pPr>
            <a:r>
              <a:rPr lang="en-US" sz="2200" dirty="0">
                <a:solidFill>
                  <a:schemeClr val="tx1"/>
                </a:solidFill>
              </a:rPr>
              <a:t>Diuretic – may cause dehydration </a:t>
            </a:r>
          </a:p>
          <a:p>
            <a:pPr marL="1085850" lvl="1" indent="-342900">
              <a:buFont typeface="Arial" panose="020B0604020202020204" pitchFamily="34" charset="0"/>
              <a:buChar char="•"/>
            </a:pPr>
            <a:endParaRPr lang="en-US" sz="2200" dirty="0"/>
          </a:p>
        </p:txBody>
      </p:sp>
    </p:spTree>
    <p:extLst>
      <p:ext uri="{BB962C8B-B14F-4D97-AF65-F5344CB8AC3E}">
        <p14:creationId xmlns:p14="http://schemas.microsoft.com/office/powerpoint/2010/main" val="254158015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D56799-2A56-4DC4-A17B-A4A8DE4BCD41}"/>
              </a:ext>
            </a:extLst>
          </p:cNvPr>
          <p:cNvSpPr>
            <a:spLocks noGrp="1"/>
          </p:cNvSpPr>
          <p:nvPr>
            <p:ph type="body" sz="quarter" idx="11"/>
          </p:nvPr>
        </p:nvSpPr>
        <p:spPr>
          <a:xfrm>
            <a:off x="2" y="0"/>
            <a:ext cx="5728445" cy="6858000"/>
          </a:xfrm>
        </p:spPr>
        <p:txBody>
          <a:bodyPr/>
          <a:lstStyle/>
          <a:p>
            <a:endParaRPr lang="en-GB" dirty="0"/>
          </a:p>
          <a:p>
            <a:endParaRPr lang="en-GB" dirty="0"/>
          </a:p>
          <a:p>
            <a:r>
              <a:rPr lang="en-GB" dirty="0"/>
              <a:t>The risks of excessive caffeine </a:t>
            </a:r>
          </a:p>
        </p:txBody>
      </p:sp>
      <p:pic>
        <p:nvPicPr>
          <p:cNvPr id="3" name="Picture 2">
            <a:extLst>
              <a:ext uri="{FF2B5EF4-FFF2-40B4-BE49-F238E27FC236}">
                <a16:creationId xmlns:a16="http://schemas.microsoft.com/office/drawing/2014/main" id="{B0BB0476-09A8-623B-6729-92BAEE8616BC}"/>
              </a:ext>
            </a:extLst>
          </p:cNvPr>
          <p:cNvPicPr>
            <a:picLocks noChangeAspect="1"/>
          </p:cNvPicPr>
          <p:nvPr/>
        </p:nvPicPr>
        <p:blipFill>
          <a:blip r:embed="rId2"/>
          <a:stretch>
            <a:fillRect/>
          </a:stretch>
        </p:blipFill>
        <p:spPr>
          <a:xfrm>
            <a:off x="6231833" y="1086686"/>
            <a:ext cx="5753843" cy="4041905"/>
          </a:xfrm>
          <a:prstGeom prst="rect">
            <a:avLst/>
          </a:prstGeom>
        </p:spPr>
      </p:pic>
    </p:spTree>
    <p:extLst>
      <p:ext uri="{BB962C8B-B14F-4D97-AF65-F5344CB8AC3E}">
        <p14:creationId xmlns:p14="http://schemas.microsoft.com/office/powerpoint/2010/main" val="72344452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9B881-4DA3-41D0-A023-2CBEA441E3D4}"/>
              </a:ext>
            </a:extLst>
          </p:cNvPr>
          <p:cNvSpPr>
            <a:spLocks noGrp="1"/>
          </p:cNvSpPr>
          <p:nvPr>
            <p:ph type="body" sz="quarter" idx="11"/>
          </p:nvPr>
        </p:nvSpPr>
        <p:spPr/>
        <p:txBody>
          <a:bodyPr/>
          <a:lstStyle/>
          <a:p>
            <a:r>
              <a:rPr lang="en-GB" dirty="0"/>
              <a:t>Question</a:t>
            </a:r>
          </a:p>
        </p:txBody>
      </p:sp>
      <p:sp>
        <p:nvSpPr>
          <p:cNvPr id="3" name="Text Placeholder 2">
            <a:extLst>
              <a:ext uri="{FF2B5EF4-FFF2-40B4-BE49-F238E27FC236}">
                <a16:creationId xmlns:a16="http://schemas.microsoft.com/office/drawing/2014/main" id="{B4F2C584-9DCC-4658-B9BA-22AAE5B7EA66}"/>
              </a:ext>
            </a:extLst>
          </p:cNvPr>
          <p:cNvSpPr>
            <a:spLocks noGrp="1"/>
          </p:cNvSpPr>
          <p:nvPr>
            <p:ph type="body" sz="quarter" idx="14"/>
          </p:nvPr>
        </p:nvSpPr>
        <p:spPr>
          <a:xfrm>
            <a:off x="5659636" y="2046991"/>
            <a:ext cx="6052457" cy="1015319"/>
          </a:xfrm>
          <a:solidFill>
            <a:schemeClr val="bg1">
              <a:lumMod val="95000"/>
            </a:schemeClr>
          </a:solidFill>
        </p:spPr>
        <p:txBody>
          <a:bodyPr tIns="180000"/>
          <a:lstStyle/>
          <a:p>
            <a:r>
              <a:rPr lang="en-GB" sz="2200" dirty="0">
                <a:solidFill>
                  <a:schemeClr val="tx1"/>
                </a:solidFill>
              </a:rPr>
              <a:t>What are the risks of excessive caffeine? </a:t>
            </a:r>
          </a:p>
          <a:p>
            <a:endParaRPr lang="en-GB" sz="2200" dirty="0">
              <a:solidFill>
                <a:schemeClr val="tx1"/>
              </a:solidFill>
            </a:endParaRPr>
          </a:p>
        </p:txBody>
      </p:sp>
    </p:spTree>
    <p:extLst>
      <p:ext uri="{BB962C8B-B14F-4D97-AF65-F5344CB8AC3E}">
        <p14:creationId xmlns:p14="http://schemas.microsoft.com/office/powerpoint/2010/main" val="1811255867"/>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Risks of excessive caffeine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US" sz="2200" dirty="0">
                <a:solidFill>
                  <a:prstClr val="black"/>
                </a:solidFill>
              </a:rPr>
              <a:t>Caffeine is mildly addictive - one of the world’s most widely used drugs</a:t>
            </a:r>
          </a:p>
          <a:p>
            <a:pPr algn="l"/>
            <a:endParaRPr lang="en-GB" sz="2200" dirty="0">
              <a:solidFill>
                <a:prstClr val="black"/>
              </a:solidFill>
            </a:endParaRPr>
          </a:p>
          <a:p>
            <a:pPr algn="l" eaLnBrk="0" fontAlgn="base" hangingPunct="0"/>
            <a:r>
              <a:rPr lang="en-US" sz="2200" dirty="0">
                <a:solidFill>
                  <a:prstClr val="black"/>
                </a:solidFill>
              </a:rPr>
              <a:t>Caffeine is found in:</a:t>
            </a:r>
          </a:p>
          <a:p>
            <a:pPr marL="285750" indent="-285750" algn="l" eaLnBrk="0" fontAlgn="base" hangingPunct="0">
              <a:buFont typeface="Arial" panose="020B0604020202020204" pitchFamily="34" charset="0"/>
              <a:buChar char="•"/>
            </a:pPr>
            <a:r>
              <a:rPr lang="en-US" sz="2200" dirty="0">
                <a:solidFill>
                  <a:prstClr val="black"/>
                </a:solidFill>
              </a:rPr>
              <a:t>Coffee</a:t>
            </a:r>
          </a:p>
          <a:p>
            <a:pPr marL="285750" indent="-285750" algn="l" eaLnBrk="0" fontAlgn="base" hangingPunct="0">
              <a:buFont typeface="Arial" panose="020B0604020202020204" pitchFamily="34" charset="0"/>
              <a:buChar char="•"/>
            </a:pPr>
            <a:r>
              <a:rPr lang="en-US" sz="2200" dirty="0">
                <a:solidFill>
                  <a:prstClr val="black"/>
                </a:solidFill>
              </a:rPr>
              <a:t>Tea</a:t>
            </a:r>
          </a:p>
          <a:p>
            <a:pPr marL="285750" indent="-285750" algn="l" eaLnBrk="0" fontAlgn="base" hangingPunct="0">
              <a:buFont typeface="Arial" panose="020B0604020202020204" pitchFamily="34" charset="0"/>
              <a:buChar char="•"/>
            </a:pPr>
            <a:r>
              <a:rPr lang="en-US" sz="2200" dirty="0">
                <a:solidFill>
                  <a:prstClr val="black"/>
                </a:solidFill>
              </a:rPr>
              <a:t>Cola-based drinks</a:t>
            </a:r>
          </a:p>
          <a:p>
            <a:pPr marL="285750" indent="-285750" algn="l" eaLnBrk="0" fontAlgn="base" hangingPunct="0">
              <a:buFont typeface="Arial" panose="020B0604020202020204" pitchFamily="34" charset="0"/>
              <a:buChar char="•"/>
            </a:pPr>
            <a:r>
              <a:rPr lang="en-US" sz="2200" dirty="0">
                <a:solidFill>
                  <a:prstClr val="black"/>
                </a:solidFill>
              </a:rPr>
              <a:t>Energy drinks</a:t>
            </a:r>
          </a:p>
          <a:p>
            <a:pPr marL="285750" indent="-285750" algn="l" eaLnBrk="0" fontAlgn="base" hangingPunct="0">
              <a:buFont typeface="Arial" panose="020B0604020202020204" pitchFamily="34" charset="0"/>
              <a:buChar char="•"/>
            </a:pPr>
            <a:r>
              <a:rPr lang="en-US" sz="2200" dirty="0">
                <a:solidFill>
                  <a:prstClr val="black"/>
                </a:solidFill>
              </a:rPr>
              <a:t>Chocolate </a:t>
            </a:r>
          </a:p>
          <a:p>
            <a:pPr marL="285750" indent="-285750" algn="l" eaLnBrk="0" fontAlgn="base" hangingPunct="0">
              <a:buFont typeface="Arial" panose="020B0604020202020204" pitchFamily="34" charset="0"/>
              <a:buChar char="•"/>
            </a:pPr>
            <a:r>
              <a:rPr lang="en-US" sz="2200" dirty="0">
                <a:solidFill>
                  <a:prstClr val="black"/>
                </a:solidFill>
              </a:rPr>
              <a:t>Diet pills</a:t>
            </a:r>
          </a:p>
          <a:p>
            <a:pPr marL="285750" indent="-285750" algn="l" eaLnBrk="0" fontAlgn="base" hangingPunct="0">
              <a:buFont typeface="Arial" panose="020B0604020202020204" pitchFamily="34" charset="0"/>
              <a:buChar char="•"/>
            </a:pPr>
            <a:endParaRPr lang="en-US" sz="2200" dirty="0">
              <a:solidFill>
                <a:prstClr val="black"/>
              </a:solidFill>
            </a:endParaRPr>
          </a:p>
          <a:p>
            <a:pPr algn="l" eaLnBrk="0" fontAlgn="base" hangingPunct="0"/>
            <a:r>
              <a:rPr lang="en-US" sz="2200" dirty="0">
                <a:solidFill>
                  <a:prstClr val="black"/>
                </a:solidFill>
              </a:rPr>
              <a:t>Recommended caffeine should be limited to 400mg per day</a:t>
            </a:r>
            <a:endParaRPr lang="en-GB" sz="2200" dirty="0">
              <a:solidFill>
                <a:prstClr val="black"/>
              </a:solidFil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1362729380"/>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Risks of excessive caffeine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GB" sz="2200" dirty="0">
                <a:solidFill>
                  <a:prstClr val="black"/>
                </a:solidFill>
              </a:rPr>
              <a:t>Caffeine can have a positive effect and has many benefits in the short-term:</a:t>
            </a:r>
          </a:p>
          <a:p>
            <a:pPr marL="342900" indent="-342900" algn="l">
              <a:lnSpc>
                <a:spcPct val="114999"/>
              </a:lnSpc>
              <a:buFont typeface="Arial" panose="020B0604020202020204" pitchFamily="34" charset="0"/>
              <a:buChar char="•"/>
            </a:pPr>
            <a:r>
              <a:rPr lang="en-GB" sz="2200" dirty="0">
                <a:solidFill>
                  <a:prstClr val="black"/>
                </a:solidFill>
              </a:rPr>
              <a:t>feel alert </a:t>
            </a:r>
            <a:endParaRPr lang="en-GB" sz="2200" dirty="0">
              <a:solidFill>
                <a:prstClr val="black"/>
              </a:solidFill>
              <a:cs typeface="Arial"/>
            </a:endParaRPr>
          </a:p>
          <a:p>
            <a:pPr marL="342900" indent="-342900" algn="l">
              <a:lnSpc>
                <a:spcPct val="114999"/>
              </a:lnSpc>
              <a:buFont typeface="Arial" panose="020B0604020202020204" pitchFamily="34" charset="0"/>
              <a:buChar char="•"/>
            </a:pPr>
            <a:r>
              <a:rPr lang="en-GB" sz="2200" dirty="0">
                <a:solidFill>
                  <a:prstClr val="black"/>
                </a:solidFill>
              </a:rPr>
              <a:t>boosts mood.</a:t>
            </a:r>
            <a:endParaRPr lang="en-GB" sz="2200" dirty="0">
              <a:solidFill>
                <a:prstClr val="black"/>
              </a:solidFill>
              <a:cs typeface="Arial"/>
            </a:endParaRPr>
          </a:p>
          <a:p>
            <a:pPr algn="l"/>
            <a:endParaRPr lang="en-GB" sz="2200" dirty="0">
              <a:solidFill>
                <a:prstClr val="black"/>
              </a:solidFill>
            </a:endParaRPr>
          </a:p>
          <a:p>
            <a:pPr algn="l"/>
            <a:r>
              <a:rPr lang="en-GB" sz="2200" dirty="0">
                <a:solidFill>
                  <a:prstClr val="black"/>
                </a:solidFill>
              </a:rPr>
              <a:t>Other short-term effects:</a:t>
            </a:r>
          </a:p>
          <a:p>
            <a:pPr marL="285750" indent="-285750" algn="l">
              <a:lnSpc>
                <a:spcPct val="114999"/>
              </a:lnSpc>
              <a:buFont typeface="Arial" panose="020B0604020202020204" pitchFamily="34" charset="0"/>
              <a:buChar char="•"/>
            </a:pPr>
            <a:r>
              <a:rPr lang="en-GB" sz="2200" dirty="0">
                <a:solidFill>
                  <a:prstClr val="black"/>
                </a:solidFill>
              </a:rPr>
              <a:t>Dizziness and light-headedness </a:t>
            </a:r>
            <a:endParaRPr lang="en-GB" sz="2200" dirty="0">
              <a:solidFill>
                <a:prstClr val="black"/>
              </a:solidFill>
              <a:cs typeface="Arial"/>
            </a:endParaRPr>
          </a:p>
          <a:p>
            <a:pPr marL="285750" indent="-285750" algn="l">
              <a:lnSpc>
                <a:spcPct val="114999"/>
              </a:lnSpc>
              <a:buFont typeface="Arial" panose="020B0604020202020204" pitchFamily="34" charset="0"/>
              <a:buChar char="•"/>
            </a:pPr>
            <a:r>
              <a:rPr lang="en-GB" sz="2200" dirty="0">
                <a:solidFill>
                  <a:prstClr val="black"/>
                </a:solidFill>
              </a:rPr>
              <a:t>Jitters and shakiness</a:t>
            </a:r>
            <a:endParaRPr lang="en-GB" sz="2200" dirty="0">
              <a:solidFill>
                <a:prstClr val="black"/>
              </a:solidFill>
              <a:cs typeface="Arial"/>
            </a:endParaRPr>
          </a:p>
          <a:p>
            <a:pPr marL="285750" indent="-285750" algn="l">
              <a:lnSpc>
                <a:spcPct val="114999"/>
              </a:lnSpc>
              <a:buFont typeface="Arial" panose="020B0604020202020204" pitchFamily="34" charset="0"/>
              <a:buChar char="•"/>
            </a:pPr>
            <a:r>
              <a:rPr lang="en-GB" sz="2200" dirty="0">
                <a:solidFill>
                  <a:prstClr val="black"/>
                </a:solidFill>
              </a:rPr>
              <a:t>Nausea</a:t>
            </a:r>
            <a:endParaRPr lang="en-GB" sz="2200" dirty="0">
              <a:solidFill>
                <a:prstClr val="black"/>
              </a:solidFill>
              <a:cs typeface="Arial"/>
            </a:endParaRPr>
          </a:p>
          <a:p>
            <a:pPr marL="285750" indent="-285750" algn="l">
              <a:lnSpc>
                <a:spcPct val="114999"/>
              </a:lnSpc>
              <a:buFont typeface="Arial" panose="020B0604020202020204" pitchFamily="34" charset="0"/>
              <a:buChar char="•"/>
            </a:pPr>
            <a:r>
              <a:rPr lang="en-GB" sz="2200" dirty="0">
                <a:solidFill>
                  <a:prstClr val="black"/>
                </a:solidFill>
              </a:rPr>
              <a:t>Rapid heart-beat</a:t>
            </a:r>
            <a:endParaRPr lang="en-GB" sz="2200" dirty="0">
              <a:solidFill>
                <a:prstClr val="black"/>
              </a:solidFill>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73006381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Risks of excessive caffeine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12787" y="1690576"/>
            <a:ext cx="10783887" cy="4618149"/>
          </a:xfrm>
          <a:solidFill>
            <a:schemeClr val="bg1">
              <a:lumMod val="95000"/>
            </a:schemeClr>
          </a:solidFill>
        </p:spPr>
        <p:txBody>
          <a:bodyPr tIns="180000"/>
          <a:lstStyle/>
          <a:p>
            <a:pPr algn="l"/>
            <a:r>
              <a:rPr lang="en-GB" sz="2000" dirty="0">
                <a:solidFill>
                  <a:prstClr val="black"/>
                </a:solidFill>
              </a:rPr>
              <a:t>Limited to no more than 400mg per day: </a:t>
            </a:r>
          </a:p>
          <a:p>
            <a:pPr marL="342900" indent="-342900" algn="l">
              <a:buFont typeface="Arial" panose="020B0604020202020204" pitchFamily="34" charset="0"/>
              <a:buChar char="•"/>
            </a:pPr>
            <a:r>
              <a:rPr lang="en-GB" sz="2000" dirty="0">
                <a:solidFill>
                  <a:prstClr val="black"/>
                </a:solidFill>
              </a:rPr>
              <a:t>4-6 instant coffees</a:t>
            </a:r>
          </a:p>
          <a:p>
            <a:pPr marL="342900" indent="-342900" algn="l">
              <a:buFont typeface="Arial" panose="020B0604020202020204" pitchFamily="34" charset="0"/>
              <a:buChar char="•"/>
            </a:pPr>
            <a:r>
              <a:rPr lang="en-GB" sz="2000" dirty="0">
                <a:solidFill>
                  <a:prstClr val="black"/>
                </a:solidFill>
              </a:rPr>
              <a:t>6-8 cups of tea</a:t>
            </a:r>
          </a:p>
          <a:p>
            <a:pPr marL="342900" indent="-342900" algn="l">
              <a:buFont typeface="Arial" panose="020B0604020202020204" pitchFamily="34" charset="0"/>
              <a:buChar char="•"/>
            </a:pPr>
            <a:r>
              <a:rPr lang="en-GB" sz="2000" dirty="0">
                <a:solidFill>
                  <a:prstClr val="black"/>
                </a:solidFill>
              </a:rPr>
              <a:t>3 shots of espresso</a:t>
            </a:r>
          </a:p>
          <a:p>
            <a:pPr algn="l"/>
            <a:endParaRPr lang="en-GB" sz="2000" dirty="0">
              <a:solidFill>
                <a:prstClr val="black"/>
              </a:solidFill>
            </a:endParaRPr>
          </a:p>
          <a:p>
            <a:pPr algn="l"/>
            <a:r>
              <a:rPr lang="en-GB" sz="2000" dirty="0">
                <a:solidFill>
                  <a:prstClr val="black"/>
                </a:solidFill>
              </a:rPr>
              <a:t>Avoid caffeine after 10pm as it takes about 10 hours for caffeine to leave system so can affect sleep quality.</a:t>
            </a:r>
          </a:p>
          <a:p>
            <a:pPr algn="l"/>
            <a:endParaRPr lang="en-GB" sz="2000" dirty="0">
              <a:solidFill>
                <a:prstClr val="black"/>
              </a:solidFill>
            </a:endParaRPr>
          </a:p>
          <a:p>
            <a:pPr algn="l"/>
            <a:r>
              <a:rPr lang="en-GB" sz="2000" dirty="0">
                <a:solidFill>
                  <a:prstClr val="black"/>
                </a:solidFill>
              </a:rPr>
              <a:t>Other effects of caffeine:</a:t>
            </a:r>
          </a:p>
          <a:p>
            <a:pPr marL="342900" indent="-342900" algn="l">
              <a:lnSpc>
                <a:spcPct val="114999"/>
              </a:lnSpc>
              <a:buFont typeface="Arial" panose="020B0604020202020204" pitchFamily="34" charset="0"/>
              <a:buChar char="•"/>
            </a:pPr>
            <a:r>
              <a:rPr lang="en-GB" sz="2000" dirty="0">
                <a:solidFill>
                  <a:prstClr val="black"/>
                </a:solidFill>
              </a:rPr>
              <a:t>Interferes with iron absorption (avoid at mealtimes for risk of iron deficiency)</a:t>
            </a:r>
            <a:endParaRPr lang="en-GB" sz="2000" dirty="0">
              <a:solidFill>
                <a:prstClr val="black"/>
              </a:solidFill>
              <a:cs typeface="Arial"/>
            </a:endParaRPr>
          </a:p>
          <a:p>
            <a:pPr marL="342900" indent="-342900" algn="l">
              <a:lnSpc>
                <a:spcPct val="114999"/>
              </a:lnSpc>
              <a:buFont typeface="Arial" panose="020B0604020202020204" pitchFamily="34" charset="0"/>
              <a:buChar char="•"/>
            </a:pPr>
            <a:r>
              <a:rPr lang="en-GB" sz="2000" dirty="0">
                <a:solidFill>
                  <a:prstClr val="black"/>
                </a:solidFill>
              </a:rPr>
              <a:t>Stimulates central nervous system (increasing heart rate and blood pressure)</a:t>
            </a:r>
            <a:endParaRPr lang="en-GB" sz="2000" dirty="0">
              <a:solidFill>
                <a:prstClr val="black"/>
              </a:solidFill>
              <a:cs typeface="Arial"/>
            </a:endParaRPr>
          </a:p>
          <a:p>
            <a:pPr marL="342900" indent="-342900" algn="l">
              <a:lnSpc>
                <a:spcPct val="114999"/>
              </a:lnSpc>
              <a:buFont typeface="Arial" panose="020B0604020202020204" pitchFamily="34" charset="0"/>
              <a:buChar char="•"/>
            </a:pPr>
            <a:r>
              <a:rPr lang="en-GB" sz="2000" dirty="0">
                <a:solidFill>
                  <a:schemeClr val="tx1"/>
                </a:solidFill>
              </a:rPr>
              <a:t>Stomach irritation (causing headaches and insomnia</a:t>
            </a:r>
            <a:r>
              <a:rPr lang="en-GB" sz="2200" dirty="0">
                <a:solidFill>
                  <a:schemeClr val="tx1"/>
                </a:solidFill>
              </a:rPr>
              <a:t>).</a:t>
            </a:r>
            <a:endParaRPr lang="en-GB" sz="2200" dirty="0">
              <a:solidFill>
                <a:schemeClr val="tx1"/>
              </a:solidFill>
              <a:cs typeface="Arial"/>
            </a:endParaRPr>
          </a:p>
          <a:p>
            <a:pPr marL="285750" indent="-285750" algn="l">
              <a:buFont typeface="Arial" panose="020B0604020202020204" pitchFamily="34" charset="0"/>
              <a:buChar char="•"/>
            </a:pPr>
            <a:endParaRPr lang="en-US" sz="2200" dirty="0">
              <a:solidFill>
                <a:schemeClr val="tx1"/>
              </a:solidFill>
            </a:endParaRPr>
          </a:p>
        </p:txBody>
      </p:sp>
    </p:spTree>
    <p:extLst>
      <p:ext uri="{BB962C8B-B14F-4D97-AF65-F5344CB8AC3E}">
        <p14:creationId xmlns:p14="http://schemas.microsoft.com/office/powerpoint/2010/main" val="297905585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Learning outcome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solidFill>
            <a:schemeClr val="bg1">
              <a:lumMod val="95000"/>
            </a:schemeClr>
          </a:solidFill>
        </p:spPr>
        <p:txBody>
          <a:bodyPr tIns="180000"/>
          <a:lstStyle/>
          <a:p>
            <a:pPr algn="l"/>
            <a:r>
              <a:rPr lang="en-US" sz="2200" dirty="0">
                <a:solidFill>
                  <a:schemeClr val="tx1"/>
                </a:solidFill>
              </a:rPr>
              <a:t>Are you able to: </a:t>
            </a:r>
          </a:p>
          <a:p>
            <a:pPr marL="342900" indent="-342900" algn="l">
              <a:buFont typeface="Arial" panose="020B0604020202020204" pitchFamily="34" charset="0"/>
              <a:buChar char="•"/>
            </a:pPr>
            <a:r>
              <a:rPr lang="en-US" sz="2200" dirty="0">
                <a:solidFill>
                  <a:schemeClr val="tx1"/>
                </a:solidFill>
              </a:rPr>
              <a:t>Explain your scope of practice relating to giving advice on supplements and performance aids </a:t>
            </a:r>
          </a:p>
          <a:p>
            <a:pPr marL="342900" indent="-342900" algn="l">
              <a:buFont typeface="Arial" panose="020B0604020202020204" pitchFamily="34" charset="0"/>
              <a:buChar char="•"/>
            </a:pPr>
            <a:r>
              <a:rPr lang="en-US" sz="2200" dirty="0">
                <a:solidFill>
                  <a:schemeClr val="tx1"/>
                </a:solidFill>
              </a:rPr>
              <a:t>Describe the evidence and limitation of different supplements and performance aids</a:t>
            </a:r>
          </a:p>
        </p:txBody>
      </p:sp>
    </p:spTree>
    <p:extLst>
      <p:ext uri="{BB962C8B-B14F-4D97-AF65-F5344CB8AC3E}">
        <p14:creationId xmlns:p14="http://schemas.microsoft.com/office/powerpoint/2010/main" val="62632528"/>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DD7D6C-CB87-7049-558E-CECF48B873BE}"/>
              </a:ext>
            </a:extLst>
          </p:cNvPr>
          <p:cNvSpPr>
            <a:spLocks noGrp="1"/>
          </p:cNvSpPr>
          <p:nvPr>
            <p:ph type="body" sz="quarter" idx="11"/>
          </p:nvPr>
        </p:nvSpPr>
        <p:spPr/>
        <p:txBody>
          <a:bodyPr/>
          <a:lstStyle/>
          <a:p>
            <a:r>
              <a:rPr lang="en-GB" sz="3600" dirty="0">
                <a:solidFill>
                  <a:prstClr val="white"/>
                </a:solidFill>
              </a:rPr>
              <a:t>Nutrition for physical activity and exercise.</a:t>
            </a:r>
          </a:p>
          <a:p>
            <a:endParaRPr lang="en-GB" dirty="0">
              <a:solidFill>
                <a:prstClr val="white"/>
              </a:solidFill>
            </a:endParaRPr>
          </a:p>
          <a:p>
            <a:r>
              <a:rPr lang="en-GB"/>
              <a:t>Nutritional terminology and healthy eating guidelines</a:t>
            </a:r>
          </a:p>
          <a:p>
            <a:r>
              <a:rPr lang="en-GB"/>
              <a:t>-</a:t>
            </a:r>
            <a:endParaRPr lang="en-GB" dirty="0"/>
          </a:p>
        </p:txBody>
      </p:sp>
    </p:spTree>
    <p:custDataLst>
      <p:tags r:id="rId1"/>
    </p:custDataLst>
    <p:extLst>
      <p:ext uri="{BB962C8B-B14F-4D97-AF65-F5344CB8AC3E}">
        <p14:creationId xmlns:p14="http://schemas.microsoft.com/office/powerpoint/2010/main" val="22785521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9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MCAfit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M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wards PowerPoint Template [Read-Only]" id="{A68A99E7-2C12-4AC2-B822-9937C7B1F600}" vid="{7C42E43A-DAA8-4061-9F7D-83AE781478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3c8f57f-4d68-4232-9613-ad1b7d92bd52">
      <UserInfo>
        <DisplayName>Allison Bagshaw</DisplayName>
        <AccountId>38</AccountId>
        <AccountType/>
      </UserInfo>
      <UserInfo>
        <DisplayName>Leanne Hendry</DisplayName>
        <AccountId>57</AccountId>
        <AccountType/>
      </UserInfo>
    </SharedWithUsers>
    <lcf76f155ced4ddcb4097134ff3c332f xmlns="c63102ca-90b4-4b49-ac83-7aff3116fe30">
      <Terms xmlns="http://schemas.microsoft.com/office/infopath/2007/PartnerControls"/>
    </lcf76f155ced4ddcb4097134ff3c332f>
    <TaxCatchAll xmlns="33c8f57f-4d68-4232-9613-ad1b7d92bd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0AB4259EC385439F2A8C7784E02AFB" ma:contentTypeVersion="17" ma:contentTypeDescription="Create a new document." ma:contentTypeScope="" ma:versionID="b7a31cadbfe097fef35acce93ef0b80b">
  <xsd:schema xmlns:xsd="http://www.w3.org/2001/XMLSchema" xmlns:xs="http://www.w3.org/2001/XMLSchema" xmlns:p="http://schemas.microsoft.com/office/2006/metadata/properties" xmlns:ns2="c63102ca-90b4-4b49-ac83-7aff3116fe30" xmlns:ns3="33c8f57f-4d68-4232-9613-ad1b7d92bd52" targetNamespace="http://schemas.microsoft.com/office/2006/metadata/properties" ma:root="true" ma:fieldsID="70d03595316670ac2912ecc678c368b7" ns2:_="" ns3:_="">
    <xsd:import namespace="c63102ca-90b4-4b49-ac83-7aff3116fe30"/>
    <xsd:import namespace="33c8f57f-4d68-4232-9613-ad1b7d92bd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102ca-90b4-4b49-ac83-7aff3116fe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e934352-835e-48ab-b831-1bf7e97c38f7"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c8f57f-4d68-4232-9613-ad1b7d92bd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f6ddff3-6707-46fc-9c13-3f10af043dfc}" ma:internalName="TaxCatchAll" ma:showField="CatchAllData" ma:web="33c8f57f-4d68-4232-9613-ad1b7d92bd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2749F2-310B-42AD-A426-0152280C3699}">
  <ds:schemaRefs>
    <ds:schemaRef ds:uri="33c8f57f-4d68-4232-9613-ad1b7d92bd52"/>
    <ds:schemaRef ds:uri="http://purl.org/dc/elements/1.1/"/>
    <ds:schemaRef ds:uri="http://schemas.microsoft.com/office/2006/metadata/properties"/>
    <ds:schemaRef ds:uri="http://schemas.microsoft.com/office/2006/documentManagement/types"/>
    <ds:schemaRef ds:uri="c63102ca-90b4-4b49-ac83-7aff3116fe30"/>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3479C987-C34D-4BDA-9F46-621AE718C725}">
  <ds:schemaRefs>
    <ds:schemaRef ds:uri="http://schemas.microsoft.com/sharepoint/v3/contenttype/forms"/>
  </ds:schemaRefs>
</ds:datastoreItem>
</file>

<file path=customXml/itemProps3.xml><?xml version="1.0" encoding="utf-8"?>
<ds:datastoreItem xmlns:ds="http://schemas.openxmlformats.org/officeDocument/2006/customXml" ds:itemID="{193E1663-8F89-4779-805E-45207A63BE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3102ca-90b4-4b49-ac83-7aff3116fe30"/>
    <ds:schemaRef ds:uri="33c8f57f-4d68-4232-9613-ad1b7d92bd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Awards PowerPoint Template</Template>
  <TotalTime>1836</TotalTime>
  <Words>12454</Words>
  <Application>Microsoft Office PowerPoint</Application>
  <PresentationFormat>Widescreen</PresentationFormat>
  <Paragraphs>2047</Paragraphs>
  <Slides>293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293</vt:i4>
      </vt:variant>
    </vt:vector>
  </HeadingPairs>
  <TitlesOfParts>
    <vt:vector size="304" baseType="lpstr">
      <vt:lpstr>Arial</vt:lpstr>
      <vt:lpstr>Arial Unicode MS</vt:lpstr>
      <vt:lpstr>Body</vt:lpstr>
      <vt:lpstr>Calibri</vt:lpstr>
      <vt:lpstr>Calibri Light</vt:lpstr>
      <vt:lpstr>Heading</vt:lpstr>
      <vt:lpstr>Heading 2</vt:lpstr>
      <vt:lpstr>Sub heading</vt:lpstr>
      <vt:lpstr>Symbol</vt:lpstr>
      <vt:lpstr>Times New Roman</vt:lpstr>
      <vt:lpstr>YMCAfit Templates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Bagshaw</dc:creator>
  <cp:lastModifiedBy>Rosie Coote-Cowling</cp:lastModifiedBy>
  <cp:revision>21</cp:revision>
  <dcterms:created xsi:type="dcterms:W3CDTF">2023-10-30T16:09:59Z</dcterms:created>
  <dcterms:modified xsi:type="dcterms:W3CDTF">2025-03-18T15:00:02Z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0x010100CA0AB4259EC385439F2A8C7784E02AFB</vt:lpwstr>
  </property>
  <property fmtid="{D5CDD505-2E9C-101B-9397-08002B2CF9AE}" pid="4" name="ArticulateGUID">
    <vt:lpwstr>10EC6478-A60A-4FCD-8DDB-DB5E25850A83</vt:lpwstr>
  </property>
  <property fmtid="{D5CDD505-2E9C-101B-9397-08002B2CF9AE}" pid="5" name="ArticulatePath">
    <vt:lpwstr>https://ymca1844.sharepoint.com/sites/Awards/product/Shared Documents/Next Generation/WIP Resources/Teaching resources/Next Generation Gym and Personal Training/08. Nutrition for physical activity and exercise/Powerpoints/LO1v2 - Understand the principles of nutrition for health and wellbeing</vt:lpwstr>
  </property>
  <property fmtid="{D5CDD505-2E9C-101B-9397-08002B2CF9AE}" pid="6" name="MediaServiceImageTags">
    <vt:lpwstr/>
  </property>
</Properties>
</file>