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2" r:id="rId3"/>
    <p:sldId id="279" r:id="rId4"/>
    <p:sldId id="263" r:id="rId5"/>
    <p:sldId id="267" r:id="rId6"/>
    <p:sldId id="270" r:id="rId7"/>
    <p:sldId id="283" r:id="rId8"/>
    <p:sldId id="285" r:id="rId9"/>
    <p:sldId id="272" r:id="rId10"/>
    <p:sldId id="284" r:id="rId11"/>
    <p:sldId id="273" r:id="rId12"/>
    <p:sldId id="271" r:id="rId13"/>
    <p:sldId id="286" r:id="rId14"/>
    <p:sldId id="287" r:id="rId15"/>
    <p:sldId id="274" r:id="rId16"/>
    <p:sldId id="275" r:id="rId17"/>
    <p:sldId id="288" r:id="rId18"/>
    <p:sldId id="289" r:id="rId19"/>
    <p:sldId id="276" r:id="rId20"/>
    <p:sldId id="277" r:id="rId21"/>
    <p:sldId id="292" r:id="rId22"/>
    <p:sldId id="278" r:id="rId23"/>
    <p:sldId id="290" r:id="rId24"/>
    <p:sldId id="291" r:id="rId25"/>
    <p:sldId id="281" r:id="rId26"/>
    <p:sldId id="294" r:id="rId27"/>
    <p:sldId id="293" r:id="rId28"/>
    <p:sldId id="25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lly King" initials="KK" lastIdx="1" clrIdx="0">
    <p:extLst>
      <p:ext uri="{19B8F6BF-5375-455C-9EA6-DF929625EA0E}">
        <p15:presenceInfo xmlns:p15="http://schemas.microsoft.com/office/powerpoint/2012/main" userId="S-1-5-21-282042553-3071486029-4247714591-36250" providerId="AD"/>
      </p:ext>
    </p:extLst>
  </p:cmAuthor>
  <p:cmAuthor id="2" name="Amanda George" initials="AG" lastIdx="1" clrIdx="1">
    <p:extLst>
      <p:ext uri="{19B8F6BF-5375-455C-9EA6-DF929625EA0E}">
        <p15:presenceInfo xmlns:p15="http://schemas.microsoft.com/office/powerpoint/2012/main" userId="Amanda Georg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418D"/>
    <a:srgbClr val="882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21" autoAdjust="0"/>
    <p:restoredTop sz="94660"/>
  </p:normalViewPr>
  <p:slideViewPr>
    <p:cSldViewPr snapToGrid="0">
      <p:cViewPr varScale="1">
        <p:scale>
          <a:sx n="100" d="100"/>
          <a:sy n="100" d="100"/>
        </p:scale>
        <p:origin x="75" y="45"/>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9-01-30T17:29:59.276" idx="1">
    <p:pos x="5362" y="2157"/>
    <p:text>Can you check this is okay? </p:text>
    <p:extLst>
      <p:ext uri="{C676402C-5697-4E1C-873F-D02D1690AC5C}">
        <p15:threadingInfo xmlns:p15="http://schemas.microsoft.com/office/powerpoint/2012/main" timeZoneBias="0"/>
      </p:ext>
    </p:extLst>
  </p:cm>
</p:cmLst>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Slide">
    <p:spTree>
      <p:nvGrpSpPr>
        <p:cNvPr id="1" name=""/>
        <p:cNvGrpSpPr/>
        <p:nvPr/>
      </p:nvGrpSpPr>
      <p:grpSpPr>
        <a:xfrm>
          <a:off x="0" y="0"/>
          <a:ext cx="0" cy="0"/>
          <a:chOff x="0" y="0"/>
          <a:chExt cx="0" cy="0"/>
        </a:xfrm>
      </p:grpSpPr>
      <p:sp>
        <p:nvSpPr>
          <p:cNvPr id="9" name="Subtitle 2"/>
          <p:cNvSpPr txBox="1">
            <a:spLocks/>
          </p:cNvSpPr>
          <p:nvPr userDrawn="1"/>
        </p:nvSpPr>
        <p:spPr>
          <a:xfrm>
            <a:off x="323850" y="6069007"/>
            <a:ext cx="8568630" cy="769938"/>
          </a:xfrm>
          <a:prstGeom prst="rect">
            <a:avLst/>
          </a:prstGeom>
        </p:spPr>
        <p:txBody>
          <a:bodyPr rtlCol="0">
            <a:normAutofit/>
          </a:bodyPr>
          <a:lstStyle>
            <a:lvl1pPr marL="31252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1pPr>
            <a:lvl2pPr marL="62505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2pPr>
            <a:lvl3pPr marL="93758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3pPr>
            <a:lvl4pPr marL="125011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4pPr>
            <a:lvl5pPr marL="1562640"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5pPr>
            <a:lvl6pPr marL="187516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6pPr>
            <a:lvl7pPr marL="218769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7pPr>
            <a:lvl8pPr marL="250022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8pPr>
            <a:lvl9pPr marL="281275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9pPr>
          </a:lstStyle>
          <a:p>
            <a:pPr>
              <a:buFont typeface="Arial" panose="020B0604020202020204" pitchFamily="34" charset="0"/>
              <a:buNone/>
              <a:defRPr/>
            </a:pPr>
            <a:r>
              <a:rPr lang="en-GB" sz="1500" b="1" kern="0" dirty="0" err="1">
                <a:solidFill>
                  <a:srgbClr val="883E7E"/>
                </a:solidFill>
                <a:latin typeface="Arial" pitchFamily="34" charset="0"/>
                <a:cs typeface="Arial" pitchFamily="34" charset="0"/>
              </a:rPr>
              <a:t>www.activeiq.com</a:t>
            </a:r>
            <a:r>
              <a:rPr lang="en-GB" sz="2000" kern="0" dirty="0">
                <a:solidFill>
                  <a:srgbClr val="565756"/>
                </a:solidFill>
                <a:latin typeface="Arial" pitchFamily="34" charset="0"/>
                <a:cs typeface="Arial" pitchFamily="34" charset="0"/>
              </a:rPr>
              <a:t>	</a:t>
            </a:r>
          </a:p>
          <a:p>
            <a:pPr>
              <a:buFont typeface="Arial" panose="020B0604020202020204" pitchFamily="34" charset="0"/>
              <a:buNone/>
              <a:defRPr/>
            </a:pPr>
            <a:endParaRPr lang="en-GB" sz="2000" kern="0" dirty="0">
              <a:solidFill>
                <a:srgbClr val="565756"/>
              </a:solidFill>
              <a:latin typeface="Arial" pitchFamily="34" charset="0"/>
              <a:cs typeface="Arial" pitchFamily="34" charset="0"/>
            </a:endParaRPr>
          </a:p>
          <a:p>
            <a:pPr>
              <a:buFont typeface="Arial" panose="020B0604020202020204" pitchFamily="34" charset="0"/>
              <a:buNone/>
              <a:defRPr/>
            </a:pPr>
            <a:endParaRPr lang="en-US" kern="0" dirty="0">
              <a:latin typeface="Helvetica Light"/>
            </a:endParaRPr>
          </a:p>
        </p:txBody>
      </p:sp>
      <p:pic>
        <p:nvPicPr>
          <p:cNvPr id="10" name="PRE175001_AIQ Pathway1.pdf" descr="PRE175001_AIQ Pathway1.pdf"/>
          <p:cNvPicPr>
            <a:picLocks noChangeAspect="1"/>
          </p:cNvPicPr>
          <p:nvPr userDrawn="1"/>
        </p:nvPicPr>
        <p:blipFill>
          <a:blip r:embed="rId2">
            <a:extLst/>
          </a:blip>
          <a:stretch>
            <a:fillRect/>
          </a:stretch>
        </p:blipFill>
        <p:spPr>
          <a:xfrm rot="3164241" flipH="1">
            <a:off x="-3459555" y="-6581481"/>
            <a:ext cx="15263150" cy="8192940"/>
          </a:xfrm>
          <a:prstGeom prst="rect">
            <a:avLst/>
          </a:prstGeom>
          <a:ln w="12700">
            <a:miter lim="400000"/>
          </a:ln>
        </p:spPr>
      </p:pic>
      <p:pic>
        <p:nvPicPr>
          <p:cNvPr id="11" name="PRE175001_AIQ_Logo_RGB_HighRes_Colour.jpg" descr="PRE175001_AIQ_Logo_RGB_HighRes_Colour.jpg"/>
          <p:cNvPicPr>
            <a:picLocks noChangeAspect="1"/>
          </p:cNvPicPr>
          <p:nvPr userDrawn="1"/>
        </p:nvPicPr>
        <p:blipFill>
          <a:blip r:embed="rId3">
            <a:extLst/>
          </a:blip>
          <a:stretch>
            <a:fillRect/>
          </a:stretch>
        </p:blipFill>
        <p:spPr>
          <a:xfrm>
            <a:off x="6307112" y="0"/>
            <a:ext cx="2836888" cy="1196752"/>
          </a:xfrm>
          <a:prstGeom prst="rect">
            <a:avLst/>
          </a:prstGeom>
          <a:ln w="12700">
            <a:miter lim="400000"/>
          </a:ln>
        </p:spPr>
      </p:pic>
      <p:sp>
        <p:nvSpPr>
          <p:cNvPr id="6" name="Title 5"/>
          <p:cNvSpPr>
            <a:spLocks noGrp="1"/>
          </p:cNvSpPr>
          <p:nvPr>
            <p:ph type="title" hasCustomPrompt="1"/>
          </p:nvPr>
        </p:nvSpPr>
        <p:spPr>
          <a:xfrm>
            <a:off x="323850" y="2992583"/>
            <a:ext cx="7886700" cy="1813879"/>
          </a:xfrm>
          <a:prstGeom prst="rect">
            <a:avLst/>
          </a:prstGeom>
        </p:spPr>
        <p:txBody>
          <a:bodyPr/>
          <a:lstStyle>
            <a:lvl1pPr algn="l" eaLnBrk="1" hangingPunct="1">
              <a:defRPr sz="4400" baseline="0">
                <a:solidFill>
                  <a:srgbClr val="96418D"/>
                </a:solidFill>
              </a:defRPr>
            </a:lvl1pPr>
          </a:lstStyle>
          <a:p>
            <a:pPr algn="l" eaLnBrk="1" hangingPunct="1"/>
            <a:r>
              <a:rPr lang="en-GB" altLang="en-US" sz="3800" dirty="0">
                <a:solidFill>
                  <a:srgbClr val="8A3F7E"/>
                </a:solidFill>
                <a:latin typeface="Arial" charset="0"/>
                <a:ea typeface="ＭＳ Ｐゴシック" charset="-128"/>
              </a:rPr>
              <a:t>Insert Title Here</a:t>
            </a:r>
            <a:br>
              <a:rPr lang="en-GB" altLang="en-US" sz="3800" dirty="0">
                <a:solidFill>
                  <a:srgbClr val="8A3F7E"/>
                </a:solidFill>
                <a:latin typeface="Arial" charset="0"/>
                <a:ea typeface="ＭＳ Ｐゴシック" charset="-128"/>
              </a:rPr>
            </a:br>
            <a:r>
              <a:rPr lang="en-GB" altLang="en-US" sz="3800" dirty="0">
                <a:solidFill>
                  <a:srgbClr val="8A3F7E"/>
                </a:solidFill>
                <a:latin typeface="Arial" charset="0"/>
                <a:ea typeface="ＭＳ Ｐゴシック" charset="-128"/>
              </a:rPr>
              <a:t>Insert Title Here</a:t>
            </a:r>
            <a:br>
              <a:rPr lang="en-GB" altLang="en-US" sz="3800" dirty="0">
                <a:solidFill>
                  <a:srgbClr val="8A3F7E"/>
                </a:solidFill>
                <a:latin typeface="Arial" charset="0"/>
                <a:ea typeface="ＭＳ Ｐゴシック" charset="-128"/>
              </a:rPr>
            </a:br>
            <a:r>
              <a:rPr lang="en-GB" altLang="en-US" sz="3800" dirty="0">
                <a:solidFill>
                  <a:srgbClr val="8A3F7E"/>
                </a:solidFill>
                <a:latin typeface="Arial" charset="0"/>
                <a:ea typeface="ＭＳ Ｐゴシック" charset="-128"/>
              </a:rPr>
              <a:t>Year</a:t>
            </a:r>
            <a:endParaRPr lang="en-US" altLang="en-US" sz="3800" dirty="0">
              <a:solidFill>
                <a:srgbClr val="8A3F7E"/>
              </a:solidFill>
              <a:latin typeface="Arial" charset="0"/>
              <a:ea typeface="ＭＳ Ｐゴシック" charset="-128"/>
            </a:endParaRPr>
          </a:p>
        </p:txBody>
      </p:sp>
      <p:sp>
        <p:nvSpPr>
          <p:cNvPr id="17" name="Text Placeholder 16"/>
          <p:cNvSpPr>
            <a:spLocks noGrp="1"/>
          </p:cNvSpPr>
          <p:nvPr>
            <p:ph type="body" sz="quarter" idx="10" hasCustomPrompt="1"/>
          </p:nvPr>
        </p:nvSpPr>
        <p:spPr>
          <a:xfrm>
            <a:off x="323850" y="4939323"/>
            <a:ext cx="7886700" cy="1070708"/>
          </a:xfrm>
          <a:prstGeom prst="rect">
            <a:avLst/>
          </a:prstGeom>
        </p:spPr>
        <p:txBody>
          <a:bodyPr/>
          <a:lstStyle>
            <a:lvl1pPr>
              <a:defRPr sz="20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Department: Please State</a:t>
            </a:r>
          </a:p>
        </p:txBody>
      </p:sp>
    </p:spTree>
    <p:extLst>
      <p:ext uri="{BB962C8B-B14F-4D97-AF65-F5344CB8AC3E}">
        <p14:creationId xmlns:p14="http://schemas.microsoft.com/office/powerpoint/2010/main" val="3379113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ing or Break Slide 1">
    <p:spTree>
      <p:nvGrpSpPr>
        <p:cNvPr id="1" name=""/>
        <p:cNvGrpSpPr/>
        <p:nvPr/>
      </p:nvGrpSpPr>
      <p:grpSpPr>
        <a:xfrm>
          <a:off x="0" y="0"/>
          <a:ext cx="0" cy="0"/>
          <a:chOff x="0" y="0"/>
          <a:chExt cx="0" cy="0"/>
        </a:xfrm>
      </p:grpSpPr>
      <p:pic>
        <p:nvPicPr>
          <p:cNvPr id="8" name="PRE175001_AIQ_Logo_RGB_HighRes_Colour.jpg" descr="PRE175001_AIQ_Logo_RGB_HighRes_Colour.jpg"/>
          <p:cNvPicPr>
            <a:picLocks noChangeAspect="1"/>
          </p:cNvPicPr>
          <p:nvPr userDrawn="1"/>
        </p:nvPicPr>
        <p:blipFill>
          <a:blip r:embed="rId2">
            <a:extLst/>
          </a:blip>
          <a:stretch>
            <a:fillRect/>
          </a:stretch>
        </p:blipFill>
        <p:spPr>
          <a:xfrm>
            <a:off x="169416" y="1351796"/>
            <a:ext cx="8795072" cy="3589371"/>
          </a:xfrm>
          <a:prstGeom prst="rect">
            <a:avLst/>
          </a:prstGeom>
          <a:ln w="12700">
            <a:miter lim="400000"/>
          </a:ln>
        </p:spPr>
      </p:pic>
      <p:sp>
        <p:nvSpPr>
          <p:cNvPr id="9" name="#BeginWithBetter"/>
          <p:cNvSpPr txBox="1"/>
          <p:nvPr userDrawn="1"/>
        </p:nvSpPr>
        <p:spPr>
          <a:xfrm>
            <a:off x="0" y="4057521"/>
            <a:ext cx="9144000" cy="37959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defRPr b="1">
                <a:solidFill>
                  <a:srgbClr val="871F76"/>
                </a:solidFill>
                <a:latin typeface="Helvetica"/>
                <a:ea typeface="Helvetica"/>
                <a:cs typeface="Helvetica"/>
                <a:sym typeface="Helvetica"/>
              </a:defRPr>
            </a:lvl1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sz="1800" b="1" i="0" u="none" strike="noStrike" kern="0" cap="none" spc="0" normalizeH="0" baseline="0" noProof="0" dirty="0">
                <a:ln>
                  <a:noFill/>
                </a:ln>
                <a:solidFill>
                  <a:srgbClr val="871F76"/>
                </a:solidFill>
                <a:effectLst/>
                <a:uLnTx/>
                <a:uFillTx/>
                <a:latin typeface="Helvetica"/>
                <a:cs typeface="Helvetica"/>
                <a:sym typeface="Helvetica"/>
              </a:rPr>
              <a:t>#BeginWithBetter</a:t>
            </a:r>
          </a:p>
        </p:txBody>
      </p:sp>
      <p:pic>
        <p:nvPicPr>
          <p:cNvPr id="10" name="PRE175001_AIQ Pathway1.pdf" descr="PRE175001_AIQ Pathway1.pdf"/>
          <p:cNvPicPr>
            <a:picLocks noChangeAspect="1"/>
          </p:cNvPicPr>
          <p:nvPr userDrawn="1"/>
        </p:nvPicPr>
        <p:blipFill>
          <a:blip r:embed="rId3">
            <a:extLst/>
          </a:blip>
          <a:stretch>
            <a:fillRect/>
          </a:stretch>
        </p:blipFill>
        <p:spPr>
          <a:xfrm rot="5374365" flipH="1">
            <a:off x="-2014224" y="1246123"/>
            <a:ext cx="7915528" cy="4248890"/>
          </a:xfrm>
          <a:prstGeom prst="rect">
            <a:avLst/>
          </a:prstGeom>
          <a:ln w="12700">
            <a:miter lim="400000"/>
          </a:ln>
        </p:spPr>
      </p:pic>
    </p:spTree>
    <p:extLst>
      <p:ext uri="{BB962C8B-B14F-4D97-AF65-F5344CB8AC3E}">
        <p14:creationId xmlns:p14="http://schemas.microsoft.com/office/powerpoint/2010/main" val="799384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ing or Break Slide 2">
    <p:spTree>
      <p:nvGrpSpPr>
        <p:cNvPr id="1" name=""/>
        <p:cNvGrpSpPr/>
        <p:nvPr/>
      </p:nvGrpSpPr>
      <p:grpSpPr>
        <a:xfrm>
          <a:off x="0" y="0"/>
          <a:ext cx="0" cy="0"/>
          <a:chOff x="0" y="0"/>
          <a:chExt cx="0" cy="0"/>
        </a:xfrm>
      </p:grpSpPr>
      <p:pic>
        <p:nvPicPr>
          <p:cNvPr id="10" name="PRE175001_AIQ_Logo_RGB_HighRes_Colour.jpg" descr="PRE175001_AIQ_Logo_RGB_HighRes_Colour.jpg"/>
          <p:cNvPicPr>
            <a:picLocks noChangeAspect="1"/>
          </p:cNvPicPr>
          <p:nvPr userDrawn="1"/>
        </p:nvPicPr>
        <p:blipFill>
          <a:blip r:embed="rId2">
            <a:extLst/>
          </a:blip>
          <a:stretch>
            <a:fillRect/>
          </a:stretch>
        </p:blipFill>
        <p:spPr>
          <a:xfrm>
            <a:off x="0" y="1196752"/>
            <a:ext cx="9144000" cy="3857432"/>
          </a:xfrm>
          <a:prstGeom prst="rect">
            <a:avLst/>
          </a:prstGeom>
          <a:ln w="12700">
            <a:miter lim="400000"/>
          </a:ln>
        </p:spPr>
      </p:pic>
      <p:sp>
        <p:nvSpPr>
          <p:cNvPr id="11" name="#BeginWithBetter"/>
          <p:cNvSpPr txBox="1"/>
          <p:nvPr userDrawn="1"/>
        </p:nvSpPr>
        <p:spPr>
          <a:xfrm>
            <a:off x="3174182" y="4149080"/>
            <a:ext cx="2795638" cy="461601"/>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b="1">
                <a:solidFill>
                  <a:srgbClr val="871F76"/>
                </a:solidFill>
                <a:latin typeface="Helvetica"/>
                <a:ea typeface="Helvetica"/>
                <a:cs typeface="Helvetica"/>
                <a:sym typeface="Helvetica"/>
              </a:defRPr>
            </a:lvl1pPr>
          </a:lstStyle>
          <a:p>
            <a:pPr marL="0" marR="0" lvl="0" indent="0" algn="ctr" defTabSz="410751" eaLnBrk="1" fontAlgn="auto" latinLnBrk="0" hangingPunct="0">
              <a:lnSpc>
                <a:spcPct val="100000"/>
              </a:lnSpc>
              <a:spcBef>
                <a:spcPts val="0"/>
              </a:spcBef>
              <a:spcAft>
                <a:spcPts val="0"/>
              </a:spcAft>
              <a:buClrTx/>
              <a:buSzTx/>
              <a:buFontTx/>
              <a:buNone/>
              <a:tabLst/>
              <a:defRPr/>
            </a:pPr>
            <a:r>
              <a:rPr kumimoji="0" sz="2531" b="1" i="0" u="none" strike="noStrike" kern="0" cap="none" spc="0" normalizeH="0" baseline="0" noProof="0" dirty="0">
                <a:ln>
                  <a:noFill/>
                </a:ln>
                <a:solidFill>
                  <a:srgbClr val="871F76"/>
                </a:solidFill>
                <a:effectLst/>
                <a:uLnTx/>
                <a:uFillTx/>
                <a:latin typeface="Helvetica"/>
                <a:cs typeface="Helvetica"/>
                <a:sym typeface="Helvetica"/>
              </a:rPr>
              <a:t>#BeginWithBetter</a:t>
            </a:r>
          </a:p>
        </p:txBody>
      </p:sp>
    </p:spTree>
    <p:extLst>
      <p:ext uri="{BB962C8B-B14F-4D97-AF65-F5344CB8AC3E}">
        <p14:creationId xmlns:p14="http://schemas.microsoft.com/office/powerpoint/2010/main" val="760194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ing or Break Slide 3">
    <p:bg>
      <p:bgPr>
        <a:solidFill>
          <a:srgbClr val="882077"/>
        </a:solidFill>
        <a:effectLst/>
      </p:bgPr>
    </p:bg>
    <p:spTree>
      <p:nvGrpSpPr>
        <p:cNvPr id="1" name=""/>
        <p:cNvGrpSpPr/>
        <p:nvPr/>
      </p:nvGrpSpPr>
      <p:grpSpPr>
        <a:xfrm>
          <a:off x="0" y="0"/>
          <a:ext cx="0" cy="0"/>
          <a:chOff x="0" y="0"/>
          <a:chExt cx="0" cy="0"/>
        </a:xfrm>
      </p:grpSpPr>
      <p:sp>
        <p:nvSpPr>
          <p:cNvPr id="6" name="#BeginWithBetter"/>
          <p:cNvSpPr txBox="1"/>
          <p:nvPr userDrawn="1"/>
        </p:nvSpPr>
        <p:spPr>
          <a:xfrm>
            <a:off x="3174182" y="4149080"/>
            <a:ext cx="2795638" cy="461601"/>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b="1">
                <a:solidFill>
                  <a:srgbClr val="FFFFFF"/>
                </a:solidFill>
                <a:latin typeface="Helvetica"/>
                <a:ea typeface="Helvetica"/>
                <a:cs typeface="Helvetica"/>
                <a:sym typeface="Helvetica"/>
              </a:defRPr>
            </a:lvl1pPr>
          </a:lstStyle>
          <a:p>
            <a:pPr marL="0" marR="0" lvl="0" indent="0" algn="ctr" defTabSz="410751" eaLnBrk="1" fontAlgn="auto" latinLnBrk="0" hangingPunct="0">
              <a:lnSpc>
                <a:spcPct val="100000"/>
              </a:lnSpc>
              <a:spcBef>
                <a:spcPts val="0"/>
              </a:spcBef>
              <a:spcAft>
                <a:spcPts val="0"/>
              </a:spcAft>
              <a:buClrTx/>
              <a:buSzTx/>
              <a:buFontTx/>
              <a:buNone/>
              <a:tabLst/>
              <a:defRPr/>
            </a:pPr>
            <a:r>
              <a:rPr kumimoji="0" sz="2531" b="1" i="0" u="none" strike="noStrike" kern="0" cap="none" spc="0" normalizeH="0" baseline="0" noProof="0" dirty="0">
                <a:ln>
                  <a:noFill/>
                </a:ln>
                <a:solidFill>
                  <a:srgbClr val="FFFFFF"/>
                </a:solidFill>
                <a:effectLst/>
                <a:uLnTx/>
                <a:uFillTx/>
                <a:latin typeface="Helvetica"/>
                <a:cs typeface="Helvetica"/>
                <a:sym typeface="Helvetica"/>
              </a:rPr>
              <a:t>#BeginWithBetter</a:t>
            </a:r>
          </a:p>
        </p:txBody>
      </p:sp>
      <p:pic>
        <p:nvPicPr>
          <p:cNvPr id="7" name="AIQ Logo White.png" descr="AIQ Logo White.png"/>
          <p:cNvPicPr>
            <a:picLocks noChangeAspect="1"/>
          </p:cNvPicPr>
          <p:nvPr userDrawn="1"/>
        </p:nvPicPr>
        <p:blipFill>
          <a:blip r:embed="rId2">
            <a:extLst/>
          </a:blip>
          <a:stretch>
            <a:fillRect/>
          </a:stretch>
        </p:blipFill>
        <p:spPr>
          <a:xfrm>
            <a:off x="827584" y="2492896"/>
            <a:ext cx="7524835" cy="1327520"/>
          </a:xfrm>
          <a:prstGeom prst="rect">
            <a:avLst/>
          </a:prstGeom>
          <a:ln w="12700">
            <a:miter lim="400000"/>
          </a:ln>
        </p:spPr>
      </p:pic>
    </p:spTree>
    <p:extLst>
      <p:ext uri="{BB962C8B-B14F-4D97-AF65-F5344CB8AC3E}">
        <p14:creationId xmlns:p14="http://schemas.microsoft.com/office/powerpoint/2010/main" val="2304734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Ending or Break Slide 4">
    <p:bg>
      <p:bgPr>
        <a:solidFill>
          <a:srgbClr val="96418D"/>
        </a:solidFill>
        <a:effectLst/>
      </p:bgPr>
    </p:bg>
    <p:spTree>
      <p:nvGrpSpPr>
        <p:cNvPr id="1" name=""/>
        <p:cNvGrpSpPr/>
        <p:nvPr/>
      </p:nvGrpSpPr>
      <p:grpSpPr>
        <a:xfrm>
          <a:off x="0" y="0"/>
          <a:ext cx="0" cy="0"/>
          <a:chOff x="0" y="0"/>
          <a:chExt cx="0" cy="0"/>
        </a:xfrm>
      </p:grpSpPr>
      <p:sp>
        <p:nvSpPr>
          <p:cNvPr id="7" name="#BeginWithBetter"/>
          <p:cNvSpPr txBox="1"/>
          <p:nvPr userDrawn="1"/>
        </p:nvSpPr>
        <p:spPr>
          <a:xfrm>
            <a:off x="361574" y="6322255"/>
            <a:ext cx="2012540" cy="331758"/>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defRPr sz="2400" b="1">
                <a:solidFill>
                  <a:srgbClr val="FFFFFF"/>
                </a:solidFill>
                <a:latin typeface="Helvetica"/>
                <a:ea typeface="Helvetica"/>
                <a:cs typeface="Helvetica"/>
                <a:sym typeface="Helvetica"/>
              </a:defRPr>
            </a:lvl1pPr>
          </a:lstStyle>
          <a:p>
            <a:pPr marL="0" marR="0" lvl="0" indent="0" algn="ctr" defTabSz="410751" eaLnBrk="1" fontAlgn="auto" latinLnBrk="0" hangingPunct="0">
              <a:lnSpc>
                <a:spcPct val="100000"/>
              </a:lnSpc>
              <a:spcBef>
                <a:spcPts val="0"/>
              </a:spcBef>
              <a:spcAft>
                <a:spcPts val="0"/>
              </a:spcAft>
              <a:buClrTx/>
              <a:buSzTx/>
              <a:buFontTx/>
              <a:buNone/>
              <a:tabLst/>
              <a:defRPr/>
            </a:pPr>
            <a:r>
              <a:rPr kumimoji="0" sz="1687" b="1" i="0" u="none" strike="noStrike" kern="0" cap="none" spc="0" normalizeH="0" baseline="0" noProof="0" dirty="0">
                <a:ln>
                  <a:noFill/>
                </a:ln>
                <a:solidFill>
                  <a:srgbClr val="FFFFFF"/>
                </a:solidFill>
                <a:effectLst/>
                <a:uLnTx/>
                <a:uFillTx/>
                <a:latin typeface="Helvetica"/>
                <a:cs typeface="Helvetica"/>
                <a:sym typeface="Helvetica"/>
              </a:rPr>
              <a:t>#BeginWithBetter</a:t>
            </a:r>
          </a:p>
        </p:txBody>
      </p:sp>
      <p:pic>
        <p:nvPicPr>
          <p:cNvPr id="8" name="page8image1240.png" descr="page8image1240.png"/>
          <p:cNvPicPr>
            <a:picLocks noChangeAspect="1"/>
          </p:cNvPicPr>
          <p:nvPr userDrawn="1"/>
        </p:nvPicPr>
        <p:blipFill>
          <a:blip r:embed="rId2">
            <a:extLst/>
          </a:blip>
          <a:stretch>
            <a:fillRect/>
          </a:stretch>
        </p:blipFill>
        <p:spPr>
          <a:xfrm>
            <a:off x="1" y="0"/>
            <a:ext cx="9143999" cy="6204380"/>
          </a:xfrm>
          <a:prstGeom prst="rect">
            <a:avLst/>
          </a:prstGeom>
          <a:ln w="12700">
            <a:miter lim="400000"/>
          </a:ln>
        </p:spPr>
      </p:pic>
      <p:pic>
        <p:nvPicPr>
          <p:cNvPr id="9" name="Image" descr="Image"/>
          <p:cNvPicPr>
            <a:picLocks noChangeAspect="1"/>
          </p:cNvPicPr>
          <p:nvPr userDrawn="1"/>
        </p:nvPicPr>
        <p:blipFill>
          <a:blip r:embed="rId3">
            <a:extLst/>
          </a:blip>
          <a:stretch>
            <a:fillRect/>
          </a:stretch>
        </p:blipFill>
        <p:spPr>
          <a:xfrm>
            <a:off x="668867" y="4625085"/>
            <a:ext cx="1397954" cy="1683817"/>
          </a:xfrm>
          <a:prstGeom prst="rect">
            <a:avLst/>
          </a:prstGeom>
          <a:ln w="12700">
            <a:miter lim="400000"/>
          </a:ln>
        </p:spPr>
      </p:pic>
      <p:grpSp>
        <p:nvGrpSpPr>
          <p:cNvPr id="10" name="Group"/>
          <p:cNvGrpSpPr/>
          <p:nvPr userDrawn="1"/>
        </p:nvGrpSpPr>
        <p:grpSpPr>
          <a:xfrm>
            <a:off x="-260389" y="3780166"/>
            <a:ext cx="10548153" cy="3140377"/>
            <a:chOff x="0" y="-1"/>
            <a:chExt cx="15001817" cy="4466312"/>
          </a:xfrm>
        </p:grpSpPr>
        <p:sp>
          <p:nvSpPr>
            <p:cNvPr id="11" name="Shape"/>
            <p:cNvSpPr/>
            <p:nvPr/>
          </p:nvSpPr>
          <p:spPr>
            <a:xfrm rot="3903076">
              <a:off x="1238227" y="-557499"/>
              <a:ext cx="800399" cy="3241742"/>
            </a:xfrm>
            <a:custGeom>
              <a:avLst/>
              <a:gdLst/>
              <a:ahLst/>
              <a:cxnLst>
                <a:cxn ang="0">
                  <a:pos x="wd2" y="hd2"/>
                </a:cxn>
                <a:cxn ang="5400000">
                  <a:pos x="wd2" y="hd2"/>
                </a:cxn>
                <a:cxn ang="10800000">
                  <a:pos x="wd2" y="hd2"/>
                </a:cxn>
                <a:cxn ang="16200000">
                  <a:pos x="wd2" y="hd2"/>
                </a:cxn>
              </a:cxnLst>
              <a:rect l="0" t="0" r="r" b="b"/>
              <a:pathLst>
                <a:path w="21600" h="21600" extrusionOk="0">
                  <a:moveTo>
                    <a:pt x="0" y="4610"/>
                  </a:moveTo>
                  <a:lnTo>
                    <a:pt x="21185" y="0"/>
                  </a:lnTo>
                  <a:lnTo>
                    <a:pt x="21600" y="21600"/>
                  </a:lnTo>
                  <a:lnTo>
                    <a:pt x="0" y="21600"/>
                  </a:lnTo>
                  <a:lnTo>
                    <a:pt x="0" y="4610"/>
                  </a:lnTo>
                  <a:close/>
                </a:path>
              </a:pathLst>
            </a:custGeom>
            <a:solidFill>
              <a:srgbClr val="591868"/>
            </a:solidFill>
            <a:ln w="12700" cap="flat">
              <a:noFill/>
              <a:miter lim="400000"/>
            </a:ln>
            <a:effectLst/>
          </p:spPr>
          <p:txBody>
            <a:bodyPr wrap="square" lIns="50800" tIns="50800" rIns="50800" bIns="50800" numCol="1" anchor="ctr">
              <a:noAutofit/>
            </a:bodyPr>
            <a:lstStyle/>
            <a:p>
              <a:pPr algn="ctr" defTabSz="410751" hangingPunct="0">
                <a:defRPr sz="2100"/>
              </a:pPr>
              <a:endParaRPr sz="1477" kern="0" dirty="0">
                <a:solidFill>
                  <a:srgbClr val="000000"/>
                </a:solidFill>
                <a:latin typeface="Helvetica Light"/>
                <a:sym typeface="Helvetica Light"/>
              </a:endParaRPr>
            </a:p>
          </p:txBody>
        </p:sp>
        <p:sp>
          <p:nvSpPr>
            <p:cNvPr id="12" name="Shape"/>
            <p:cNvSpPr/>
            <p:nvPr/>
          </p:nvSpPr>
          <p:spPr>
            <a:xfrm rot="3617419">
              <a:off x="11621055" y="-1051824"/>
              <a:ext cx="800399" cy="6406607"/>
            </a:xfrm>
            <a:custGeom>
              <a:avLst/>
              <a:gdLst/>
              <a:ahLst/>
              <a:cxnLst>
                <a:cxn ang="0">
                  <a:pos x="wd2" y="hd2"/>
                </a:cxn>
                <a:cxn ang="5400000">
                  <a:pos x="wd2" y="hd2"/>
                </a:cxn>
                <a:cxn ang="10800000">
                  <a:pos x="wd2" y="hd2"/>
                </a:cxn>
                <a:cxn ang="16200000">
                  <a:pos x="wd2" y="hd2"/>
                </a:cxn>
              </a:cxnLst>
              <a:rect l="0" t="0" r="r" b="b"/>
              <a:pathLst>
                <a:path w="21600" h="21600" extrusionOk="0">
                  <a:moveTo>
                    <a:pt x="0" y="4610"/>
                  </a:moveTo>
                  <a:lnTo>
                    <a:pt x="21185" y="0"/>
                  </a:lnTo>
                  <a:lnTo>
                    <a:pt x="21600" y="21600"/>
                  </a:lnTo>
                  <a:lnTo>
                    <a:pt x="0" y="21600"/>
                  </a:lnTo>
                  <a:lnTo>
                    <a:pt x="0" y="4610"/>
                  </a:lnTo>
                  <a:close/>
                </a:path>
              </a:pathLst>
            </a:custGeom>
            <a:solidFill>
              <a:srgbClr val="591868"/>
            </a:solidFill>
            <a:ln w="12700" cap="flat">
              <a:noFill/>
              <a:miter lim="400000"/>
            </a:ln>
            <a:effectLst/>
          </p:spPr>
          <p:txBody>
            <a:bodyPr wrap="square" lIns="50800" tIns="50800" rIns="50800" bIns="50800" numCol="1" anchor="ctr">
              <a:noAutofit/>
            </a:bodyPr>
            <a:lstStyle/>
            <a:p>
              <a:pPr algn="ctr" defTabSz="410751" hangingPunct="0">
                <a:defRPr sz="2100"/>
              </a:pPr>
              <a:endParaRPr sz="1477" kern="0" dirty="0">
                <a:solidFill>
                  <a:srgbClr val="000000"/>
                </a:solidFill>
                <a:latin typeface="Helvetica Light"/>
                <a:sym typeface="Helvetica Light"/>
              </a:endParaRPr>
            </a:p>
          </p:txBody>
        </p:sp>
        <p:sp>
          <p:nvSpPr>
            <p:cNvPr id="13" name="Shape"/>
            <p:cNvSpPr/>
            <p:nvPr/>
          </p:nvSpPr>
          <p:spPr>
            <a:xfrm rot="17650415">
              <a:off x="5327977" y="-2326985"/>
              <a:ext cx="801850" cy="9120280"/>
            </a:xfrm>
            <a:custGeom>
              <a:avLst/>
              <a:gdLst/>
              <a:ahLst/>
              <a:cxnLst>
                <a:cxn ang="0">
                  <a:pos x="wd2" y="hd2"/>
                </a:cxn>
                <a:cxn ang="5400000">
                  <a:pos x="wd2" y="hd2"/>
                </a:cxn>
                <a:cxn ang="10800000">
                  <a:pos x="wd2" y="hd2"/>
                </a:cxn>
                <a:cxn ang="16200000">
                  <a:pos x="wd2" y="hd2"/>
                </a:cxn>
              </a:cxnLst>
              <a:rect l="0" t="0" r="r" b="b"/>
              <a:pathLst>
                <a:path w="21600" h="21600" extrusionOk="0">
                  <a:moveTo>
                    <a:pt x="86" y="0"/>
                  </a:moveTo>
                  <a:lnTo>
                    <a:pt x="21377" y="1475"/>
                  </a:lnTo>
                  <a:lnTo>
                    <a:pt x="21600" y="21600"/>
                  </a:lnTo>
                  <a:lnTo>
                    <a:pt x="0" y="20286"/>
                  </a:lnTo>
                  <a:lnTo>
                    <a:pt x="86" y="0"/>
                  </a:lnTo>
                  <a:close/>
                </a:path>
              </a:pathLst>
            </a:custGeom>
            <a:solidFill>
              <a:srgbClr val="7C3775"/>
            </a:solidFill>
            <a:ln w="12700" cap="flat">
              <a:noFill/>
              <a:miter lim="400000"/>
            </a:ln>
            <a:effectLst/>
          </p:spPr>
          <p:txBody>
            <a:bodyPr wrap="square" lIns="50800" tIns="50800" rIns="50800" bIns="50800" numCol="1" anchor="ctr">
              <a:noAutofit/>
            </a:bodyPr>
            <a:lstStyle/>
            <a:p>
              <a:pPr algn="ctr" defTabSz="410751" hangingPunct="0">
                <a:defRPr sz="2400"/>
              </a:pPr>
              <a:endParaRPr sz="1687" kern="0" dirty="0">
                <a:solidFill>
                  <a:srgbClr val="000000"/>
                </a:solidFill>
                <a:latin typeface="Helvetica Light"/>
                <a:sym typeface="Helvetica Light"/>
              </a:endParaRPr>
            </a:p>
          </p:txBody>
        </p:sp>
      </p:grpSp>
    </p:spTree>
    <p:extLst>
      <p:ext uri="{BB962C8B-B14F-4D97-AF65-F5344CB8AC3E}">
        <p14:creationId xmlns:p14="http://schemas.microsoft.com/office/powerpoint/2010/main" val="506064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ing or Break Slide 5">
    <p:bg>
      <p:bgPr>
        <a:solidFill>
          <a:srgbClr val="96418D"/>
        </a:solidFill>
        <a:effectLst/>
      </p:bgPr>
    </p:bg>
    <p:spTree>
      <p:nvGrpSpPr>
        <p:cNvPr id="1" name=""/>
        <p:cNvGrpSpPr/>
        <p:nvPr/>
      </p:nvGrpSpPr>
      <p:grpSpPr>
        <a:xfrm>
          <a:off x="0" y="0"/>
          <a:ext cx="0" cy="0"/>
          <a:chOff x="0" y="0"/>
          <a:chExt cx="0" cy="0"/>
        </a:xfrm>
      </p:grpSpPr>
      <p:pic>
        <p:nvPicPr>
          <p:cNvPr id="8" name="Image" descr="Image"/>
          <p:cNvPicPr>
            <a:picLocks noChangeAspect="1"/>
          </p:cNvPicPr>
          <p:nvPr userDrawn="1"/>
        </p:nvPicPr>
        <p:blipFill>
          <a:blip r:embed="rId2">
            <a:extLst/>
          </a:blip>
          <a:stretch>
            <a:fillRect/>
          </a:stretch>
        </p:blipFill>
        <p:spPr>
          <a:xfrm>
            <a:off x="3169180" y="1739321"/>
            <a:ext cx="2805641" cy="3379358"/>
          </a:xfrm>
          <a:prstGeom prst="rect">
            <a:avLst/>
          </a:prstGeom>
          <a:ln w="12700">
            <a:miter lim="400000"/>
          </a:ln>
        </p:spPr>
      </p:pic>
    </p:spTree>
    <p:extLst>
      <p:ext uri="{BB962C8B-B14F-4D97-AF65-F5344CB8AC3E}">
        <p14:creationId xmlns:p14="http://schemas.microsoft.com/office/powerpoint/2010/main" val="1141352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7" name="Title 16"/>
          <p:cNvSpPr>
            <a:spLocks noGrp="1"/>
          </p:cNvSpPr>
          <p:nvPr>
            <p:ph type="title" hasCustomPrompt="1"/>
          </p:nvPr>
        </p:nvSpPr>
        <p:spPr>
          <a:xfrm>
            <a:off x="-1" y="2676915"/>
            <a:ext cx="9144001" cy="777483"/>
          </a:xfrm>
          <a:prstGeom prst="rect">
            <a:avLst/>
          </a:prstGeom>
        </p:spPr>
        <p:txBody>
          <a:bodyPr anchor="ctr"/>
          <a:lstStyle>
            <a:lvl1pPr algn="ctr">
              <a:defRPr sz="5000" b="0" i="0" baseline="0">
                <a:solidFill>
                  <a:srgbClr val="882077"/>
                </a:solidFill>
                <a:latin typeface="Arial" charset="0"/>
                <a:ea typeface="Arial" charset="0"/>
                <a:cs typeface="Arial" charset="0"/>
              </a:defRPr>
            </a:lvl1pPr>
          </a:lstStyle>
          <a:p>
            <a:r>
              <a:rPr lang="en-US" dirty="0"/>
              <a:t>Title, 50pt</a:t>
            </a:r>
            <a:endParaRPr lang="en-GB" dirty="0"/>
          </a:p>
        </p:txBody>
      </p:sp>
      <p:sp>
        <p:nvSpPr>
          <p:cNvPr id="3" name="Text Placeholder 2"/>
          <p:cNvSpPr>
            <a:spLocks noGrp="1"/>
          </p:cNvSpPr>
          <p:nvPr>
            <p:ph type="body" sz="quarter" idx="10" hasCustomPrompt="1"/>
          </p:nvPr>
        </p:nvSpPr>
        <p:spPr>
          <a:xfrm>
            <a:off x="0" y="3462464"/>
            <a:ext cx="9144000" cy="882650"/>
          </a:xfrm>
          <a:prstGeom prst="rect">
            <a:avLst/>
          </a:prstGeom>
        </p:spPr>
        <p:txBody>
          <a:bodyPr anchor="ctr" anchorCtr="1"/>
          <a:lstStyle>
            <a:lvl1pPr marL="0" marR="0" indent="0" algn="ctr" defTabSz="914400" rtl="0" eaLnBrk="1" fontAlgn="auto" latinLnBrk="0" hangingPunct="1">
              <a:lnSpc>
                <a:spcPct val="90000"/>
              </a:lnSpc>
              <a:spcBef>
                <a:spcPts val="1000"/>
              </a:spcBef>
              <a:spcAft>
                <a:spcPts val="0"/>
              </a:spcAft>
              <a:buClrTx/>
              <a:buSzTx/>
              <a:buFontTx/>
              <a:buNone/>
              <a:tabLst/>
              <a:defRPr sz="2800" b="0" i="0" baseline="0">
                <a:solidFill>
                  <a:schemeClr val="bg1">
                    <a:lumMod val="50000"/>
                  </a:schemeClr>
                </a:solidFill>
                <a:latin typeface="Arial" charset="0"/>
                <a:ea typeface="Arial" charset="0"/>
                <a:cs typeface="Arial"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000" dirty="0"/>
              <a:t>Subtitle, 30pt</a:t>
            </a:r>
            <a:endParaRPr lang="en-GB" sz="300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3192" y="5060436"/>
            <a:ext cx="6460808" cy="1797564"/>
          </a:xfrm>
          <a:prstGeom prst="rect">
            <a:avLst/>
          </a:prstGeom>
        </p:spPr>
      </p:pic>
    </p:spTree>
    <p:extLst>
      <p:ext uri="{BB962C8B-B14F-4D97-AF65-F5344CB8AC3E}">
        <p14:creationId xmlns:p14="http://schemas.microsoft.com/office/powerpoint/2010/main" val="302396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Body Slide 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3192" y="5060436"/>
            <a:ext cx="6460808" cy="1797564"/>
          </a:xfrm>
          <a:prstGeom prst="rect">
            <a:avLst/>
          </a:prstGeom>
        </p:spPr>
      </p:pic>
      <p:sp>
        <p:nvSpPr>
          <p:cNvPr id="8" name="Title Text"/>
          <p:cNvSpPr txBox="1">
            <a:spLocks/>
          </p:cNvSpPr>
          <p:nvPr userDrawn="1"/>
        </p:nvSpPr>
        <p:spPr>
          <a:xfrm>
            <a:off x="0" y="379353"/>
            <a:ext cx="8690708" cy="648071"/>
          </a:xfrm>
          <a:custGeom>
            <a:avLst/>
            <a:gdLst>
              <a:gd name="connsiteX0" fmla="*/ 0 w 8461792"/>
              <a:gd name="connsiteY0" fmla="*/ 0 h 648071"/>
              <a:gd name="connsiteX1" fmla="*/ 8461792 w 8461792"/>
              <a:gd name="connsiteY1" fmla="*/ 0 h 648071"/>
              <a:gd name="connsiteX2" fmla="*/ 8461792 w 8461792"/>
              <a:gd name="connsiteY2" fmla="*/ 648071 h 648071"/>
              <a:gd name="connsiteX3" fmla="*/ 0 w 8461792"/>
              <a:gd name="connsiteY3" fmla="*/ 648071 h 648071"/>
              <a:gd name="connsiteX4" fmla="*/ 0 w 8461792"/>
              <a:gd name="connsiteY4" fmla="*/ 0 h 648071"/>
              <a:gd name="connsiteX0" fmla="*/ 0 w 8461792"/>
              <a:gd name="connsiteY0" fmla="*/ 0 h 648071"/>
              <a:gd name="connsiteX1" fmla="*/ 8461792 w 8461792"/>
              <a:gd name="connsiteY1" fmla="*/ 0 h 648071"/>
              <a:gd name="connsiteX2" fmla="*/ 7910463 w 8461792"/>
              <a:gd name="connsiteY2" fmla="*/ 634624 h 648071"/>
              <a:gd name="connsiteX3" fmla="*/ 0 w 8461792"/>
              <a:gd name="connsiteY3" fmla="*/ 648071 h 648071"/>
              <a:gd name="connsiteX4" fmla="*/ 0 w 8461792"/>
              <a:gd name="connsiteY4" fmla="*/ 0 h 648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1792" h="648071">
                <a:moveTo>
                  <a:pt x="0" y="0"/>
                </a:moveTo>
                <a:lnTo>
                  <a:pt x="8461792" y="0"/>
                </a:lnTo>
                <a:lnTo>
                  <a:pt x="7910463" y="634624"/>
                </a:lnTo>
                <a:lnTo>
                  <a:pt x="0" y="648071"/>
                </a:lnTo>
                <a:lnTo>
                  <a:pt x="0" y="0"/>
                </a:lnTo>
                <a:close/>
              </a:path>
            </a:pathLst>
          </a:custGeom>
          <a:solidFill>
            <a:srgbClr val="871E76"/>
          </a:solidFill>
        </p:spPr>
        <p:txBody>
          <a:bodyPr/>
          <a:lstStyle>
            <a:lvl1pPr algn="l" defTabSz="914400" rtl="0" eaLnBrk="1" latinLnBrk="0" hangingPunct="1">
              <a:lnSpc>
                <a:spcPct val="90000"/>
              </a:lnSpc>
              <a:spcBef>
                <a:spcPct val="0"/>
              </a:spcBef>
              <a:buNone/>
              <a:defRPr sz="3600" b="1" kern="1200">
                <a:solidFill>
                  <a:schemeClr val="bg1"/>
                </a:solidFill>
                <a:latin typeface="Helvetica"/>
                <a:ea typeface="Helvetica"/>
                <a:cs typeface="Helvetica"/>
                <a:sym typeface="Helvetica"/>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FFFFFF"/>
              </a:solidFill>
              <a:effectLst/>
              <a:uLnTx/>
              <a:uFillTx/>
              <a:latin typeface="Helvetica"/>
              <a:cs typeface="Helvetica"/>
              <a:sym typeface="Helvetica"/>
            </a:endParaRPr>
          </a:p>
        </p:txBody>
      </p:sp>
      <p:sp>
        <p:nvSpPr>
          <p:cNvPr id="2" name="Title 1"/>
          <p:cNvSpPr>
            <a:spLocks noGrp="1"/>
          </p:cNvSpPr>
          <p:nvPr>
            <p:ph type="title" hasCustomPrompt="1"/>
          </p:nvPr>
        </p:nvSpPr>
        <p:spPr>
          <a:xfrm>
            <a:off x="468924" y="445482"/>
            <a:ext cx="7448062" cy="500184"/>
          </a:xfrm>
          <a:prstGeom prst="rect">
            <a:avLst/>
          </a:prstGeom>
        </p:spPr>
        <p:txBody>
          <a:bodyPr/>
          <a:lstStyle>
            <a:lvl1pPr algn="l">
              <a:defRPr sz="3500" b="0" i="0" baseline="0">
                <a:solidFill>
                  <a:schemeClr val="bg1"/>
                </a:solidFill>
                <a:latin typeface="Arial" charset="0"/>
                <a:ea typeface="Arial" charset="0"/>
                <a:cs typeface="Arial" charset="0"/>
              </a:defRPr>
            </a:lvl1pPr>
          </a:lstStyle>
          <a:p>
            <a:r>
              <a:rPr lang="en-US" dirty="0"/>
              <a:t>Title here, 40pt</a:t>
            </a:r>
          </a:p>
        </p:txBody>
      </p:sp>
      <p:sp>
        <p:nvSpPr>
          <p:cNvPr id="11" name="Text Placeholder 10"/>
          <p:cNvSpPr>
            <a:spLocks noGrp="1"/>
          </p:cNvSpPr>
          <p:nvPr>
            <p:ph type="body" sz="quarter" idx="10" hasCustomPrompt="1"/>
          </p:nvPr>
        </p:nvSpPr>
        <p:spPr>
          <a:xfrm>
            <a:off x="468923" y="1227016"/>
            <a:ext cx="8221785" cy="4235938"/>
          </a:xfrm>
          <a:prstGeom prst="rect">
            <a:avLst/>
          </a:prstGeom>
        </p:spPr>
        <p:txBody>
          <a:bodyPr/>
          <a:lstStyle>
            <a:lvl1pPr>
              <a:defRPr sz="2000" strike="noStrike" baseline="0">
                <a:solidFill>
                  <a:schemeClr val="bg1">
                    <a:lumMod val="50000"/>
                  </a:schemeClr>
                </a:solidFill>
              </a:defRPr>
            </a:lvl1pPr>
          </a:lstStyle>
          <a:p>
            <a:pPr lvl="0"/>
            <a:r>
              <a:rPr lang="en-US" dirty="0"/>
              <a:t>Body text here, 20pt</a:t>
            </a:r>
          </a:p>
        </p:txBody>
      </p:sp>
    </p:spTree>
    <p:extLst>
      <p:ext uri="{BB962C8B-B14F-4D97-AF65-F5344CB8AC3E}">
        <p14:creationId xmlns:p14="http://schemas.microsoft.com/office/powerpoint/2010/main" val="20987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in Body Slide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3192" y="5060436"/>
            <a:ext cx="6460808" cy="1797564"/>
          </a:xfrm>
          <a:prstGeom prst="rect">
            <a:avLst/>
          </a:prstGeom>
        </p:spPr>
      </p:pic>
      <p:sp>
        <p:nvSpPr>
          <p:cNvPr id="4" name="Image"/>
          <p:cNvSpPr txBox="1">
            <a:spLocks/>
          </p:cNvSpPr>
          <p:nvPr userDrawn="1"/>
        </p:nvSpPr>
        <p:spPr>
          <a:xfrm>
            <a:off x="4723805" y="446484"/>
            <a:ext cx="3750469" cy="4854724"/>
          </a:xfrm>
          <a:prstGeom prst="rect">
            <a:avLst/>
          </a:prstGeom>
        </p:spPr>
        <p:txBody>
          <a:bodyPr lIns="91439" tIns="45719" rIns="91439" bIns="45719"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Helvetica Light"/>
            </a:endParaRPr>
          </a:p>
        </p:txBody>
      </p:sp>
      <p:sp>
        <p:nvSpPr>
          <p:cNvPr id="7" name="Text Placeholder 6"/>
          <p:cNvSpPr>
            <a:spLocks noGrp="1"/>
          </p:cNvSpPr>
          <p:nvPr>
            <p:ph type="body" sz="quarter" idx="10" hasCustomPrompt="1"/>
          </p:nvPr>
        </p:nvSpPr>
        <p:spPr>
          <a:xfrm>
            <a:off x="382588" y="446484"/>
            <a:ext cx="8091487" cy="5047854"/>
          </a:xfrm>
          <a:prstGeom prst="rect">
            <a:avLst/>
          </a:prstGeom>
        </p:spPr>
        <p:txBody>
          <a:bodyPr/>
          <a:lstStyle>
            <a:lvl1pPr>
              <a:defRPr sz="2000" b="0" i="0" baseline="0">
                <a:solidFill>
                  <a:schemeClr val="bg1">
                    <a:lumMod val="50000"/>
                  </a:schemeClr>
                </a:solidFill>
                <a:latin typeface="Arial" charset="0"/>
                <a:ea typeface="Arial" charset="0"/>
                <a:cs typeface="Arial"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 your text here</a:t>
            </a:r>
          </a:p>
        </p:txBody>
      </p:sp>
    </p:spTree>
    <p:extLst>
      <p:ext uri="{BB962C8B-B14F-4D97-AF65-F5344CB8AC3E}">
        <p14:creationId xmlns:p14="http://schemas.microsoft.com/office/powerpoint/2010/main" val="123177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3192" y="5060436"/>
            <a:ext cx="6460808" cy="1797564"/>
          </a:xfrm>
          <a:prstGeom prst="rect">
            <a:avLst/>
          </a:prstGeom>
        </p:spPr>
      </p:pic>
      <p:sp>
        <p:nvSpPr>
          <p:cNvPr id="6" name="Title 16"/>
          <p:cNvSpPr>
            <a:spLocks noGrp="1"/>
          </p:cNvSpPr>
          <p:nvPr>
            <p:ph type="title" hasCustomPrompt="1"/>
          </p:nvPr>
        </p:nvSpPr>
        <p:spPr>
          <a:xfrm>
            <a:off x="1" y="2439025"/>
            <a:ext cx="9143999" cy="777483"/>
          </a:xfrm>
          <a:prstGeom prst="rect">
            <a:avLst/>
          </a:prstGeom>
        </p:spPr>
        <p:txBody>
          <a:bodyPr anchor="ctr"/>
          <a:lstStyle>
            <a:lvl1pPr algn="ctr">
              <a:defRPr sz="2800" b="1" i="1" baseline="0">
                <a:solidFill>
                  <a:srgbClr val="882077"/>
                </a:solidFill>
                <a:latin typeface="Arial" charset="0"/>
                <a:ea typeface="Arial" charset="0"/>
                <a:cs typeface="Arial" charset="0"/>
              </a:defRPr>
            </a:lvl1pPr>
          </a:lstStyle>
          <a:p>
            <a:r>
              <a:rPr lang="en-US" dirty="0"/>
              <a:t>“Type a quote here.”</a:t>
            </a:r>
            <a:endParaRPr lang="en-GB" dirty="0"/>
          </a:p>
        </p:txBody>
      </p:sp>
      <p:sp>
        <p:nvSpPr>
          <p:cNvPr id="17" name="Text Placeholder 16"/>
          <p:cNvSpPr>
            <a:spLocks noGrp="1"/>
          </p:cNvSpPr>
          <p:nvPr>
            <p:ph type="body" sz="quarter" idx="10" hasCustomPrompt="1"/>
          </p:nvPr>
        </p:nvSpPr>
        <p:spPr>
          <a:xfrm>
            <a:off x="0" y="3407508"/>
            <a:ext cx="9143999" cy="906463"/>
          </a:xfrm>
          <a:prstGeom prst="rect">
            <a:avLst/>
          </a:prstGeom>
        </p:spPr>
        <p:txBody>
          <a:bodyPr wrap="none" anchor="ctr" anchorCtr="1"/>
          <a:lstStyle>
            <a:lvl1pPr marL="0" indent="0" algn="ctr">
              <a:buFontTx/>
              <a:buNone/>
              <a:defRPr sz="20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 John Smith</a:t>
            </a:r>
          </a:p>
        </p:txBody>
      </p:sp>
    </p:spTree>
    <p:extLst>
      <p:ext uri="{BB962C8B-B14F-4D97-AF65-F5344CB8AC3E}">
        <p14:creationId xmlns:p14="http://schemas.microsoft.com/office/powerpoint/2010/main" val="914171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3192" y="5060436"/>
            <a:ext cx="6460808" cy="1797564"/>
          </a:xfrm>
          <a:prstGeom prst="rect">
            <a:avLst/>
          </a:prstGeom>
        </p:spPr>
      </p:pic>
      <p:sp>
        <p:nvSpPr>
          <p:cNvPr id="4" name="Image"/>
          <p:cNvSpPr txBox="1">
            <a:spLocks/>
          </p:cNvSpPr>
          <p:nvPr userDrawn="1"/>
        </p:nvSpPr>
        <p:spPr>
          <a:xfrm>
            <a:off x="4723805" y="3580805"/>
            <a:ext cx="3750469" cy="1864419"/>
          </a:xfrm>
          <a:prstGeom prst="rect">
            <a:avLst/>
          </a:prstGeom>
        </p:spPr>
        <p:txBody>
          <a:bodyPr lIns="91439" tIns="45719" rIns="91439" bIns="45719"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Helvetica Light"/>
            </a:endParaRPr>
          </a:p>
        </p:txBody>
      </p:sp>
      <p:sp>
        <p:nvSpPr>
          <p:cNvPr id="5" name="Image"/>
          <p:cNvSpPr txBox="1">
            <a:spLocks/>
          </p:cNvSpPr>
          <p:nvPr userDrawn="1"/>
        </p:nvSpPr>
        <p:spPr>
          <a:xfrm>
            <a:off x="4728177" y="625078"/>
            <a:ext cx="3750469" cy="2652117"/>
          </a:xfrm>
          <a:prstGeom prst="rect">
            <a:avLst/>
          </a:prstGeom>
        </p:spPr>
        <p:txBody>
          <a:bodyPr lIns="91439" tIns="45719" rIns="91439" bIns="45719"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Helvetica Light"/>
            </a:endParaRPr>
          </a:p>
        </p:txBody>
      </p:sp>
      <p:sp>
        <p:nvSpPr>
          <p:cNvPr id="6" name="Image"/>
          <p:cNvSpPr txBox="1">
            <a:spLocks/>
          </p:cNvSpPr>
          <p:nvPr userDrawn="1"/>
        </p:nvSpPr>
        <p:spPr>
          <a:xfrm>
            <a:off x="669726" y="625078"/>
            <a:ext cx="3750469" cy="5607844"/>
          </a:xfrm>
          <a:prstGeom prst="rect">
            <a:avLst/>
          </a:prstGeom>
        </p:spPr>
        <p:txBody>
          <a:bodyPr lIns="91439" tIns="45719" rIns="91439" bIns="45719"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Helvetica Light"/>
            </a:endParaRPr>
          </a:p>
        </p:txBody>
      </p:sp>
    </p:spTree>
    <p:extLst>
      <p:ext uri="{BB962C8B-B14F-4D97-AF65-F5344CB8AC3E}">
        <p14:creationId xmlns:p14="http://schemas.microsoft.com/office/powerpoint/2010/main" val="2048345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8360223"/>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6" r:id="rId4"/>
    <p:sldLayoutId id="2147483667" r:id="rId5"/>
    <p:sldLayoutId id="2147483668" r:id="rId6"/>
    <p:sldLayoutId id="2147483669" r:id="rId7"/>
    <p:sldLayoutId id="2147483662" r:id="rId8"/>
    <p:sldLayoutId id="2147483673" r:id="rId9"/>
    <p:sldLayoutId id="2147483672"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training methods and protocols</a:t>
            </a:r>
          </a:p>
        </p:txBody>
      </p:sp>
      <p:sp>
        <p:nvSpPr>
          <p:cNvPr id="3" name="Text Placeholder 2"/>
          <p:cNvSpPr>
            <a:spLocks noGrp="1"/>
          </p:cNvSpPr>
          <p:nvPr>
            <p:ph type="body" sz="quarter" idx="10"/>
          </p:nvPr>
        </p:nvSpPr>
        <p:spPr>
          <a:xfrm>
            <a:off x="323850" y="4352914"/>
            <a:ext cx="7886700" cy="1070708"/>
          </a:xfrm>
        </p:spPr>
        <p:txBody>
          <a:bodyPr/>
          <a:lstStyle/>
          <a:p>
            <a:pPr marL="0" indent="0">
              <a:buNone/>
            </a:pPr>
            <a:r>
              <a:rPr lang="en-GB" dirty="0"/>
              <a:t>Planning and instructing group training sessions</a:t>
            </a:r>
            <a:endParaRPr lang="en-US" dirty="0"/>
          </a:p>
        </p:txBody>
      </p:sp>
    </p:spTree>
    <p:extLst>
      <p:ext uri="{BB962C8B-B14F-4D97-AF65-F5344CB8AC3E}">
        <p14:creationId xmlns:p14="http://schemas.microsoft.com/office/powerpoint/2010/main" val="488265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FB4E-DAA2-4D0E-97D8-F50893776DA4}"/>
              </a:ext>
            </a:extLst>
          </p:cNvPr>
          <p:cNvSpPr>
            <a:spLocks noGrp="1"/>
          </p:cNvSpPr>
          <p:nvPr>
            <p:ph type="title"/>
          </p:nvPr>
        </p:nvSpPr>
        <p:spPr/>
        <p:txBody>
          <a:bodyPr/>
          <a:lstStyle/>
          <a:p>
            <a:r>
              <a:rPr lang="en-GB" dirty="0"/>
              <a:t>Aims and objectives </a:t>
            </a:r>
          </a:p>
        </p:txBody>
      </p:sp>
      <p:sp>
        <p:nvSpPr>
          <p:cNvPr id="3" name="Text Placeholder 2">
            <a:extLst>
              <a:ext uri="{FF2B5EF4-FFF2-40B4-BE49-F238E27FC236}">
                <a16:creationId xmlns:a16="http://schemas.microsoft.com/office/drawing/2014/main" id="{8C2A5A25-1866-4A8B-84C5-2388FBF86E18}"/>
              </a:ext>
            </a:extLst>
          </p:cNvPr>
          <p:cNvSpPr>
            <a:spLocks noGrp="1"/>
          </p:cNvSpPr>
          <p:nvPr>
            <p:ph type="body" sz="quarter" idx="10"/>
          </p:nvPr>
        </p:nvSpPr>
        <p:spPr>
          <a:xfrm>
            <a:off x="468923" y="1227016"/>
            <a:ext cx="8334609" cy="5630984"/>
          </a:xfrm>
        </p:spPr>
        <p:txBody>
          <a:bodyPr/>
          <a:lstStyle/>
          <a:p>
            <a:pPr marL="0" indent="0">
              <a:buNone/>
            </a:pPr>
            <a:r>
              <a:rPr lang="en-GB" sz="1800" b="1" dirty="0">
                <a:solidFill>
                  <a:schemeClr val="tx1"/>
                </a:solidFill>
              </a:rPr>
              <a:t>By the end of the session, you should be able to:</a:t>
            </a:r>
            <a:endParaRPr lang="en-US" sz="1800" b="1" dirty="0">
              <a:solidFill>
                <a:schemeClr val="tx1"/>
              </a:solidFill>
            </a:endParaRPr>
          </a:p>
          <a:p>
            <a:r>
              <a:rPr lang="en-US" sz="1800" dirty="0">
                <a:solidFill>
                  <a:schemeClr val="tx1"/>
                </a:solidFill>
              </a:rPr>
              <a:t>Use appropriate exercises and movement patterns to accommodate different clients’ needs</a:t>
            </a:r>
          </a:p>
          <a:p>
            <a:r>
              <a:rPr lang="en-US" sz="1800" dirty="0">
                <a:solidFill>
                  <a:schemeClr val="tx1"/>
                </a:solidFill>
              </a:rPr>
              <a:t>Explain how small equipment can be incorporated into group training sessions, for example, dumbbells, barbells, resistance bands, </a:t>
            </a:r>
            <a:r>
              <a:rPr lang="en-US" sz="1800" dirty="0" err="1">
                <a:solidFill>
                  <a:schemeClr val="tx1"/>
                </a:solidFill>
              </a:rPr>
              <a:t>plyo</a:t>
            </a:r>
            <a:r>
              <a:rPr lang="en-US" sz="1800" dirty="0">
                <a:solidFill>
                  <a:schemeClr val="tx1"/>
                </a:solidFill>
              </a:rPr>
              <a:t> box, foam rollers, </a:t>
            </a:r>
            <a:r>
              <a:rPr lang="en-US" sz="1800" dirty="0" err="1">
                <a:solidFill>
                  <a:schemeClr val="tx1"/>
                </a:solidFill>
              </a:rPr>
              <a:t>tyres</a:t>
            </a:r>
            <a:r>
              <a:rPr lang="en-US" sz="1800" dirty="0">
                <a:solidFill>
                  <a:schemeClr val="tx1"/>
                </a:solidFill>
              </a:rPr>
              <a:t> and battle ropes</a:t>
            </a:r>
          </a:p>
          <a:p>
            <a:r>
              <a:rPr lang="en-US" sz="1800" dirty="0">
                <a:solidFill>
                  <a:schemeClr val="tx1"/>
                </a:solidFill>
              </a:rPr>
              <a:t>Instruct a safe and effective warm-up</a:t>
            </a:r>
          </a:p>
          <a:p>
            <a:r>
              <a:rPr lang="en-US" sz="1800" dirty="0">
                <a:solidFill>
                  <a:schemeClr val="tx1"/>
                </a:solidFill>
              </a:rPr>
              <a:t>Instruct a safe and effective cardiovascular component</a:t>
            </a:r>
          </a:p>
          <a:p>
            <a:r>
              <a:rPr lang="en-US" sz="1800" dirty="0">
                <a:solidFill>
                  <a:schemeClr val="tx1"/>
                </a:solidFill>
              </a:rPr>
              <a:t>Instruct a safe and effective muscular fitness component</a:t>
            </a:r>
          </a:p>
          <a:p>
            <a:r>
              <a:rPr lang="en-US" sz="1800" dirty="0">
                <a:solidFill>
                  <a:schemeClr val="tx1"/>
                </a:solidFill>
              </a:rPr>
              <a:t>Instruct a safe and effective cool-down component</a:t>
            </a:r>
          </a:p>
          <a:p>
            <a:r>
              <a:rPr lang="en-US" sz="1800" dirty="0">
                <a:solidFill>
                  <a:schemeClr val="tx1"/>
                </a:solidFill>
              </a:rPr>
              <a:t>Monitor exercise intensity</a:t>
            </a:r>
          </a:p>
          <a:p>
            <a:r>
              <a:rPr lang="en-US" sz="1800" dirty="0">
                <a:solidFill>
                  <a:schemeClr val="tx1"/>
                </a:solidFill>
              </a:rPr>
              <a:t>Monitor exercise safety</a:t>
            </a:r>
          </a:p>
          <a:p>
            <a:r>
              <a:rPr lang="en-US" sz="1800" dirty="0">
                <a:solidFill>
                  <a:schemeClr val="tx1"/>
                </a:solidFill>
              </a:rPr>
              <a:t>Adapt or modify exercise, as appropriate, to accommodate clients’ needs</a:t>
            </a:r>
          </a:p>
          <a:p>
            <a:r>
              <a:rPr lang="en-US" sz="1800" dirty="0">
                <a:solidFill>
                  <a:schemeClr val="tx1"/>
                </a:solidFill>
              </a:rPr>
              <a:t>Record a session in the appropriate format</a:t>
            </a:r>
          </a:p>
          <a:p>
            <a:r>
              <a:rPr lang="en-US" sz="1800" dirty="0">
                <a:solidFill>
                  <a:schemeClr val="tx1"/>
                </a:solidFill>
              </a:rPr>
              <a:t>Use appropriate language and tone that are clear</a:t>
            </a:r>
          </a:p>
          <a:p>
            <a:endParaRPr lang="en-GB" sz="1800" dirty="0"/>
          </a:p>
        </p:txBody>
      </p:sp>
    </p:spTree>
    <p:extLst>
      <p:ext uri="{BB962C8B-B14F-4D97-AF65-F5344CB8AC3E}">
        <p14:creationId xmlns:p14="http://schemas.microsoft.com/office/powerpoint/2010/main" val="858269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68923" y="1227015"/>
            <a:ext cx="8188694" cy="5339155"/>
          </a:xfrm>
        </p:spPr>
        <p:txBody>
          <a:bodyPr/>
          <a:lstStyle/>
          <a:p>
            <a:pPr marL="0" indent="0">
              <a:buNone/>
            </a:pPr>
            <a:r>
              <a:rPr lang="en-US" sz="1800" b="1" dirty="0">
                <a:solidFill>
                  <a:schemeClr val="tx1"/>
                </a:solidFill>
              </a:rPr>
              <a:t>By the end of the session, you should be able to:</a:t>
            </a:r>
          </a:p>
          <a:p>
            <a:r>
              <a:rPr lang="en-US" sz="1800" dirty="0" err="1">
                <a:solidFill>
                  <a:schemeClr val="tx1"/>
                </a:solidFill>
              </a:rPr>
              <a:t>Recognise</a:t>
            </a:r>
            <a:r>
              <a:rPr lang="en-US" sz="1800" dirty="0">
                <a:solidFill>
                  <a:schemeClr val="tx1"/>
                </a:solidFill>
              </a:rPr>
              <a:t> a safe and effective session structure</a:t>
            </a:r>
          </a:p>
          <a:p>
            <a:r>
              <a:rPr lang="en-US" sz="1800" dirty="0">
                <a:solidFill>
                  <a:schemeClr val="tx1"/>
                </a:solidFill>
              </a:rPr>
              <a:t>Identify safe and effective exercises/equipment for inclusion in group training sessions</a:t>
            </a:r>
          </a:p>
          <a:p>
            <a:r>
              <a:rPr lang="en-US" sz="1800" dirty="0">
                <a:solidFill>
                  <a:schemeClr val="tx1"/>
                </a:solidFill>
              </a:rPr>
              <a:t>Select safe and effective exercises that will challenge all components of the session and that will meet the clients’ goals, needs and abilities</a:t>
            </a:r>
          </a:p>
          <a:p>
            <a:r>
              <a:rPr lang="en-US" sz="1800" dirty="0">
                <a:solidFill>
                  <a:schemeClr val="tx1"/>
                </a:solidFill>
              </a:rPr>
              <a:t>Plan a safe and effective group training session to meet clients’ needs and incorporate different components of fitness</a:t>
            </a:r>
          </a:p>
          <a:p>
            <a:r>
              <a:rPr lang="en-US" sz="1800" dirty="0">
                <a:solidFill>
                  <a:schemeClr val="tx1"/>
                </a:solidFill>
              </a:rPr>
              <a:t>Plan adaptations and modifications to regress, progress and accommodate different clients’ needs</a:t>
            </a:r>
          </a:p>
          <a:p>
            <a:r>
              <a:rPr lang="en-US" sz="1800" dirty="0">
                <a:solidFill>
                  <a:schemeClr val="tx1"/>
                </a:solidFill>
              </a:rPr>
              <a:t>Use appropriate techniques and communication skills</a:t>
            </a:r>
          </a:p>
          <a:p>
            <a:r>
              <a:rPr lang="en-US" sz="1800" dirty="0">
                <a:solidFill>
                  <a:schemeClr val="tx1"/>
                </a:solidFill>
              </a:rPr>
              <a:t>Use the appropriate instructional and coaching methods to support the client’s performance</a:t>
            </a:r>
          </a:p>
        </p:txBody>
      </p:sp>
      <p:sp>
        <p:nvSpPr>
          <p:cNvPr id="4" name="Title 1"/>
          <p:cNvSpPr>
            <a:spLocks noGrp="1"/>
          </p:cNvSpPr>
          <p:nvPr>
            <p:ph type="title"/>
          </p:nvPr>
        </p:nvSpPr>
        <p:spPr>
          <a:xfrm>
            <a:off x="468924" y="445482"/>
            <a:ext cx="7448062" cy="500184"/>
          </a:xfrm>
        </p:spPr>
        <p:txBody>
          <a:bodyPr>
            <a:noAutofit/>
          </a:bodyPr>
          <a:lstStyle/>
          <a:p>
            <a:r>
              <a:rPr lang="en-US" sz="2800" dirty="0"/>
              <a:t>Aims and objectives </a:t>
            </a:r>
          </a:p>
        </p:txBody>
      </p:sp>
    </p:spTree>
    <p:extLst>
      <p:ext uri="{BB962C8B-B14F-4D97-AF65-F5344CB8AC3E}">
        <p14:creationId xmlns:p14="http://schemas.microsoft.com/office/powerpoint/2010/main" val="1747356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68924" y="1991762"/>
            <a:ext cx="4288741" cy="3608279"/>
          </a:xfrm>
        </p:spPr>
        <p:txBody>
          <a:bodyPr/>
          <a:lstStyle/>
          <a:p>
            <a:r>
              <a:rPr lang="en-US" dirty="0">
                <a:solidFill>
                  <a:schemeClr val="tx1"/>
                </a:solidFill>
              </a:rPr>
              <a:t>There are a number of training methods and protocols available that can be added to give a group exercise session variety.</a:t>
            </a:r>
          </a:p>
          <a:p>
            <a:r>
              <a:rPr lang="en-US" dirty="0">
                <a:solidFill>
                  <a:schemeClr val="tx1"/>
                </a:solidFill>
              </a:rPr>
              <a:t>These training methods and protocols allow the instructor to plan specifically for the class participants and goals. </a:t>
            </a:r>
          </a:p>
        </p:txBody>
      </p:sp>
      <p:sp>
        <p:nvSpPr>
          <p:cNvPr id="4" name="Title 1"/>
          <p:cNvSpPr>
            <a:spLocks noGrp="1"/>
          </p:cNvSpPr>
          <p:nvPr>
            <p:ph type="title"/>
          </p:nvPr>
        </p:nvSpPr>
        <p:spPr>
          <a:xfrm>
            <a:off x="468924" y="445482"/>
            <a:ext cx="7448062" cy="500184"/>
          </a:xfrm>
        </p:spPr>
        <p:txBody>
          <a:bodyPr>
            <a:noAutofit/>
          </a:bodyPr>
          <a:lstStyle/>
          <a:p>
            <a:r>
              <a:rPr lang="en-US" sz="2800" dirty="0"/>
              <a:t>Group training methods and protocols </a:t>
            </a:r>
          </a:p>
        </p:txBody>
      </p:sp>
      <p:pic>
        <p:nvPicPr>
          <p:cNvPr id="5" name="Picture 4">
            <a:extLst>
              <a:ext uri="{FF2B5EF4-FFF2-40B4-BE49-F238E27FC236}">
                <a16:creationId xmlns:a16="http://schemas.microsoft.com/office/drawing/2014/main" id="{1CCD1186-AE1C-4DFA-8126-5B17836056A4}"/>
              </a:ext>
            </a:extLst>
          </p:cNvPr>
          <p:cNvPicPr>
            <a:picLocks noChangeAspect="1"/>
          </p:cNvPicPr>
          <p:nvPr/>
        </p:nvPicPr>
        <p:blipFill>
          <a:blip r:embed="rId2"/>
          <a:stretch>
            <a:fillRect/>
          </a:stretch>
        </p:blipFill>
        <p:spPr>
          <a:xfrm>
            <a:off x="4902659" y="1503706"/>
            <a:ext cx="3530428" cy="4096335"/>
          </a:xfrm>
          <a:prstGeom prst="rect">
            <a:avLst/>
          </a:prstGeom>
        </p:spPr>
      </p:pic>
      <p:sp>
        <p:nvSpPr>
          <p:cNvPr id="7" name="TextBox 6">
            <a:extLst>
              <a:ext uri="{FF2B5EF4-FFF2-40B4-BE49-F238E27FC236}">
                <a16:creationId xmlns:a16="http://schemas.microsoft.com/office/drawing/2014/main" id="{BD8B3B91-D072-4FEC-B0AF-FD3924FEB78E}"/>
              </a:ext>
            </a:extLst>
          </p:cNvPr>
          <p:cNvSpPr txBox="1"/>
          <p:nvPr/>
        </p:nvSpPr>
        <p:spPr>
          <a:xfrm rot="20959530">
            <a:off x="5451536" y="2274838"/>
            <a:ext cx="2269710" cy="2308324"/>
          </a:xfrm>
          <a:prstGeom prst="rect">
            <a:avLst/>
          </a:prstGeom>
          <a:solidFill>
            <a:srgbClr val="00B0F0"/>
          </a:solidFill>
        </p:spPr>
        <p:txBody>
          <a:bodyPr wrap="square" rtlCol="0">
            <a:spAutoFit/>
          </a:bodyPr>
          <a:lstStyle/>
          <a:p>
            <a:r>
              <a:rPr lang="en-GB" dirty="0"/>
              <a:t>Paired activity:</a:t>
            </a:r>
          </a:p>
          <a:p>
            <a:r>
              <a:rPr lang="en-GB" dirty="0"/>
              <a:t>List as many group training methods as you can.</a:t>
            </a:r>
          </a:p>
          <a:p>
            <a:r>
              <a:rPr lang="en-GB" dirty="0"/>
              <a:t>You have 3 minutes!</a:t>
            </a:r>
          </a:p>
          <a:p>
            <a:endParaRPr lang="en-GB" dirty="0"/>
          </a:p>
          <a:p>
            <a:pPr algn="ctr"/>
            <a:r>
              <a:rPr lang="en-GB" dirty="0"/>
              <a:t>Get ready to </a:t>
            </a:r>
          </a:p>
          <a:p>
            <a:pPr algn="ctr"/>
            <a:r>
              <a:rPr lang="en-GB" dirty="0"/>
              <a:t>feed back. </a:t>
            </a:r>
          </a:p>
        </p:txBody>
      </p:sp>
    </p:spTree>
    <p:extLst>
      <p:ext uri="{BB962C8B-B14F-4D97-AF65-F5344CB8AC3E}">
        <p14:creationId xmlns:p14="http://schemas.microsoft.com/office/powerpoint/2010/main" val="1365971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705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E63C9EA-E2EA-440A-B60C-7D725E99E73D}"/>
              </a:ext>
            </a:extLst>
          </p:cNvPr>
          <p:cNvSpPr>
            <a:spLocks noGrp="1"/>
          </p:cNvSpPr>
          <p:nvPr>
            <p:ph type="title"/>
          </p:nvPr>
        </p:nvSpPr>
        <p:spPr>
          <a:xfrm>
            <a:off x="393192" y="4767072"/>
            <a:ext cx="4945641" cy="1625210"/>
          </a:xfrm>
        </p:spPr>
        <p:txBody>
          <a:bodyPr vert="horz" lIns="91440" tIns="45720" rIns="91440" bIns="45720" rtlCol="0" anchor="ctr">
            <a:normAutofit/>
          </a:bodyPr>
          <a:lstStyle/>
          <a:p>
            <a:pPr algn="r"/>
            <a:r>
              <a:rPr lang="en-US" sz="4400">
                <a:solidFill>
                  <a:srgbClr val="FFFFFF"/>
                </a:solidFill>
                <a:latin typeface="+mj-lt"/>
                <a:ea typeface="+mj-ea"/>
                <a:cs typeface="+mj-cs"/>
              </a:rPr>
              <a:t>Training method examples </a:t>
            </a:r>
          </a:p>
        </p:txBody>
      </p:sp>
      <p:pic>
        <p:nvPicPr>
          <p:cNvPr id="5" name="Picture 4" descr="A group of people in a room&#10;&#10;Description generated with very high confidence">
            <a:extLst>
              <a:ext uri="{FF2B5EF4-FFF2-40B4-BE49-F238E27FC236}">
                <a16:creationId xmlns:a16="http://schemas.microsoft.com/office/drawing/2014/main" id="{3D354BC4-411F-4A4B-943E-E46094D7C38C}"/>
              </a:ext>
            </a:extLst>
          </p:cNvPr>
          <p:cNvPicPr>
            <a:picLocks noChangeAspect="1"/>
          </p:cNvPicPr>
          <p:nvPr/>
        </p:nvPicPr>
        <p:blipFill rotWithShape="1">
          <a:blip r:embed="rId2">
            <a:extLst>
              <a:ext uri="{28A0092B-C50C-407E-A947-70E740481C1C}">
                <a14:useLocalDpi xmlns:a14="http://schemas.microsoft.com/office/drawing/2010/main" val="0"/>
              </a:ext>
            </a:extLst>
          </a:blip>
          <a:srcRect l="10617" r="3351" b="-3"/>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346F1D1A-84D3-472D-A7F9-EE862E2D060A}"/>
              </a:ext>
            </a:extLst>
          </p:cNvPr>
          <p:cNvSpPr>
            <a:spLocks noGrp="1"/>
          </p:cNvSpPr>
          <p:nvPr>
            <p:ph type="body" sz="quarter" idx="10"/>
          </p:nvPr>
        </p:nvSpPr>
        <p:spPr>
          <a:xfrm>
            <a:off x="5793246" y="466405"/>
            <a:ext cx="2957562" cy="5621412"/>
          </a:xfrm>
        </p:spPr>
        <p:txBody>
          <a:bodyPr vert="horz" lIns="91440" tIns="45720" rIns="91440" bIns="45720" rtlCol="0" anchor="ctr">
            <a:normAutofit/>
          </a:bodyPr>
          <a:lstStyle/>
          <a:p>
            <a:pPr marL="0" indent="0">
              <a:buNone/>
            </a:pPr>
            <a:r>
              <a:rPr lang="en-US" sz="1800" dirty="0">
                <a:solidFill>
                  <a:srgbClr val="FFFFFF"/>
                </a:solidFill>
              </a:rPr>
              <a:t>There are number of training methods available to the group training instructor. These include:</a:t>
            </a:r>
          </a:p>
          <a:p>
            <a:endParaRPr lang="en-US" sz="1800" dirty="0">
              <a:solidFill>
                <a:srgbClr val="FFFFFF"/>
              </a:solidFill>
            </a:endParaRPr>
          </a:p>
          <a:p>
            <a:r>
              <a:rPr lang="en-US" sz="1800" dirty="0">
                <a:solidFill>
                  <a:srgbClr val="FFFFFF"/>
                </a:solidFill>
              </a:rPr>
              <a:t>Circuits.</a:t>
            </a:r>
          </a:p>
          <a:p>
            <a:r>
              <a:rPr lang="en-US" sz="1800" dirty="0">
                <a:solidFill>
                  <a:srgbClr val="FFFFFF"/>
                </a:solidFill>
              </a:rPr>
              <a:t>Aerobic intervals.</a:t>
            </a:r>
          </a:p>
          <a:p>
            <a:r>
              <a:rPr lang="en-US" sz="1800" dirty="0">
                <a:solidFill>
                  <a:srgbClr val="FFFFFF"/>
                </a:solidFill>
              </a:rPr>
              <a:t>Steady-state cardio.</a:t>
            </a:r>
          </a:p>
          <a:p>
            <a:r>
              <a:rPr lang="en-US" sz="1800" dirty="0">
                <a:solidFill>
                  <a:srgbClr val="FFFFFF"/>
                </a:solidFill>
              </a:rPr>
              <a:t>HIIT.</a:t>
            </a:r>
          </a:p>
          <a:p>
            <a:r>
              <a:rPr lang="en-US" sz="1800" dirty="0">
                <a:solidFill>
                  <a:srgbClr val="FFFFFF"/>
                </a:solidFill>
              </a:rPr>
              <a:t>Tabata.</a:t>
            </a:r>
          </a:p>
          <a:p>
            <a:r>
              <a:rPr lang="en-US" sz="1800" dirty="0">
                <a:solidFill>
                  <a:srgbClr val="FFFFFF"/>
                </a:solidFill>
              </a:rPr>
              <a:t>EMOM. </a:t>
            </a:r>
          </a:p>
          <a:p>
            <a:r>
              <a:rPr lang="en-US" sz="1800" dirty="0">
                <a:solidFill>
                  <a:srgbClr val="FFFFFF"/>
                </a:solidFill>
              </a:rPr>
              <a:t>Pyramid/ladder.</a:t>
            </a:r>
          </a:p>
          <a:p>
            <a:r>
              <a:rPr lang="en-US" sz="1800" dirty="0">
                <a:solidFill>
                  <a:srgbClr val="FFFFFF"/>
                </a:solidFill>
              </a:rPr>
              <a:t>AMRAP.</a:t>
            </a:r>
          </a:p>
        </p:txBody>
      </p:sp>
    </p:spTree>
    <p:extLst>
      <p:ext uri="{BB962C8B-B14F-4D97-AF65-F5344CB8AC3E}">
        <p14:creationId xmlns:p14="http://schemas.microsoft.com/office/powerpoint/2010/main" val="2925150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8B60E-1006-4FF4-9D3F-1D25F00C4544}"/>
              </a:ext>
            </a:extLst>
          </p:cNvPr>
          <p:cNvSpPr>
            <a:spLocks noGrp="1"/>
          </p:cNvSpPr>
          <p:nvPr>
            <p:ph type="title"/>
          </p:nvPr>
        </p:nvSpPr>
        <p:spPr/>
        <p:txBody>
          <a:bodyPr/>
          <a:lstStyle/>
          <a:p>
            <a:r>
              <a:rPr lang="en-GB" dirty="0"/>
              <a:t>Circuit training</a:t>
            </a:r>
          </a:p>
        </p:txBody>
      </p:sp>
      <p:sp>
        <p:nvSpPr>
          <p:cNvPr id="3" name="Text Placeholder 2">
            <a:extLst>
              <a:ext uri="{FF2B5EF4-FFF2-40B4-BE49-F238E27FC236}">
                <a16:creationId xmlns:a16="http://schemas.microsoft.com/office/drawing/2014/main" id="{C6817276-0578-4C2E-9BCD-8A529F774C33}"/>
              </a:ext>
            </a:extLst>
          </p:cNvPr>
          <p:cNvSpPr>
            <a:spLocks noGrp="1"/>
          </p:cNvSpPr>
          <p:nvPr>
            <p:ph type="body" sz="quarter" idx="10"/>
          </p:nvPr>
        </p:nvSpPr>
        <p:spPr>
          <a:xfrm>
            <a:off x="234478" y="2232931"/>
            <a:ext cx="4281165" cy="3392479"/>
          </a:xfrm>
        </p:spPr>
        <p:txBody>
          <a:bodyPr/>
          <a:lstStyle/>
          <a:p>
            <a:r>
              <a:rPr lang="en-US" dirty="0">
                <a:solidFill>
                  <a:schemeClr val="tx1"/>
                </a:solidFill>
              </a:rPr>
              <a:t>Circuit training involves performing a series of exercises in an order called a circuit.</a:t>
            </a:r>
          </a:p>
          <a:p>
            <a:r>
              <a:rPr lang="en-US" dirty="0">
                <a:solidFill>
                  <a:schemeClr val="tx1"/>
                </a:solidFill>
              </a:rPr>
              <a:t> Each activity takes place at a ‘station’ and equipment can be used to provide variety.</a:t>
            </a:r>
          </a:p>
        </p:txBody>
      </p:sp>
      <p:pic>
        <p:nvPicPr>
          <p:cNvPr id="7" name="Picture 7" descr="Postit_blue.jpg">
            <a:extLst>
              <a:ext uri="{FF2B5EF4-FFF2-40B4-BE49-F238E27FC236}">
                <a16:creationId xmlns:a16="http://schemas.microsoft.com/office/drawing/2014/main" id="{D00FB639-5B67-43F6-9D63-4065ADFA25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0981834">
            <a:off x="4813937" y="1504859"/>
            <a:ext cx="3428756" cy="42603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C58DFE9-1B88-41F6-818C-24C07AA52F3A}"/>
              </a:ext>
            </a:extLst>
          </p:cNvPr>
          <p:cNvSpPr txBox="1"/>
          <p:nvPr/>
        </p:nvSpPr>
        <p:spPr>
          <a:xfrm rot="20959530">
            <a:off x="5201156" y="2686877"/>
            <a:ext cx="2577603" cy="1754326"/>
          </a:xfrm>
          <a:prstGeom prst="rect">
            <a:avLst/>
          </a:prstGeom>
          <a:solidFill>
            <a:srgbClr val="00B0F0"/>
          </a:solidFill>
        </p:spPr>
        <p:txBody>
          <a:bodyPr wrap="square" rtlCol="0">
            <a:spAutoFit/>
          </a:bodyPr>
          <a:lstStyle/>
          <a:p>
            <a:r>
              <a:rPr lang="en-GB" b="1" dirty="0"/>
              <a:t>What are the benefits of a circuit-based class?</a:t>
            </a:r>
          </a:p>
          <a:p>
            <a:r>
              <a:rPr lang="en-GB" b="1" dirty="0"/>
              <a:t>Write up all ideas and present to the class.</a:t>
            </a:r>
          </a:p>
          <a:p>
            <a:endParaRPr lang="en-GB" dirty="0"/>
          </a:p>
        </p:txBody>
      </p:sp>
    </p:spTree>
    <p:extLst>
      <p:ext uri="{BB962C8B-B14F-4D97-AF65-F5344CB8AC3E}">
        <p14:creationId xmlns:p14="http://schemas.microsoft.com/office/powerpoint/2010/main" val="3002248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12402-086C-4264-B264-C2BD7C538BF7}"/>
              </a:ext>
            </a:extLst>
          </p:cNvPr>
          <p:cNvSpPr>
            <a:spLocks noGrp="1"/>
          </p:cNvSpPr>
          <p:nvPr>
            <p:ph type="title"/>
          </p:nvPr>
        </p:nvSpPr>
        <p:spPr>
          <a:xfrm>
            <a:off x="369889" y="1143831"/>
            <a:ext cx="3985902" cy="1144007"/>
          </a:xfrm>
        </p:spPr>
        <p:txBody>
          <a:bodyPr vert="horz" lIns="91440" tIns="45720" rIns="91440" bIns="45720" rtlCol="0" anchor="ctr">
            <a:normAutofit/>
          </a:bodyPr>
          <a:lstStyle/>
          <a:p>
            <a:r>
              <a:rPr lang="en-US" sz="3700" kern="1200" dirty="0">
                <a:solidFill>
                  <a:schemeClr val="tx1"/>
                </a:solidFill>
                <a:latin typeface="+mj-lt"/>
                <a:ea typeface="+mj-ea"/>
                <a:cs typeface="+mj-cs"/>
              </a:rPr>
              <a:t>Benefits of circuits </a:t>
            </a:r>
          </a:p>
        </p:txBody>
      </p:sp>
      <p:sp>
        <p:nvSpPr>
          <p:cNvPr id="3" name="Text Placeholder 2">
            <a:extLst>
              <a:ext uri="{FF2B5EF4-FFF2-40B4-BE49-F238E27FC236}">
                <a16:creationId xmlns:a16="http://schemas.microsoft.com/office/drawing/2014/main" id="{BF2C132B-4B2C-485C-B3A5-BA45B1C3EF8F}"/>
              </a:ext>
            </a:extLst>
          </p:cNvPr>
          <p:cNvSpPr>
            <a:spLocks noGrp="1"/>
          </p:cNvSpPr>
          <p:nvPr>
            <p:ph type="body" sz="quarter" idx="10"/>
          </p:nvPr>
        </p:nvSpPr>
        <p:spPr>
          <a:xfrm>
            <a:off x="185430" y="2122117"/>
            <a:ext cx="4108449" cy="4793391"/>
          </a:xfrm>
        </p:spPr>
        <p:txBody>
          <a:bodyPr vert="horz" lIns="91440" tIns="45720" rIns="91440" bIns="45720" rtlCol="0" anchor="t">
            <a:normAutofit/>
          </a:bodyPr>
          <a:lstStyle/>
          <a:p>
            <a:endParaRPr lang="en-US" sz="1800" dirty="0">
              <a:solidFill>
                <a:schemeClr val="tx1"/>
              </a:solidFill>
            </a:endParaRPr>
          </a:p>
          <a:p>
            <a:r>
              <a:rPr lang="en-US" sz="1800" dirty="0">
                <a:solidFill>
                  <a:schemeClr val="tx1"/>
                </a:solidFill>
              </a:rPr>
              <a:t>They can be designed with a variety of goals in mind, for example, to improve speed, agility, coordination, balance and muscular endurance.</a:t>
            </a:r>
          </a:p>
          <a:p>
            <a:r>
              <a:rPr lang="en-US" sz="1800" dirty="0">
                <a:solidFill>
                  <a:schemeClr val="tx1"/>
                </a:solidFill>
              </a:rPr>
              <a:t>Each participant exercises at a station on their own at their own pace.</a:t>
            </a:r>
          </a:p>
          <a:p>
            <a:r>
              <a:rPr lang="en-US" sz="1800" dirty="0">
                <a:solidFill>
                  <a:schemeClr val="tx1"/>
                </a:solidFill>
              </a:rPr>
              <a:t>It can be completed with or without music. </a:t>
            </a:r>
          </a:p>
          <a:p>
            <a:endParaRPr lang="en-US" sz="1800" dirty="0">
              <a:solidFill>
                <a:schemeClr val="tx1"/>
              </a:solidFill>
            </a:endParaRPr>
          </a:p>
          <a:p>
            <a:endParaRPr lang="en-US" sz="1800" dirty="0">
              <a:solidFill>
                <a:schemeClr val="tx1"/>
              </a:solidFill>
            </a:endParaRPr>
          </a:p>
          <a:p>
            <a:pPr marL="0"/>
            <a:endParaRPr lang="en-US" sz="1800" dirty="0">
              <a:solidFill>
                <a:schemeClr val="tx1"/>
              </a:solidFill>
            </a:endParaRP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40250" y="0"/>
            <a:ext cx="4603750" cy="4793391"/>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5" name="Picture 4" descr="A group of people in a room&#10;&#10;Description generated with high confidence">
            <a:extLst>
              <a:ext uri="{FF2B5EF4-FFF2-40B4-BE49-F238E27FC236}">
                <a16:creationId xmlns:a16="http://schemas.microsoft.com/office/drawing/2014/main" id="{FDFEADC1-2E1E-4516-8D53-5098BFE57B89}"/>
              </a:ext>
            </a:extLst>
          </p:cNvPr>
          <p:cNvPicPr>
            <a:picLocks noChangeAspect="1"/>
          </p:cNvPicPr>
          <p:nvPr/>
        </p:nvPicPr>
        <p:blipFill rotWithShape="1">
          <a:blip r:embed="rId2">
            <a:extLst>
              <a:ext uri="{28A0092B-C50C-407E-A947-70E740481C1C}">
                <a14:useLocalDpi xmlns:a14="http://schemas.microsoft.com/office/drawing/2010/main" val="0"/>
              </a:ext>
            </a:extLst>
          </a:blip>
          <a:srcRect l="27728" r="9482" b="2"/>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456053335"/>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E1ED7-C9CD-4E62-B637-CCF14A539B1B}"/>
              </a:ext>
            </a:extLst>
          </p:cNvPr>
          <p:cNvSpPr>
            <a:spLocks noGrp="1"/>
          </p:cNvSpPr>
          <p:nvPr>
            <p:ph type="title"/>
          </p:nvPr>
        </p:nvSpPr>
        <p:spPr/>
        <p:txBody>
          <a:bodyPr/>
          <a:lstStyle/>
          <a:p>
            <a:r>
              <a:rPr lang="en-GB" dirty="0"/>
              <a:t>Example circuits session</a:t>
            </a:r>
          </a:p>
        </p:txBody>
      </p:sp>
      <p:graphicFrame>
        <p:nvGraphicFramePr>
          <p:cNvPr id="4" name="Table 3">
            <a:extLst>
              <a:ext uri="{FF2B5EF4-FFF2-40B4-BE49-F238E27FC236}">
                <a16:creationId xmlns:a16="http://schemas.microsoft.com/office/drawing/2014/main" id="{4B7CA382-F672-4880-8B89-96EE5059CC28}"/>
              </a:ext>
            </a:extLst>
          </p:cNvPr>
          <p:cNvGraphicFramePr>
            <a:graphicFrameLocks noGrp="1"/>
          </p:cNvGraphicFramePr>
          <p:nvPr>
            <p:extLst>
              <p:ext uri="{D42A27DB-BD31-4B8C-83A1-F6EECF244321}">
                <p14:modId xmlns:p14="http://schemas.microsoft.com/office/powerpoint/2010/main" val="806956690"/>
              </p:ext>
            </p:extLst>
          </p:nvPr>
        </p:nvGraphicFramePr>
        <p:xfrm>
          <a:off x="412297" y="1801132"/>
          <a:ext cx="7858126" cy="2509611"/>
        </p:xfrm>
        <a:graphic>
          <a:graphicData uri="http://schemas.openxmlformats.org/drawingml/2006/table">
            <a:tbl>
              <a:tblPr firstRow="1" bandRow="1">
                <a:tableStyleId>{5C22544A-7EE6-4342-B048-85BDC9FD1C3A}</a:tableStyleId>
              </a:tblPr>
              <a:tblGrid>
                <a:gridCol w="1374964">
                  <a:extLst>
                    <a:ext uri="{9D8B030D-6E8A-4147-A177-3AD203B41FA5}">
                      <a16:colId xmlns:a16="http://schemas.microsoft.com/office/drawing/2014/main" val="3392582691"/>
                    </a:ext>
                  </a:extLst>
                </a:gridCol>
                <a:gridCol w="2803075">
                  <a:extLst>
                    <a:ext uri="{9D8B030D-6E8A-4147-A177-3AD203B41FA5}">
                      <a16:colId xmlns:a16="http://schemas.microsoft.com/office/drawing/2014/main" val="1475978685"/>
                    </a:ext>
                  </a:extLst>
                </a:gridCol>
                <a:gridCol w="1839039">
                  <a:extLst>
                    <a:ext uri="{9D8B030D-6E8A-4147-A177-3AD203B41FA5}">
                      <a16:colId xmlns:a16="http://schemas.microsoft.com/office/drawing/2014/main" val="510388116"/>
                    </a:ext>
                  </a:extLst>
                </a:gridCol>
                <a:gridCol w="1114425">
                  <a:extLst>
                    <a:ext uri="{9D8B030D-6E8A-4147-A177-3AD203B41FA5}">
                      <a16:colId xmlns:a16="http://schemas.microsoft.com/office/drawing/2014/main" val="1791211575"/>
                    </a:ext>
                  </a:extLst>
                </a:gridCol>
                <a:gridCol w="726623">
                  <a:extLst>
                    <a:ext uri="{9D8B030D-6E8A-4147-A177-3AD203B41FA5}">
                      <a16:colId xmlns:a16="http://schemas.microsoft.com/office/drawing/2014/main" val="1468533058"/>
                    </a:ext>
                  </a:extLst>
                </a:gridCol>
              </a:tblGrid>
              <a:tr h="553110">
                <a:tc>
                  <a:txBody>
                    <a:bodyPr/>
                    <a:lstStyle/>
                    <a:p>
                      <a:r>
                        <a:rPr lang="en-GB" dirty="0">
                          <a:solidFill>
                            <a:schemeClr val="bg1">
                              <a:lumMod val="95000"/>
                            </a:schemeClr>
                          </a:solidFill>
                        </a:rPr>
                        <a:t>Goal</a:t>
                      </a:r>
                    </a:p>
                  </a:txBody>
                  <a:tcPr>
                    <a:solidFill>
                      <a:srgbClr val="96418D"/>
                    </a:solidFill>
                  </a:tcPr>
                </a:tc>
                <a:tc>
                  <a:txBody>
                    <a:bodyPr/>
                    <a:lstStyle/>
                    <a:p>
                      <a:r>
                        <a:rPr lang="en-GB" dirty="0">
                          <a:solidFill>
                            <a:schemeClr val="bg1">
                              <a:lumMod val="95000"/>
                            </a:schemeClr>
                          </a:solidFill>
                        </a:rPr>
                        <a:t>Exercise </a:t>
                      </a:r>
                    </a:p>
                  </a:txBody>
                  <a:tcPr>
                    <a:solidFill>
                      <a:srgbClr val="96418D"/>
                    </a:solidFill>
                  </a:tcPr>
                </a:tc>
                <a:tc>
                  <a:txBody>
                    <a:bodyPr/>
                    <a:lstStyle/>
                    <a:p>
                      <a:r>
                        <a:rPr lang="en-GB" dirty="0">
                          <a:solidFill>
                            <a:schemeClr val="bg1">
                              <a:lumMod val="95000"/>
                            </a:schemeClr>
                          </a:solidFill>
                        </a:rPr>
                        <a:t>Time/intensity</a:t>
                      </a:r>
                    </a:p>
                  </a:txBody>
                  <a:tcPr>
                    <a:solidFill>
                      <a:srgbClr val="96418D"/>
                    </a:solidFill>
                  </a:tcPr>
                </a:tc>
                <a:tc>
                  <a:txBody>
                    <a:bodyPr/>
                    <a:lstStyle/>
                    <a:p>
                      <a:r>
                        <a:rPr lang="en-GB" dirty="0">
                          <a:solidFill>
                            <a:schemeClr val="bg1">
                              <a:lumMod val="95000"/>
                            </a:schemeClr>
                          </a:solidFill>
                        </a:rPr>
                        <a:t>Rest</a:t>
                      </a:r>
                    </a:p>
                  </a:txBody>
                  <a:tcPr>
                    <a:solidFill>
                      <a:srgbClr val="96418D"/>
                    </a:solidFill>
                  </a:tcPr>
                </a:tc>
                <a:tc>
                  <a:txBody>
                    <a:bodyPr/>
                    <a:lstStyle/>
                    <a:p>
                      <a:r>
                        <a:rPr lang="en-GB" dirty="0">
                          <a:solidFill>
                            <a:schemeClr val="bg1">
                              <a:lumMod val="95000"/>
                            </a:schemeClr>
                          </a:solidFill>
                        </a:rPr>
                        <a:t>Sets </a:t>
                      </a:r>
                    </a:p>
                  </a:txBody>
                  <a:tcPr>
                    <a:solidFill>
                      <a:srgbClr val="96418D"/>
                    </a:solidFill>
                  </a:tcPr>
                </a:tc>
                <a:extLst>
                  <a:ext uri="{0D108BD9-81ED-4DB2-BD59-A6C34878D82A}">
                    <a16:rowId xmlns:a16="http://schemas.microsoft.com/office/drawing/2014/main" val="2025751112"/>
                  </a:ext>
                </a:extLst>
              </a:tr>
              <a:tr h="1956501">
                <a:tc>
                  <a:txBody>
                    <a:bodyPr/>
                    <a:lstStyle/>
                    <a:p>
                      <a:r>
                        <a:rPr lang="en-GB" dirty="0">
                          <a:solidFill>
                            <a:schemeClr val="bg1">
                              <a:lumMod val="95000"/>
                            </a:schemeClr>
                          </a:solidFill>
                        </a:rPr>
                        <a:t>Strength endurance</a:t>
                      </a:r>
                    </a:p>
                  </a:txBody>
                  <a:tcPr>
                    <a:solidFill>
                      <a:srgbClr val="96418D"/>
                    </a:solidFill>
                  </a:tcPr>
                </a:tc>
                <a:tc>
                  <a:txBody>
                    <a:bodyPr/>
                    <a:lstStyle/>
                    <a:p>
                      <a:r>
                        <a:rPr lang="en-GB" dirty="0">
                          <a:solidFill>
                            <a:schemeClr val="bg1">
                              <a:lumMod val="95000"/>
                            </a:schemeClr>
                          </a:solidFill>
                        </a:rPr>
                        <a:t>DB squat</a:t>
                      </a:r>
                    </a:p>
                    <a:p>
                      <a:r>
                        <a:rPr lang="en-GB" dirty="0">
                          <a:solidFill>
                            <a:schemeClr val="bg1">
                              <a:lumMod val="95000"/>
                            </a:schemeClr>
                          </a:solidFill>
                        </a:rPr>
                        <a:t>Press-up</a:t>
                      </a:r>
                    </a:p>
                    <a:p>
                      <a:r>
                        <a:rPr lang="en-GB" dirty="0">
                          <a:solidFill>
                            <a:schemeClr val="bg1">
                              <a:lumMod val="95000"/>
                            </a:schemeClr>
                          </a:solidFill>
                        </a:rPr>
                        <a:t>Lunge </a:t>
                      </a:r>
                    </a:p>
                    <a:p>
                      <a:r>
                        <a:rPr lang="en-GB" dirty="0">
                          <a:solidFill>
                            <a:schemeClr val="bg1">
                              <a:lumMod val="95000"/>
                            </a:schemeClr>
                          </a:solidFill>
                        </a:rPr>
                        <a:t>BB bent-over row</a:t>
                      </a:r>
                    </a:p>
                    <a:p>
                      <a:r>
                        <a:rPr lang="en-GB" dirty="0">
                          <a:solidFill>
                            <a:schemeClr val="bg1">
                              <a:lumMod val="95000"/>
                            </a:schemeClr>
                          </a:solidFill>
                        </a:rPr>
                        <a:t>Battle rope wave</a:t>
                      </a:r>
                    </a:p>
                    <a:p>
                      <a:r>
                        <a:rPr lang="en-GB" dirty="0">
                          <a:solidFill>
                            <a:schemeClr val="bg1">
                              <a:lumMod val="95000"/>
                            </a:schemeClr>
                          </a:solidFill>
                        </a:rPr>
                        <a:t>Ab curl </a:t>
                      </a:r>
                    </a:p>
                  </a:txBody>
                  <a:tcPr>
                    <a:solidFill>
                      <a:srgbClr val="96418D"/>
                    </a:solidFill>
                  </a:tcPr>
                </a:tc>
                <a:tc>
                  <a:txBody>
                    <a:bodyPr/>
                    <a:lstStyle/>
                    <a:p>
                      <a:endParaRPr lang="en-GB" dirty="0">
                        <a:solidFill>
                          <a:schemeClr val="bg1">
                            <a:lumMod val="95000"/>
                          </a:schemeClr>
                        </a:solidFill>
                      </a:endParaRPr>
                    </a:p>
                    <a:p>
                      <a:endParaRPr lang="en-GB" dirty="0">
                        <a:solidFill>
                          <a:schemeClr val="bg1">
                            <a:lumMod val="95000"/>
                          </a:schemeClr>
                        </a:solidFill>
                      </a:endParaRPr>
                    </a:p>
                    <a:p>
                      <a:r>
                        <a:rPr lang="en-GB" dirty="0">
                          <a:solidFill>
                            <a:schemeClr val="bg1">
                              <a:lumMod val="95000"/>
                            </a:schemeClr>
                          </a:solidFill>
                        </a:rPr>
                        <a:t>30 seconds @ 8RPE</a:t>
                      </a:r>
                    </a:p>
                  </a:txBody>
                  <a:tcPr>
                    <a:solidFill>
                      <a:srgbClr val="96418D"/>
                    </a:solidFill>
                  </a:tcPr>
                </a:tc>
                <a:tc>
                  <a:txBody>
                    <a:bodyPr/>
                    <a:lstStyle/>
                    <a:p>
                      <a:endParaRPr lang="en-GB" dirty="0">
                        <a:solidFill>
                          <a:schemeClr val="bg1">
                            <a:lumMod val="95000"/>
                          </a:schemeClr>
                        </a:solidFill>
                      </a:endParaRPr>
                    </a:p>
                    <a:p>
                      <a:endParaRPr lang="en-GB" dirty="0">
                        <a:solidFill>
                          <a:schemeClr val="bg1">
                            <a:lumMod val="95000"/>
                          </a:schemeClr>
                        </a:solidFill>
                      </a:endParaRPr>
                    </a:p>
                    <a:p>
                      <a:r>
                        <a:rPr lang="en-GB" dirty="0">
                          <a:solidFill>
                            <a:schemeClr val="bg1">
                              <a:lumMod val="95000"/>
                            </a:schemeClr>
                          </a:solidFill>
                        </a:rPr>
                        <a:t>60 seconds </a:t>
                      </a:r>
                    </a:p>
                  </a:txBody>
                  <a:tcPr>
                    <a:solidFill>
                      <a:srgbClr val="96418D"/>
                    </a:solidFill>
                  </a:tcPr>
                </a:tc>
                <a:tc>
                  <a:txBody>
                    <a:bodyPr/>
                    <a:lstStyle/>
                    <a:p>
                      <a:endParaRPr lang="en-GB" dirty="0">
                        <a:solidFill>
                          <a:schemeClr val="bg1">
                            <a:lumMod val="95000"/>
                          </a:schemeClr>
                        </a:solidFill>
                      </a:endParaRPr>
                    </a:p>
                    <a:p>
                      <a:endParaRPr lang="en-GB" dirty="0">
                        <a:solidFill>
                          <a:schemeClr val="bg1">
                            <a:lumMod val="95000"/>
                          </a:schemeClr>
                        </a:solidFill>
                      </a:endParaRPr>
                    </a:p>
                    <a:p>
                      <a:endParaRPr lang="en-GB" dirty="0">
                        <a:solidFill>
                          <a:schemeClr val="bg1">
                            <a:lumMod val="95000"/>
                          </a:schemeClr>
                        </a:solidFill>
                      </a:endParaRPr>
                    </a:p>
                    <a:p>
                      <a:r>
                        <a:rPr lang="en-GB" dirty="0">
                          <a:solidFill>
                            <a:schemeClr val="bg1">
                              <a:lumMod val="95000"/>
                            </a:schemeClr>
                          </a:solidFill>
                        </a:rPr>
                        <a:t>3</a:t>
                      </a:r>
                    </a:p>
                  </a:txBody>
                  <a:tcPr>
                    <a:solidFill>
                      <a:srgbClr val="96418D"/>
                    </a:solidFill>
                  </a:tcPr>
                </a:tc>
                <a:extLst>
                  <a:ext uri="{0D108BD9-81ED-4DB2-BD59-A6C34878D82A}">
                    <a16:rowId xmlns:a16="http://schemas.microsoft.com/office/drawing/2014/main" val="3354983353"/>
                  </a:ext>
                </a:extLst>
              </a:tr>
            </a:tbl>
          </a:graphicData>
        </a:graphic>
      </p:graphicFrame>
    </p:spTree>
    <p:extLst>
      <p:ext uri="{BB962C8B-B14F-4D97-AF65-F5344CB8AC3E}">
        <p14:creationId xmlns:p14="http://schemas.microsoft.com/office/powerpoint/2010/main" val="4015254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oup of people walking on a path&#10;&#10;Description generated with very high confidence">
            <a:extLst>
              <a:ext uri="{FF2B5EF4-FFF2-40B4-BE49-F238E27FC236}">
                <a16:creationId xmlns:a16="http://schemas.microsoft.com/office/drawing/2014/main" id="{98E737E5-EF0E-445D-B229-093567A62A4F}"/>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6542" r="15628" b="-1"/>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itle 1">
            <a:extLst>
              <a:ext uri="{FF2B5EF4-FFF2-40B4-BE49-F238E27FC236}">
                <a16:creationId xmlns:a16="http://schemas.microsoft.com/office/drawing/2014/main" id="{AE7C692A-02C3-4DD1-A998-CC499EAFFB81}"/>
              </a:ext>
            </a:extLst>
          </p:cNvPr>
          <p:cNvSpPr>
            <a:spLocks noGrp="1"/>
          </p:cNvSpPr>
          <p:nvPr>
            <p:ph type="title"/>
          </p:nvPr>
        </p:nvSpPr>
        <p:spPr>
          <a:xfrm>
            <a:off x="327720" y="505076"/>
            <a:ext cx="3602727" cy="1633382"/>
          </a:xfrm>
        </p:spPr>
        <p:txBody>
          <a:bodyPr vert="horz" lIns="91440" tIns="45720" rIns="91440" bIns="45720" rtlCol="0" anchor="ctr">
            <a:normAutofit/>
          </a:bodyPr>
          <a:lstStyle/>
          <a:p>
            <a:r>
              <a:rPr lang="en-US" sz="4400" b="1" kern="1200" dirty="0">
                <a:solidFill>
                  <a:srgbClr val="000000"/>
                </a:solidFill>
                <a:latin typeface="+mj-lt"/>
                <a:ea typeface="+mj-ea"/>
                <a:cs typeface="+mj-cs"/>
              </a:rPr>
              <a:t>Intervals</a:t>
            </a:r>
          </a:p>
        </p:txBody>
      </p:sp>
      <p:sp>
        <p:nvSpPr>
          <p:cNvPr id="3" name="Text Placeholder 2">
            <a:extLst>
              <a:ext uri="{FF2B5EF4-FFF2-40B4-BE49-F238E27FC236}">
                <a16:creationId xmlns:a16="http://schemas.microsoft.com/office/drawing/2014/main" id="{799BCF33-D718-4A7E-90C7-684CDFB74D78}"/>
              </a:ext>
            </a:extLst>
          </p:cNvPr>
          <p:cNvSpPr>
            <a:spLocks noGrp="1"/>
          </p:cNvSpPr>
          <p:nvPr>
            <p:ph type="body" sz="quarter" idx="10"/>
          </p:nvPr>
        </p:nvSpPr>
        <p:spPr>
          <a:xfrm>
            <a:off x="327720" y="2138458"/>
            <a:ext cx="4191509" cy="4338797"/>
          </a:xfrm>
        </p:spPr>
        <p:txBody>
          <a:bodyPr vert="horz" lIns="91440" tIns="45720" rIns="91440" bIns="45720" rtlCol="0" anchor="ctr">
            <a:normAutofit/>
          </a:bodyPr>
          <a:lstStyle/>
          <a:p>
            <a:pPr marL="0"/>
            <a:endParaRPr lang="en-US" dirty="0">
              <a:solidFill>
                <a:srgbClr val="000000"/>
              </a:solidFill>
            </a:endParaRPr>
          </a:p>
          <a:p>
            <a:pPr marL="0" indent="0">
              <a:buNone/>
            </a:pPr>
            <a:r>
              <a:rPr lang="en-US" dirty="0">
                <a:solidFill>
                  <a:srgbClr val="000000"/>
                </a:solidFill>
              </a:rPr>
              <a:t>This method involves introducing a short, extra-intense burst of exercise intermittently throughout a regular, steady aerobic routine.</a:t>
            </a:r>
          </a:p>
          <a:p>
            <a:pPr marL="0"/>
            <a:endParaRPr lang="en-US" dirty="0">
              <a:solidFill>
                <a:srgbClr val="000000"/>
              </a:solidFill>
            </a:endParaRPr>
          </a:p>
          <a:p>
            <a:r>
              <a:rPr lang="en-US" b="1" i="1" u="sng" dirty="0">
                <a:solidFill>
                  <a:srgbClr val="000000"/>
                </a:solidFill>
              </a:rPr>
              <a:t>Task: </a:t>
            </a:r>
            <a:r>
              <a:rPr lang="en-US" b="1" i="1" dirty="0">
                <a:solidFill>
                  <a:srgbClr val="000000"/>
                </a:solidFill>
              </a:rPr>
              <a:t>With a partner, discuss the benefits of this method of training and feed back to the group.</a:t>
            </a:r>
          </a:p>
          <a:p>
            <a:endParaRPr lang="en-US" b="1" i="1" dirty="0">
              <a:solidFill>
                <a:srgbClr val="000000"/>
              </a:solidFill>
            </a:endParaRPr>
          </a:p>
          <a:p>
            <a:endParaRPr lang="en-US" b="1" i="1" dirty="0">
              <a:solidFill>
                <a:srgbClr val="000000"/>
              </a:solidFill>
            </a:endParaRPr>
          </a:p>
          <a:p>
            <a:pPr marL="0"/>
            <a:endParaRPr lang="en-US" dirty="0">
              <a:solidFill>
                <a:srgbClr val="000000"/>
              </a:solidFill>
            </a:endParaRPr>
          </a:p>
        </p:txBody>
      </p:sp>
    </p:spTree>
    <p:extLst>
      <p:ext uri="{BB962C8B-B14F-4D97-AF65-F5344CB8AC3E}">
        <p14:creationId xmlns:p14="http://schemas.microsoft.com/office/powerpoint/2010/main" val="2592429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CF53-52EF-40EB-B3CA-AC5ADA4F2580}"/>
              </a:ext>
            </a:extLst>
          </p:cNvPr>
          <p:cNvSpPr>
            <a:spLocks noGrp="1"/>
          </p:cNvSpPr>
          <p:nvPr>
            <p:ph type="title"/>
          </p:nvPr>
        </p:nvSpPr>
        <p:spPr/>
        <p:txBody>
          <a:bodyPr/>
          <a:lstStyle/>
          <a:p>
            <a:r>
              <a:rPr lang="en-GB" dirty="0"/>
              <a:t>Benefits of aerobic intervals</a:t>
            </a:r>
          </a:p>
        </p:txBody>
      </p:sp>
      <p:sp>
        <p:nvSpPr>
          <p:cNvPr id="3" name="Text Placeholder 2">
            <a:extLst>
              <a:ext uri="{FF2B5EF4-FFF2-40B4-BE49-F238E27FC236}">
                <a16:creationId xmlns:a16="http://schemas.microsoft.com/office/drawing/2014/main" id="{0143D4B6-4E69-4CA2-9DF2-732FDE9F0494}"/>
              </a:ext>
            </a:extLst>
          </p:cNvPr>
          <p:cNvSpPr>
            <a:spLocks noGrp="1"/>
          </p:cNvSpPr>
          <p:nvPr>
            <p:ph type="body" sz="quarter" idx="10"/>
          </p:nvPr>
        </p:nvSpPr>
        <p:spPr>
          <a:xfrm>
            <a:off x="468924" y="1227016"/>
            <a:ext cx="3335634" cy="4235938"/>
          </a:xfrm>
        </p:spPr>
        <p:txBody>
          <a:bodyPr/>
          <a:lstStyle/>
          <a:p>
            <a:endParaRPr lang="en-GB" dirty="0"/>
          </a:p>
          <a:p>
            <a:endParaRPr lang="en-GB" dirty="0"/>
          </a:p>
        </p:txBody>
      </p:sp>
      <p:sp>
        <p:nvSpPr>
          <p:cNvPr id="4" name="Rectangle 3">
            <a:extLst>
              <a:ext uri="{FF2B5EF4-FFF2-40B4-BE49-F238E27FC236}">
                <a16:creationId xmlns:a16="http://schemas.microsoft.com/office/drawing/2014/main" id="{0E6AADE3-F0B0-44C3-B322-5148499F50D5}"/>
              </a:ext>
            </a:extLst>
          </p:cNvPr>
          <p:cNvSpPr/>
          <p:nvPr/>
        </p:nvSpPr>
        <p:spPr>
          <a:xfrm>
            <a:off x="375557" y="1449162"/>
            <a:ext cx="7947932" cy="1477328"/>
          </a:xfrm>
          <a:prstGeom prst="rect">
            <a:avLst/>
          </a:prstGeom>
        </p:spPr>
        <p:txBody>
          <a:bodyPr wrap="square">
            <a:spAutoFit/>
          </a:bodyPr>
          <a:lstStyle/>
          <a:p>
            <a:pPr marL="285750" indent="-285750">
              <a:buFont typeface="Arial" panose="020B0604020202020204" pitchFamily="34" charset="0"/>
              <a:buChar char="•"/>
            </a:pPr>
            <a:r>
              <a:rPr lang="en-US" dirty="0"/>
              <a:t>This technique causes the body to burn calories at a higher rate than it would during a workout consisting of a constant, steady exertion.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Aerobic intervals can break up the potential boredom of continuous, steady-state training.</a:t>
            </a:r>
            <a:endParaRPr lang="en-GB" dirty="0"/>
          </a:p>
        </p:txBody>
      </p:sp>
      <p:graphicFrame>
        <p:nvGraphicFramePr>
          <p:cNvPr id="5" name="Table 4">
            <a:extLst>
              <a:ext uri="{FF2B5EF4-FFF2-40B4-BE49-F238E27FC236}">
                <a16:creationId xmlns:a16="http://schemas.microsoft.com/office/drawing/2014/main" id="{94F0101F-CECB-4B95-ABB0-B924F2F93B69}"/>
              </a:ext>
            </a:extLst>
          </p:cNvPr>
          <p:cNvGraphicFramePr>
            <a:graphicFrameLocks noGrp="1"/>
          </p:cNvGraphicFramePr>
          <p:nvPr>
            <p:extLst>
              <p:ext uri="{D42A27DB-BD31-4B8C-83A1-F6EECF244321}">
                <p14:modId xmlns:p14="http://schemas.microsoft.com/office/powerpoint/2010/main" val="1553023642"/>
              </p:ext>
            </p:extLst>
          </p:nvPr>
        </p:nvGraphicFramePr>
        <p:xfrm>
          <a:off x="428623" y="3428999"/>
          <a:ext cx="8168370" cy="1853293"/>
        </p:xfrm>
        <a:graphic>
          <a:graphicData uri="http://schemas.openxmlformats.org/drawingml/2006/table">
            <a:tbl>
              <a:tblPr firstRow="1" bandRow="1">
                <a:tableStyleId>{5C22544A-7EE6-4342-B048-85BDC9FD1C3A}</a:tableStyleId>
              </a:tblPr>
              <a:tblGrid>
                <a:gridCol w="1330781">
                  <a:extLst>
                    <a:ext uri="{9D8B030D-6E8A-4147-A177-3AD203B41FA5}">
                      <a16:colId xmlns:a16="http://schemas.microsoft.com/office/drawing/2014/main" val="387602619"/>
                    </a:ext>
                  </a:extLst>
                </a:gridCol>
                <a:gridCol w="2445203">
                  <a:extLst>
                    <a:ext uri="{9D8B030D-6E8A-4147-A177-3AD203B41FA5}">
                      <a16:colId xmlns:a16="http://schemas.microsoft.com/office/drawing/2014/main" val="2392475120"/>
                    </a:ext>
                  </a:extLst>
                </a:gridCol>
                <a:gridCol w="2245179">
                  <a:extLst>
                    <a:ext uri="{9D8B030D-6E8A-4147-A177-3AD203B41FA5}">
                      <a16:colId xmlns:a16="http://schemas.microsoft.com/office/drawing/2014/main" val="1770805393"/>
                    </a:ext>
                  </a:extLst>
                </a:gridCol>
                <a:gridCol w="1106260">
                  <a:extLst>
                    <a:ext uri="{9D8B030D-6E8A-4147-A177-3AD203B41FA5}">
                      <a16:colId xmlns:a16="http://schemas.microsoft.com/office/drawing/2014/main" val="564075489"/>
                    </a:ext>
                  </a:extLst>
                </a:gridCol>
                <a:gridCol w="1040947">
                  <a:extLst>
                    <a:ext uri="{9D8B030D-6E8A-4147-A177-3AD203B41FA5}">
                      <a16:colId xmlns:a16="http://schemas.microsoft.com/office/drawing/2014/main" val="1865405692"/>
                    </a:ext>
                  </a:extLst>
                </a:gridCol>
              </a:tblGrid>
              <a:tr h="648653">
                <a:tc>
                  <a:txBody>
                    <a:bodyPr/>
                    <a:lstStyle/>
                    <a:p>
                      <a:r>
                        <a:rPr lang="en-GB" dirty="0"/>
                        <a:t>Goal</a:t>
                      </a:r>
                    </a:p>
                  </a:txBody>
                  <a:tcPr>
                    <a:solidFill>
                      <a:srgbClr val="96418D"/>
                    </a:solidFill>
                  </a:tcPr>
                </a:tc>
                <a:tc>
                  <a:txBody>
                    <a:bodyPr/>
                    <a:lstStyle/>
                    <a:p>
                      <a:r>
                        <a:rPr lang="en-GB" dirty="0"/>
                        <a:t>Exercise</a:t>
                      </a:r>
                    </a:p>
                  </a:txBody>
                  <a:tcPr>
                    <a:solidFill>
                      <a:srgbClr val="96418D"/>
                    </a:solidFill>
                  </a:tcPr>
                </a:tc>
                <a:tc>
                  <a:txBody>
                    <a:bodyPr/>
                    <a:lstStyle/>
                    <a:p>
                      <a:r>
                        <a:rPr lang="en-GB" dirty="0"/>
                        <a:t>Time/intensity</a:t>
                      </a:r>
                    </a:p>
                  </a:txBody>
                  <a:tcPr>
                    <a:solidFill>
                      <a:srgbClr val="96418D"/>
                    </a:solidFill>
                  </a:tcPr>
                </a:tc>
                <a:tc>
                  <a:txBody>
                    <a:bodyPr/>
                    <a:lstStyle/>
                    <a:p>
                      <a:r>
                        <a:rPr lang="en-GB" dirty="0"/>
                        <a:t>Rest </a:t>
                      </a:r>
                    </a:p>
                  </a:txBody>
                  <a:tcPr>
                    <a:solidFill>
                      <a:srgbClr val="96418D"/>
                    </a:solidFill>
                  </a:tcPr>
                </a:tc>
                <a:tc>
                  <a:txBody>
                    <a:bodyPr/>
                    <a:lstStyle/>
                    <a:p>
                      <a:r>
                        <a:rPr lang="en-GB" dirty="0"/>
                        <a:t>Sets </a:t>
                      </a:r>
                    </a:p>
                  </a:txBody>
                  <a:tcPr>
                    <a:solidFill>
                      <a:srgbClr val="96418D"/>
                    </a:solidFill>
                  </a:tcPr>
                </a:tc>
                <a:extLst>
                  <a:ext uri="{0D108BD9-81ED-4DB2-BD59-A6C34878D82A}">
                    <a16:rowId xmlns:a16="http://schemas.microsoft.com/office/drawing/2014/main" val="837567465"/>
                  </a:ext>
                </a:extLst>
              </a:tr>
              <a:tr h="1204640">
                <a:tc>
                  <a:txBody>
                    <a:bodyPr/>
                    <a:lstStyle/>
                    <a:p>
                      <a:r>
                        <a:rPr lang="en-GB" dirty="0">
                          <a:solidFill>
                            <a:schemeClr val="bg1">
                              <a:lumMod val="95000"/>
                            </a:schemeClr>
                          </a:solidFill>
                        </a:rPr>
                        <a:t>Endurance </a:t>
                      </a:r>
                    </a:p>
                  </a:txBody>
                  <a:tcPr>
                    <a:solidFill>
                      <a:srgbClr val="96418D"/>
                    </a:solidFill>
                  </a:tcPr>
                </a:tc>
                <a:tc>
                  <a:txBody>
                    <a:bodyPr/>
                    <a:lstStyle/>
                    <a:p>
                      <a:r>
                        <a:rPr lang="en-GB" dirty="0">
                          <a:solidFill>
                            <a:schemeClr val="bg1">
                              <a:lumMod val="95000"/>
                            </a:schemeClr>
                          </a:solidFill>
                        </a:rPr>
                        <a:t>Walk/light jog</a:t>
                      </a:r>
                    </a:p>
                    <a:p>
                      <a:endParaRPr lang="en-GB" dirty="0">
                        <a:solidFill>
                          <a:schemeClr val="bg1">
                            <a:lumMod val="95000"/>
                          </a:schemeClr>
                        </a:solidFill>
                      </a:endParaRPr>
                    </a:p>
                    <a:p>
                      <a:r>
                        <a:rPr lang="en-GB" dirty="0">
                          <a:solidFill>
                            <a:schemeClr val="bg1">
                              <a:lumMod val="95000"/>
                            </a:schemeClr>
                          </a:solidFill>
                        </a:rPr>
                        <a:t>Fast jog</a:t>
                      </a:r>
                    </a:p>
                  </a:txBody>
                  <a:tcPr>
                    <a:solidFill>
                      <a:srgbClr val="96418D"/>
                    </a:solidFill>
                  </a:tcPr>
                </a:tc>
                <a:tc>
                  <a:txBody>
                    <a:bodyPr/>
                    <a:lstStyle/>
                    <a:p>
                      <a:r>
                        <a:rPr lang="en-GB" dirty="0">
                          <a:solidFill>
                            <a:schemeClr val="bg1">
                              <a:lumMod val="95000"/>
                            </a:schemeClr>
                          </a:solidFill>
                        </a:rPr>
                        <a:t>3mins @ 7RPE</a:t>
                      </a:r>
                    </a:p>
                    <a:p>
                      <a:endParaRPr lang="en-GB" dirty="0">
                        <a:solidFill>
                          <a:schemeClr val="bg1">
                            <a:lumMod val="95000"/>
                          </a:schemeClr>
                        </a:solidFill>
                      </a:endParaRPr>
                    </a:p>
                    <a:p>
                      <a:r>
                        <a:rPr lang="en-GB" dirty="0">
                          <a:solidFill>
                            <a:schemeClr val="bg1">
                              <a:lumMod val="95000"/>
                            </a:schemeClr>
                          </a:solidFill>
                        </a:rPr>
                        <a:t>1min @ 8+ RPE</a:t>
                      </a:r>
                    </a:p>
                  </a:txBody>
                  <a:tcPr>
                    <a:solidFill>
                      <a:srgbClr val="96418D"/>
                    </a:solidFill>
                  </a:tcPr>
                </a:tc>
                <a:tc>
                  <a:txBody>
                    <a:bodyPr/>
                    <a:lstStyle/>
                    <a:p>
                      <a:r>
                        <a:rPr lang="en-GB" dirty="0">
                          <a:solidFill>
                            <a:schemeClr val="bg1">
                              <a:lumMod val="95000"/>
                            </a:schemeClr>
                          </a:solidFill>
                        </a:rPr>
                        <a:t>None</a:t>
                      </a:r>
                    </a:p>
                  </a:txBody>
                  <a:tcPr>
                    <a:solidFill>
                      <a:srgbClr val="96418D"/>
                    </a:solidFill>
                  </a:tcPr>
                </a:tc>
                <a:tc>
                  <a:txBody>
                    <a:bodyPr/>
                    <a:lstStyle/>
                    <a:p>
                      <a:r>
                        <a:rPr lang="en-GB" dirty="0">
                          <a:solidFill>
                            <a:schemeClr val="bg1">
                              <a:lumMod val="95000"/>
                            </a:schemeClr>
                          </a:solidFill>
                        </a:rPr>
                        <a:t>5</a:t>
                      </a:r>
                    </a:p>
                  </a:txBody>
                  <a:tcPr>
                    <a:solidFill>
                      <a:srgbClr val="96418D"/>
                    </a:solidFill>
                  </a:tcPr>
                </a:tc>
                <a:extLst>
                  <a:ext uri="{0D108BD9-81ED-4DB2-BD59-A6C34878D82A}">
                    <a16:rowId xmlns:a16="http://schemas.microsoft.com/office/drawing/2014/main" val="1382987464"/>
                  </a:ext>
                </a:extLst>
              </a:tr>
            </a:tbl>
          </a:graphicData>
        </a:graphic>
      </p:graphicFrame>
    </p:spTree>
    <p:extLst>
      <p:ext uri="{BB962C8B-B14F-4D97-AF65-F5344CB8AC3E}">
        <p14:creationId xmlns:p14="http://schemas.microsoft.com/office/powerpoint/2010/main" val="681915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oup of people posing for the camera&#10;&#10;Description generated with very high confidence">
            <a:extLst>
              <a:ext uri="{FF2B5EF4-FFF2-40B4-BE49-F238E27FC236}">
                <a16:creationId xmlns:a16="http://schemas.microsoft.com/office/drawing/2014/main" id="{73EF918C-7BAF-49BC-A7C7-AE8F05C22FD0}"/>
              </a:ext>
            </a:extLst>
          </p:cNvPr>
          <p:cNvPicPr>
            <a:picLocks noChangeAspect="1"/>
          </p:cNvPicPr>
          <p:nvPr/>
        </p:nvPicPr>
        <p:blipFill rotWithShape="1">
          <a:blip r:embed="rId2">
            <a:extLst>
              <a:ext uri="{28A0092B-C50C-407E-A947-70E740481C1C}">
                <a14:useLocalDpi xmlns:a14="http://schemas.microsoft.com/office/drawing/2010/main" val="0"/>
              </a:ext>
            </a:extLst>
          </a:blip>
          <a:srcRect t="10055" b="13484"/>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2625FC-1E59-491E-841E-59F9E349210B}"/>
              </a:ext>
            </a:extLst>
          </p:cNvPr>
          <p:cNvSpPr>
            <a:spLocks noGrp="1"/>
          </p:cNvSpPr>
          <p:nvPr>
            <p:ph type="title"/>
          </p:nvPr>
        </p:nvSpPr>
        <p:spPr>
          <a:xfrm>
            <a:off x="603748" y="4551037"/>
            <a:ext cx="3766337" cy="1509931"/>
          </a:xfrm>
        </p:spPr>
        <p:txBody>
          <a:bodyPr vert="horz" lIns="91440" tIns="45720" rIns="91440" bIns="45720" rtlCol="0" anchor="ctr">
            <a:normAutofit/>
          </a:bodyPr>
          <a:lstStyle/>
          <a:p>
            <a:r>
              <a:rPr lang="en-US">
                <a:solidFill>
                  <a:srgbClr val="000000"/>
                </a:solidFill>
                <a:latin typeface="+mj-lt"/>
                <a:ea typeface="+mj-ea"/>
                <a:cs typeface="+mj-cs"/>
              </a:rPr>
              <a:t>Steady-state training</a:t>
            </a:r>
          </a:p>
        </p:txBody>
      </p:sp>
      <p:sp>
        <p:nvSpPr>
          <p:cNvPr id="3" name="Text Placeholder 2">
            <a:extLst>
              <a:ext uri="{FF2B5EF4-FFF2-40B4-BE49-F238E27FC236}">
                <a16:creationId xmlns:a16="http://schemas.microsoft.com/office/drawing/2014/main" id="{A76FD2D9-18C9-455E-A1E4-F4B51CAD8047}"/>
              </a:ext>
            </a:extLst>
          </p:cNvPr>
          <p:cNvSpPr>
            <a:spLocks noGrp="1"/>
          </p:cNvSpPr>
          <p:nvPr>
            <p:ph type="body" sz="quarter" idx="10"/>
          </p:nvPr>
        </p:nvSpPr>
        <p:spPr>
          <a:xfrm>
            <a:off x="3332344" y="4265155"/>
            <a:ext cx="5695055" cy="2436354"/>
          </a:xfrm>
        </p:spPr>
        <p:txBody>
          <a:bodyPr vert="horz" lIns="91440" tIns="45720" rIns="91440" bIns="45720" rtlCol="0" anchor="ctr">
            <a:normAutofit/>
          </a:bodyPr>
          <a:lstStyle/>
          <a:p>
            <a:r>
              <a:rPr lang="en-US" sz="1800" dirty="0">
                <a:solidFill>
                  <a:srgbClr val="000000"/>
                </a:solidFill>
              </a:rPr>
              <a:t>This method is a cardio workout that involves a continuous, steady effort.</a:t>
            </a:r>
          </a:p>
          <a:p>
            <a:r>
              <a:rPr lang="en-US" sz="1800" dirty="0">
                <a:solidFill>
                  <a:srgbClr val="000000"/>
                </a:solidFill>
              </a:rPr>
              <a:t>It is ideal for a mixed-ability group session and for participants who are focused on gaining or maintaining a base level of cardiovascular fitness.</a:t>
            </a:r>
          </a:p>
          <a:p>
            <a:r>
              <a:rPr lang="en-US" sz="1800" dirty="0">
                <a:solidFill>
                  <a:srgbClr val="000000"/>
                </a:solidFill>
              </a:rPr>
              <a:t>Therefore, it is great for participants with an endurance-based goal.</a:t>
            </a:r>
          </a:p>
        </p:txBody>
      </p:sp>
    </p:spTree>
    <p:extLst>
      <p:ext uri="{BB962C8B-B14F-4D97-AF65-F5344CB8AC3E}">
        <p14:creationId xmlns:p14="http://schemas.microsoft.com/office/powerpoint/2010/main" val="1198247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92F97-1CB9-4723-A56C-FA5ACD92112F}"/>
              </a:ext>
            </a:extLst>
          </p:cNvPr>
          <p:cNvSpPr>
            <a:spLocks noGrp="1"/>
          </p:cNvSpPr>
          <p:nvPr>
            <p:ph type="title"/>
          </p:nvPr>
        </p:nvSpPr>
        <p:spPr/>
        <p:txBody>
          <a:bodyPr/>
          <a:lstStyle/>
          <a:p>
            <a:r>
              <a:rPr lang="en-GB" dirty="0"/>
              <a:t>HIIT</a:t>
            </a:r>
          </a:p>
        </p:txBody>
      </p:sp>
      <p:sp>
        <p:nvSpPr>
          <p:cNvPr id="3" name="Text Placeholder 2">
            <a:extLst>
              <a:ext uri="{FF2B5EF4-FFF2-40B4-BE49-F238E27FC236}">
                <a16:creationId xmlns:a16="http://schemas.microsoft.com/office/drawing/2014/main" id="{800A603C-F768-45FF-BA85-4B201BD81101}"/>
              </a:ext>
            </a:extLst>
          </p:cNvPr>
          <p:cNvSpPr>
            <a:spLocks noGrp="1"/>
          </p:cNvSpPr>
          <p:nvPr>
            <p:ph type="body" sz="quarter" idx="10"/>
          </p:nvPr>
        </p:nvSpPr>
        <p:spPr>
          <a:xfrm>
            <a:off x="468924" y="1517051"/>
            <a:ext cx="4135430" cy="4235938"/>
          </a:xfrm>
        </p:spPr>
        <p:txBody>
          <a:bodyPr/>
          <a:lstStyle/>
          <a:p>
            <a:r>
              <a:rPr lang="en-US" dirty="0">
                <a:solidFill>
                  <a:schemeClr val="tx1"/>
                </a:solidFill>
              </a:rPr>
              <a:t>High-intensity interval training (HIIT) is a system of </a:t>
            </a:r>
            <a:r>
              <a:rPr lang="en-US" dirty="0" err="1">
                <a:solidFill>
                  <a:schemeClr val="tx1"/>
                </a:solidFill>
              </a:rPr>
              <a:t>organising</a:t>
            </a:r>
            <a:r>
              <a:rPr lang="en-US" dirty="0">
                <a:solidFill>
                  <a:schemeClr val="tx1"/>
                </a:solidFill>
              </a:rPr>
              <a:t> CV training into repeated bouts of short-duration, high-intensity exercise intervals, intermingled with periods of lower-intensity intervals of active </a:t>
            </a:r>
            <a:r>
              <a:rPr lang="en-GB" dirty="0">
                <a:solidFill>
                  <a:schemeClr val="tx1"/>
                </a:solidFill>
              </a:rPr>
              <a:t>recovery.</a:t>
            </a:r>
          </a:p>
          <a:p>
            <a:r>
              <a:rPr lang="en-US" dirty="0">
                <a:solidFill>
                  <a:schemeClr val="tx1"/>
                </a:solidFill>
              </a:rPr>
              <a:t>HIIT can include outdoor activities such as running or cycling, or using equipment such as treadmills, elliptical runners, stair-climbers or stationary bikes</a:t>
            </a:r>
            <a:r>
              <a:rPr lang="en-US" dirty="0"/>
              <a:t>.</a:t>
            </a:r>
          </a:p>
        </p:txBody>
      </p:sp>
      <p:pic>
        <p:nvPicPr>
          <p:cNvPr id="5" name="Picture 7" descr="Postit_blue.jpg">
            <a:extLst>
              <a:ext uri="{FF2B5EF4-FFF2-40B4-BE49-F238E27FC236}">
                <a16:creationId xmlns:a16="http://schemas.microsoft.com/office/drawing/2014/main" id="{C267E172-7575-4F52-9B85-1D3C93C2C77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0981834">
            <a:off x="4813937" y="1504859"/>
            <a:ext cx="3428756" cy="42603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F7C6401A-B498-418D-85AC-95CB375C9CA1}"/>
              </a:ext>
            </a:extLst>
          </p:cNvPr>
          <p:cNvSpPr txBox="1"/>
          <p:nvPr/>
        </p:nvSpPr>
        <p:spPr>
          <a:xfrm rot="20959530">
            <a:off x="5199211" y="2896356"/>
            <a:ext cx="2577603" cy="1477328"/>
          </a:xfrm>
          <a:prstGeom prst="rect">
            <a:avLst/>
          </a:prstGeom>
          <a:solidFill>
            <a:srgbClr val="00B0F0"/>
          </a:solidFill>
        </p:spPr>
        <p:txBody>
          <a:bodyPr wrap="square" rtlCol="0">
            <a:spAutoFit/>
          </a:bodyPr>
          <a:lstStyle/>
          <a:p>
            <a:r>
              <a:rPr lang="en-GB" b="1" dirty="0"/>
              <a:t>What are the benefits of HIIT training?</a:t>
            </a:r>
          </a:p>
          <a:p>
            <a:r>
              <a:rPr lang="en-GB" b="1" dirty="0"/>
              <a:t>Write up all ideas and present to the class.</a:t>
            </a:r>
          </a:p>
          <a:p>
            <a:endParaRPr lang="en-GB" dirty="0"/>
          </a:p>
        </p:txBody>
      </p:sp>
    </p:spTree>
    <p:extLst>
      <p:ext uri="{BB962C8B-B14F-4D97-AF65-F5344CB8AC3E}">
        <p14:creationId xmlns:p14="http://schemas.microsoft.com/office/powerpoint/2010/main" val="3977611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BC58A-6DCC-48CD-9D01-FAD3A8DA4C4D}"/>
              </a:ext>
            </a:extLst>
          </p:cNvPr>
          <p:cNvSpPr>
            <a:spLocks noGrp="1"/>
          </p:cNvSpPr>
          <p:nvPr>
            <p:ph type="title"/>
          </p:nvPr>
        </p:nvSpPr>
        <p:spPr/>
        <p:txBody>
          <a:bodyPr/>
          <a:lstStyle/>
          <a:p>
            <a:r>
              <a:rPr lang="en-GB" dirty="0"/>
              <a:t>Benefits of HITT training </a:t>
            </a:r>
            <a:br>
              <a:rPr lang="en-GB" dirty="0"/>
            </a:br>
            <a:endParaRPr lang="en-GB" dirty="0"/>
          </a:p>
        </p:txBody>
      </p:sp>
      <p:sp>
        <p:nvSpPr>
          <p:cNvPr id="3" name="Text Placeholder 2">
            <a:extLst>
              <a:ext uri="{FF2B5EF4-FFF2-40B4-BE49-F238E27FC236}">
                <a16:creationId xmlns:a16="http://schemas.microsoft.com/office/drawing/2014/main" id="{C19F2E6D-2DDD-4AAD-BA8F-16D1CF306E6E}"/>
              </a:ext>
            </a:extLst>
          </p:cNvPr>
          <p:cNvSpPr>
            <a:spLocks noGrp="1"/>
          </p:cNvSpPr>
          <p:nvPr>
            <p:ph type="body" sz="quarter" idx="10"/>
          </p:nvPr>
        </p:nvSpPr>
        <p:spPr>
          <a:xfrm>
            <a:off x="468924" y="1639313"/>
            <a:ext cx="8221785" cy="3173534"/>
          </a:xfrm>
        </p:spPr>
        <p:txBody>
          <a:bodyPr/>
          <a:lstStyle/>
          <a:p>
            <a:r>
              <a:rPr lang="en-US" dirty="0">
                <a:solidFill>
                  <a:schemeClr val="tx1"/>
                </a:solidFill>
              </a:rPr>
              <a:t>HIIT training protocols create challenging work rates such as sprints (whether on a bicycle or running) for short time frames lasting from 20 to 60 seconds.</a:t>
            </a:r>
          </a:p>
          <a:p>
            <a:r>
              <a:rPr lang="en-US" dirty="0">
                <a:solidFill>
                  <a:schemeClr val="tx1"/>
                </a:solidFill>
              </a:rPr>
              <a:t>Participants can alternate between high- and low-intensity exercise(s) or between high-intensity exercise and a short period of rest. For example, a short sprint up a flight of stairs followed by a walk back down, or a set of burpees followed by bodyweight rows, are examples of interval training.</a:t>
            </a:r>
          </a:p>
          <a:p>
            <a:r>
              <a:rPr lang="en-US" dirty="0">
                <a:solidFill>
                  <a:schemeClr val="tx1"/>
                </a:solidFill>
              </a:rPr>
              <a:t>There are many HIIT protocols, which can combat boredom and plateau.</a:t>
            </a:r>
          </a:p>
          <a:p>
            <a:endParaRPr lang="en-GB" dirty="0">
              <a:solidFill>
                <a:schemeClr val="tx1"/>
              </a:solidFill>
            </a:endParaRPr>
          </a:p>
        </p:txBody>
      </p:sp>
    </p:spTree>
    <p:extLst>
      <p:ext uri="{BB962C8B-B14F-4D97-AF65-F5344CB8AC3E}">
        <p14:creationId xmlns:p14="http://schemas.microsoft.com/office/powerpoint/2010/main" val="2740753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ADDEC-330E-493F-A22D-B16D2FAB4BF9}"/>
              </a:ext>
            </a:extLst>
          </p:cNvPr>
          <p:cNvSpPr>
            <a:spLocks noGrp="1"/>
          </p:cNvSpPr>
          <p:nvPr>
            <p:ph type="title"/>
          </p:nvPr>
        </p:nvSpPr>
        <p:spPr>
          <a:xfrm>
            <a:off x="468924" y="445482"/>
            <a:ext cx="7448062" cy="500184"/>
          </a:xfrm>
        </p:spPr>
        <p:txBody>
          <a:bodyPr/>
          <a:lstStyle/>
          <a:p>
            <a:r>
              <a:rPr lang="en-GB" dirty="0"/>
              <a:t>Example of a HITT session</a:t>
            </a:r>
          </a:p>
        </p:txBody>
      </p:sp>
      <p:graphicFrame>
        <p:nvGraphicFramePr>
          <p:cNvPr id="9" name="Table 8">
            <a:extLst>
              <a:ext uri="{FF2B5EF4-FFF2-40B4-BE49-F238E27FC236}">
                <a16:creationId xmlns:a16="http://schemas.microsoft.com/office/drawing/2014/main" id="{CD3DB9C3-72D3-4A12-81CE-ECA147B3561B}"/>
              </a:ext>
            </a:extLst>
          </p:cNvPr>
          <p:cNvGraphicFramePr>
            <a:graphicFrameLocks noGrp="1"/>
          </p:cNvGraphicFramePr>
          <p:nvPr>
            <p:extLst>
              <p:ext uri="{D42A27DB-BD31-4B8C-83A1-F6EECF244321}">
                <p14:modId xmlns:p14="http://schemas.microsoft.com/office/powerpoint/2010/main" val="3838469492"/>
              </p:ext>
            </p:extLst>
          </p:nvPr>
        </p:nvGraphicFramePr>
        <p:xfrm>
          <a:off x="334561" y="2413453"/>
          <a:ext cx="8372475" cy="1945747"/>
        </p:xfrm>
        <a:graphic>
          <a:graphicData uri="http://schemas.openxmlformats.org/drawingml/2006/table">
            <a:tbl>
              <a:tblPr firstRow="1" bandRow="1">
                <a:tableStyleId>{5C22544A-7EE6-4342-B048-85BDC9FD1C3A}</a:tableStyleId>
              </a:tblPr>
              <a:tblGrid>
                <a:gridCol w="1992086">
                  <a:extLst>
                    <a:ext uri="{9D8B030D-6E8A-4147-A177-3AD203B41FA5}">
                      <a16:colId xmlns:a16="http://schemas.microsoft.com/office/drawing/2014/main" val="447476191"/>
                    </a:ext>
                  </a:extLst>
                </a:gridCol>
                <a:gridCol w="2416802">
                  <a:extLst>
                    <a:ext uri="{9D8B030D-6E8A-4147-A177-3AD203B41FA5}">
                      <a16:colId xmlns:a16="http://schemas.microsoft.com/office/drawing/2014/main" val="1755133197"/>
                    </a:ext>
                  </a:extLst>
                </a:gridCol>
                <a:gridCol w="2175609">
                  <a:extLst>
                    <a:ext uri="{9D8B030D-6E8A-4147-A177-3AD203B41FA5}">
                      <a16:colId xmlns:a16="http://schemas.microsoft.com/office/drawing/2014/main" val="1806465824"/>
                    </a:ext>
                  </a:extLst>
                </a:gridCol>
                <a:gridCol w="1143174">
                  <a:extLst>
                    <a:ext uri="{9D8B030D-6E8A-4147-A177-3AD203B41FA5}">
                      <a16:colId xmlns:a16="http://schemas.microsoft.com/office/drawing/2014/main" val="3108572602"/>
                    </a:ext>
                  </a:extLst>
                </a:gridCol>
                <a:gridCol w="644804">
                  <a:extLst>
                    <a:ext uri="{9D8B030D-6E8A-4147-A177-3AD203B41FA5}">
                      <a16:colId xmlns:a16="http://schemas.microsoft.com/office/drawing/2014/main" val="2491690669"/>
                    </a:ext>
                  </a:extLst>
                </a:gridCol>
              </a:tblGrid>
              <a:tr h="342264">
                <a:tc>
                  <a:txBody>
                    <a:bodyPr/>
                    <a:lstStyle/>
                    <a:p>
                      <a:r>
                        <a:rPr lang="en-GB" sz="1600" dirty="0"/>
                        <a:t>Goal outcome</a:t>
                      </a:r>
                    </a:p>
                  </a:txBody>
                  <a:tcPr>
                    <a:solidFill>
                      <a:srgbClr val="96418D"/>
                    </a:solidFill>
                  </a:tcPr>
                </a:tc>
                <a:tc>
                  <a:txBody>
                    <a:bodyPr/>
                    <a:lstStyle/>
                    <a:p>
                      <a:r>
                        <a:rPr lang="en-GB" sz="1600" dirty="0"/>
                        <a:t>Exercise</a:t>
                      </a:r>
                    </a:p>
                  </a:txBody>
                  <a:tcPr>
                    <a:solidFill>
                      <a:srgbClr val="96418D"/>
                    </a:solidFill>
                  </a:tcPr>
                </a:tc>
                <a:tc>
                  <a:txBody>
                    <a:bodyPr/>
                    <a:lstStyle/>
                    <a:p>
                      <a:r>
                        <a:rPr lang="en-GB" sz="1600" dirty="0"/>
                        <a:t>Time/intensity</a:t>
                      </a:r>
                    </a:p>
                  </a:txBody>
                  <a:tcPr>
                    <a:solidFill>
                      <a:srgbClr val="96418D"/>
                    </a:solidFill>
                  </a:tcPr>
                </a:tc>
                <a:tc>
                  <a:txBody>
                    <a:bodyPr/>
                    <a:lstStyle/>
                    <a:p>
                      <a:r>
                        <a:rPr lang="en-GB" sz="1600" dirty="0"/>
                        <a:t>Rest </a:t>
                      </a:r>
                    </a:p>
                  </a:txBody>
                  <a:tcPr>
                    <a:solidFill>
                      <a:srgbClr val="96418D"/>
                    </a:solidFill>
                  </a:tcPr>
                </a:tc>
                <a:tc>
                  <a:txBody>
                    <a:bodyPr/>
                    <a:lstStyle/>
                    <a:p>
                      <a:r>
                        <a:rPr lang="en-GB" sz="1600" dirty="0"/>
                        <a:t>Set</a:t>
                      </a:r>
                    </a:p>
                  </a:txBody>
                  <a:tcPr>
                    <a:solidFill>
                      <a:srgbClr val="96418D"/>
                    </a:solidFill>
                  </a:tcPr>
                </a:tc>
                <a:extLst>
                  <a:ext uri="{0D108BD9-81ED-4DB2-BD59-A6C34878D82A}">
                    <a16:rowId xmlns:a16="http://schemas.microsoft.com/office/drawing/2014/main" val="3167409411"/>
                  </a:ext>
                </a:extLst>
              </a:tr>
              <a:tr h="1603483">
                <a:tc>
                  <a:txBody>
                    <a:bodyPr/>
                    <a:lstStyle/>
                    <a:p>
                      <a:r>
                        <a:rPr lang="en-GB" sz="1600" dirty="0">
                          <a:solidFill>
                            <a:schemeClr val="bg1"/>
                          </a:solidFill>
                        </a:rPr>
                        <a:t>Strength/endurance </a:t>
                      </a:r>
                    </a:p>
                  </a:txBody>
                  <a:tcPr>
                    <a:solidFill>
                      <a:srgbClr val="96418D"/>
                    </a:solidFill>
                  </a:tcPr>
                </a:tc>
                <a:tc>
                  <a:txBody>
                    <a:bodyPr/>
                    <a:lstStyle/>
                    <a:p>
                      <a:r>
                        <a:rPr lang="en-GB" sz="1600" dirty="0">
                          <a:solidFill>
                            <a:schemeClr val="bg1"/>
                          </a:solidFill>
                        </a:rPr>
                        <a:t>Press-ups</a:t>
                      </a:r>
                    </a:p>
                    <a:p>
                      <a:r>
                        <a:rPr lang="en-GB" sz="1600" dirty="0">
                          <a:solidFill>
                            <a:schemeClr val="bg1"/>
                          </a:solidFill>
                        </a:rPr>
                        <a:t>Squats </a:t>
                      </a:r>
                    </a:p>
                    <a:p>
                      <a:r>
                        <a:rPr lang="en-GB" sz="1600" dirty="0">
                          <a:solidFill>
                            <a:schemeClr val="bg1"/>
                          </a:solidFill>
                        </a:rPr>
                        <a:t>Heel to bum (jog on spot)</a:t>
                      </a:r>
                    </a:p>
                    <a:p>
                      <a:r>
                        <a:rPr lang="en-GB" sz="1600" dirty="0" err="1">
                          <a:solidFill>
                            <a:schemeClr val="bg1"/>
                          </a:solidFill>
                        </a:rPr>
                        <a:t>Tricep</a:t>
                      </a:r>
                      <a:r>
                        <a:rPr lang="en-GB" sz="1600" dirty="0">
                          <a:solidFill>
                            <a:schemeClr val="bg1"/>
                          </a:solidFill>
                        </a:rPr>
                        <a:t> dips</a:t>
                      </a:r>
                    </a:p>
                    <a:p>
                      <a:r>
                        <a:rPr lang="en-GB" sz="1600" dirty="0">
                          <a:solidFill>
                            <a:schemeClr val="bg1"/>
                          </a:solidFill>
                        </a:rPr>
                        <a:t>Side lunge </a:t>
                      </a:r>
                    </a:p>
                  </a:txBody>
                  <a:tcPr>
                    <a:solidFill>
                      <a:srgbClr val="96418D"/>
                    </a:solidFill>
                  </a:tcPr>
                </a:tc>
                <a:tc>
                  <a:txBody>
                    <a:bodyPr/>
                    <a:lstStyle/>
                    <a:p>
                      <a:r>
                        <a:rPr lang="en-GB" dirty="0">
                          <a:solidFill>
                            <a:schemeClr val="bg1"/>
                          </a:solidFill>
                        </a:rPr>
                        <a:t>45 secs @8RPE</a:t>
                      </a:r>
                    </a:p>
                    <a:p>
                      <a:r>
                        <a:rPr lang="en-GB" dirty="0">
                          <a:solidFill>
                            <a:schemeClr val="bg1"/>
                          </a:solidFill>
                        </a:rPr>
                        <a:t>45 secs @8RPE</a:t>
                      </a:r>
                    </a:p>
                    <a:p>
                      <a:r>
                        <a:rPr lang="en-GB" dirty="0">
                          <a:solidFill>
                            <a:schemeClr val="bg1"/>
                          </a:solidFill>
                        </a:rPr>
                        <a:t>45 secs @8RPE</a:t>
                      </a:r>
                    </a:p>
                    <a:p>
                      <a:r>
                        <a:rPr lang="en-GB" dirty="0">
                          <a:solidFill>
                            <a:schemeClr val="bg1"/>
                          </a:solidFill>
                        </a:rPr>
                        <a:t>45 secs @8RPE</a:t>
                      </a:r>
                    </a:p>
                    <a:p>
                      <a:r>
                        <a:rPr lang="en-GB" dirty="0">
                          <a:solidFill>
                            <a:schemeClr val="bg1"/>
                          </a:solidFill>
                        </a:rPr>
                        <a:t>45 secs @8RPE</a:t>
                      </a:r>
                    </a:p>
                  </a:txBody>
                  <a:tcPr>
                    <a:solidFill>
                      <a:srgbClr val="96418D"/>
                    </a:solidFill>
                  </a:tcPr>
                </a:tc>
                <a:tc>
                  <a:txBody>
                    <a:bodyPr/>
                    <a:lstStyle/>
                    <a:p>
                      <a:r>
                        <a:rPr lang="en-GB" dirty="0">
                          <a:solidFill>
                            <a:schemeClr val="bg1"/>
                          </a:solidFill>
                        </a:rPr>
                        <a:t>15 seconds after each exercise </a:t>
                      </a:r>
                    </a:p>
                  </a:txBody>
                  <a:tcPr>
                    <a:solidFill>
                      <a:srgbClr val="96418D"/>
                    </a:solidFill>
                  </a:tcPr>
                </a:tc>
                <a:tc>
                  <a:txBody>
                    <a:bodyPr/>
                    <a:lstStyle/>
                    <a:p>
                      <a:r>
                        <a:rPr lang="en-GB" dirty="0">
                          <a:solidFill>
                            <a:schemeClr val="bg1"/>
                          </a:solidFill>
                        </a:rPr>
                        <a:t>3</a:t>
                      </a:r>
                    </a:p>
                  </a:txBody>
                  <a:tcPr>
                    <a:solidFill>
                      <a:srgbClr val="96418D"/>
                    </a:solidFill>
                  </a:tcPr>
                </a:tc>
                <a:extLst>
                  <a:ext uri="{0D108BD9-81ED-4DB2-BD59-A6C34878D82A}">
                    <a16:rowId xmlns:a16="http://schemas.microsoft.com/office/drawing/2014/main" val="1790969951"/>
                  </a:ext>
                </a:extLst>
              </a:tr>
            </a:tbl>
          </a:graphicData>
        </a:graphic>
      </p:graphicFrame>
    </p:spTree>
    <p:extLst>
      <p:ext uri="{BB962C8B-B14F-4D97-AF65-F5344CB8AC3E}">
        <p14:creationId xmlns:p14="http://schemas.microsoft.com/office/powerpoint/2010/main" val="4008101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23EEE-3883-4E09-BD99-A5DFE1C6E7E7}"/>
              </a:ext>
            </a:extLst>
          </p:cNvPr>
          <p:cNvSpPr>
            <a:spLocks noGrp="1"/>
          </p:cNvSpPr>
          <p:nvPr>
            <p:ph type="title"/>
          </p:nvPr>
        </p:nvSpPr>
        <p:spPr/>
        <p:txBody>
          <a:bodyPr/>
          <a:lstStyle/>
          <a:p>
            <a:r>
              <a:rPr lang="en-GB" dirty="0"/>
              <a:t>Tabata</a:t>
            </a:r>
          </a:p>
        </p:txBody>
      </p:sp>
      <p:sp>
        <p:nvSpPr>
          <p:cNvPr id="3" name="Text Placeholder 2">
            <a:extLst>
              <a:ext uri="{FF2B5EF4-FFF2-40B4-BE49-F238E27FC236}">
                <a16:creationId xmlns:a16="http://schemas.microsoft.com/office/drawing/2014/main" id="{B1DD45A5-AC39-4E02-843E-96C47A208DDB}"/>
              </a:ext>
            </a:extLst>
          </p:cNvPr>
          <p:cNvSpPr>
            <a:spLocks noGrp="1"/>
          </p:cNvSpPr>
          <p:nvPr>
            <p:ph type="body" sz="quarter" idx="10"/>
          </p:nvPr>
        </p:nvSpPr>
        <p:spPr>
          <a:xfrm>
            <a:off x="468923" y="1438904"/>
            <a:ext cx="8221785" cy="4024050"/>
          </a:xfrm>
        </p:spPr>
        <p:txBody>
          <a:bodyPr/>
          <a:lstStyle/>
          <a:p>
            <a:r>
              <a:rPr lang="en-US" dirty="0">
                <a:solidFill>
                  <a:schemeClr val="tx1"/>
                </a:solidFill>
              </a:rPr>
              <a:t>This is a form of high-intensity interval training, designed to increase the heart rate.</a:t>
            </a:r>
          </a:p>
          <a:p>
            <a:r>
              <a:rPr lang="en-US" dirty="0">
                <a:solidFill>
                  <a:schemeClr val="tx1"/>
                </a:solidFill>
              </a:rPr>
              <a:t>It challenges the anaerobic training zone for short periods of time, and therefore all of the energy systems are trained.</a:t>
            </a:r>
          </a:p>
          <a:p>
            <a:pPr marL="0" indent="0">
              <a:buNone/>
            </a:pPr>
            <a:endParaRPr lang="en-US" dirty="0">
              <a:solidFill>
                <a:schemeClr val="tx1"/>
              </a:solidFill>
            </a:endParaRPr>
          </a:p>
          <a:p>
            <a:r>
              <a:rPr lang="en-GB" dirty="0">
                <a:solidFill>
                  <a:schemeClr val="tx1"/>
                </a:solidFill>
              </a:rPr>
              <a:t>An example of the Tabata protocol would be:</a:t>
            </a:r>
          </a:p>
          <a:p>
            <a:pPr marL="0" indent="0">
              <a:buNone/>
            </a:pPr>
            <a:endParaRPr lang="en-GB" dirty="0">
              <a:solidFill>
                <a:schemeClr val="tx1"/>
              </a:solidFill>
            </a:endParaRPr>
          </a:p>
          <a:p>
            <a:pPr marL="0" indent="0">
              <a:buNone/>
            </a:pPr>
            <a:r>
              <a:rPr lang="en-US" i="1" dirty="0">
                <a:solidFill>
                  <a:schemeClr val="tx1"/>
                </a:solidFill>
              </a:rPr>
              <a:t>20 seconds of very high-intensity exercise (e.g. </a:t>
            </a:r>
            <a:r>
              <a:rPr lang="en-GB" i="1" dirty="0">
                <a:solidFill>
                  <a:schemeClr val="tx1"/>
                </a:solidFill>
              </a:rPr>
              <a:t>sprints, burpees,       squat jumps) followed by 10 seconds of rest.</a:t>
            </a:r>
          </a:p>
          <a:p>
            <a:pPr marL="0" indent="0">
              <a:buNone/>
            </a:pPr>
            <a:r>
              <a:rPr lang="en-US" i="1" dirty="0">
                <a:solidFill>
                  <a:schemeClr val="tx1"/>
                </a:solidFill>
              </a:rPr>
              <a:t>This is repeated eight times for a total of 4 minutes.</a:t>
            </a:r>
          </a:p>
        </p:txBody>
      </p:sp>
    </p:spTree>
    <p:extLst>
      <p:ext uri="{BB962C8B-B14F-4D97-AF65-F5344CB8AC3E}">
        <p14:creationId xmlns:p14="http://schemas.microsoft.com/office/powerpoint/2010/main" val="1754187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202B5-DA1B-4177-820A-962A767ADF5A}"/>
              </a:ext>
            </a:extLst>
          </p:cNvPr>
          <p:cNvSpPr>
            <a:spLocks noGrp="1"/>
          </p:cNvSpPr>
          <p:nvPr>
            <p:ph type="title"/>
          </p:nvPr>
        </p:nvSpPr>
        <p:spPr/>
        <p:txBody>
          <a:bodyPr/>
          <a:lstStyle/>
          <a:p>
            <a:r>
              <a:rPr lang="en-GB" dirty="0"/>
              <a:t>EMOM</a:t>
            </a:r>
          </a:p>
        </p:txBody>
      </p:sp>
      <p:sp>
        <p:nvSpPr>
          <p:cNvPr id="3" name="Text Placeholder 2">
            <a:extLst>
              <a:ext uri="{FF2B5EF4-FFF2-40B4-BE49-F238E27FC236}">
                <a16:creationId xmlns:a16="http://schemas.microsoft.com/office/drawing/2014/main" id="{D6648D33-AE4C-49B3-BC6A-D9E1563135E0}"/>
              </a:ext>
            </a:extLst>
          </p:cNvPr>
          <p:cNvSpPr>
            <a:spLocks noGrp="1"/>
          </p:cNvSpPr>
          <p:nvPr>
            <p:ph type="body" sz="quarter" idx="10"/>
          </p:nvPr>
        </p:nvSpPr>
        <p:spPr>
          <a:xfrm>
            <a:off x="5013074" y="1466753"/>
            <a:ext cx="3703897" cy="4080216"/>
          </a:xfrm>
        </p:spPr>
        <p:txBody>
          <a:bodyPr/>
          <a:lstStyle/>
          <a:p>
            <a:r>
              <a:rPr lang="en-US" dirty="0">
                <a:solidFill>
                  <a:schemeClr val="tx1"/>
                </a:solidFill>
              </a:rPr>
              <a:t>EMOM stands for ‘every minute, on the minute’. </a:t>
            </a:r>
          </a:p>
          <a:p>
            <a:r>
              <a:rPr lang="en-US" dirty="0">
                <a:solidFill>
                  <a:schemeClr val="tx1"/>
                </a:solidFill>
              </a:rPr>
              <a:t>This involves a specific set of movements or exercises every minute, then rest once the set has been completed until the end of</a:t>
            </a:r>
            <a:r>
              <a:rPr lang="en-GB" dirty="0"/>
              <a:t> </a:t>
            </a:r>
            <a:r>
              <a:rPr lang="en-GB" dirty="0">
                <a:solidFill>
                  <a:schemeClr val="tx1"/>
                </a:solidFill>
              </a:rPr>
              <a:t>the minute.</a:t>
            </a:r>
          </a:p>
          <a:p>
            <a:r>
              <a:rPr lang="en-US" dirty="0">
                <a:solidFill>
                  <a:schemeClr val="tx1"/>
                </a:solidFill>
              </a:rPr>
              <a:t>When the next minute begins, the set of movements of exercises starts again. </a:t>
            </a:r>
            <a:endParaRPr lang="en-GB" dirty="0">
              <a:solidFill>
                <a:schemeClr val="tx1"/>
              </a:solidFill>
            </a:endParaRPr>
          </a:p>
        </p:txBody>
      </p:sp>
      <p:pic>
        <p:nvPicPr>
          <p:cNvPr id="4" name="Picture 7" descr="Postit_blue.jpg">
            <a:extLst>
              <a:ext uri="{FF2B5EF4-FFF2-40B4-BE49-F238E27FC236}">
                <a16:creationId xmlns:a16="http://schemas.microsoft.com/office/drawing/2014/main" id="{543606A3-70B0-4958-9C1B-F206434F760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0981834">
            <a:off x="924257" y="1583300"/>
            <a:ext cx="3428756" cy="42603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E82AE087-DA47-40F0-B2F6-42620C0BCA0C}"/>
              </a:ext>
            </a:extLst>
          </p:cNvPr>
          <p:cNvSpPr txBox="1"/>
          <p:nvPr/>
        </p:nvSpPr>
        <p:spPr>
          <a:xfrm rot="20959530">
            <a:off x="1388438" y="2974797"/>
            <a:ext cx="2577603" cy="1477328"/>
          </a:xfrm>
          <a:prstGeom prst="rect">
            <a:avLst/>
          </a:prstGeom>
          <a:solidFill>
            <a:srgbClr val="00B0F0"/>
          </a:solidFill>
        </p:spPr>
        <p:txBody>
          <a:bodyPr wrap="square" rtlCol="0">
            <a:spAutoFit/>
          </a:bodyPr>
          <a:lstStyle/>
          <a:p>
            <a:r>
              <a:rPr lang="en-GB" b="1" dirty="0"/>
              <a:t>What are the benefits of EMOM training?</a:t>
            </a:r>
          </a:p>
          <a:p>
            <a:r>
              <a:rPr lang="en-GB" b="1" dirty="0"/>
              <a:t>Write up all ideas and present to the class.</a:t>
            </a:r>
          </a:p>
          <a:p>
            <a:endParaRPr lang="en-GB" dirty="0"/>
          </a:p>
        </p:txBody>
      </p:sp>
    </p:spTree>
    <p:extLst>
      <p:ext uri="{BB962C8B-B14F-4D97-AF65-F5344CB8AC3E}">
        <p14:creationId xmlns:p14="http://schemas.microsoft.com/office/powerpoint/2010/main" val="1340543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74F8C-C0A8-4A6F-82AC-E84210AC3DA1}"/>
              </a:ext>
            </a:extLst>
          </p:cNvPr>
          <p:cNvSpPr>
            <a:spLocks noGrp="1"/>
          </p:cNvSpPr>
          <p:nvPr>
            <p:ph type="title"/>
          </p:nvPr>
        </p:nvSpPr>
        <p:spPr/>
        <p:txBody>
          <a:bodyPr/>
          <a:lstStyle/>
          <a:p>
            <a:r>
              <a:rPr lang="en-GB" dirty="0"/>
              <a:t>Benefits of EMOM</a:t>
            </a:r>
            <a:br>
              <a:rPr lang="en-GB" dirty="0"/>
            </a:br>
            <a:endParaRPr lang="en-GB" dirty="0"/>
          </a:p>
        </p:txBody>
      </p:sp>
      <p:sp>
        <p:nvSpPr>
          <p:cNvPr id="3" name="Text Placeholder 2">
            <a:extLst>
              <a:ext uri="{FF2B5EF4-FFF2-40B4-BE49-F238E27FC236}">
                <a16:creationId xmlns:a16="http://schemas.microsoft.com/office/drawing/2014/main" id="{56616056-B39E-4636-A7D9-247D28B5F766}"/>
              </a:ext>
            </a:extLst>
          </p:cNvPr>
          <p:cNvSpPr>
            <a:spLocks noGrp="1"/>
          </p:cNvSpPr>
          <p:nvPr>
            <p:ph type="body" sz="quarter" idx="10"/>
          </p:nvPr>
        </p:nvSpPr>
        <p:spPr>
          <a:xfrm>
            <a:off x="468923" y="1485900"/>
            <a:ext cx="8221785" cy="3977054"/>
          </a:xfrm>
        </p:spPr>
        <p:txBody>
          <a:bodyPr/>
          <a:lstStyle/>
          <a:p>
            <a:r>
              <a:rPr lang="en-US" dirty="0">
                <a:solidFill>
                  <a:schemeClr val="tx1"/>
                </a:solidFill>
              </a:rPr>
              <a:t>Increases muscular strength and endurance.</a:t>
            </a:r>
          </a:p>
          <a:p>
            <a:r>
              <a:rPr lang="en-US" dirty="0">
                <a:solidFill>
                  <a:schemeClr val="tx1"/>
                </a:solidFill>
              </a:rPr>
              <a:t>Teaches people to understand proper pacing for different movements, which can be useful for training for </a:t>
            </a:r>
            <a:r>
              <a:rPr lang="en-GB" dirty="0">
                <a:solidFill>
                  <a:schemeClr val="tx1"/>
                </a:solidFill>
              </a:rPr>
              <a:t>specific sports.</a:t>
            </a:r>
          </a:p>
          <a:p>
            <a:r>
              <a:rPr lang="en-US" dirty="0">
                <a:solidFill>
                  <a:schemeClr val="tx1"/>
                </a:solidFill>
              </a:rPr>
              <a:t>It is a very time-efficient style of training.</a:t>
            </a:r>
          </a:p>
          <a:p>
            <a:r>
              <a:rPr lang="en-US" dirty="0">
                <a:solidFill>
                  <a:schemeClr val="tx1"/>
                </a:solidFill>
              </a:rPr>
              <a:t>It can teach people to focus on improving technique while under duress.</a:t>
            </a:r>
          </a:p>
          <a:p>
            <a:r>
              <a:rPr lang="en-US" dirty="0">
                <a:solidFill>
                  <a:schemeClr val="tx1"/>
                </a:solidFill>
              </a:rPr>
              <a:t>Depending on the goal or sporting focus of the group, EMOM training can be </a:t>
            </a:r>
            <a:r>
              <a:rPr lang="en-US" dirty="0" err="1">
                <a:solidFill>
                  <a:schemeClr val="tx1"/>
                </a:solidFill>
              </a:rPr>
              <a:t>practised</a:t>
            </a:r>
            <a:r>
              <a:rPr lang="en-US" dirty="0">
                <a:solidFill>
                  <a:schemeClr val="tx1"/>
                </a:solidFill>
              </a:rPr>
              <a:t> with any movements and weights. For example, when the focus and goal are on cardiovascular endurance, higher reps and lower weights should be used. When the focus is on strength endurance, lower reps and heavier weights should be </a:t>
            </a:r>
            <a:r>
              <a:rPr lang="en-GB" dirty="0">
                <a:solidFill>
                  <a:schemeClr val="tx1"/>
                </a:solidFill>
              </a:rPr>
              <a:t>used.</a:t>
            </a:r>
          </a:p>
        </p:txBody>
      </p:sp>
    </p:spTree>
    <p:extLst>
      <p:ext uri="{BB962C8B-B14F-4D97-AF65-F5344CB8AC3E}">
        <p14:creationId xmlns:p14="http://schemas.microsoft.com/office/powerpoint/2010/main" val="4030671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B111B-724D-4DAF-901F-E2700D80BEAC}"/>
              </a:ext>
            </a:extLst>
          </p:cNvPr>
          <p:cNvSpPr>
            <a:spLocks noGrp="1"/>
          </p:cNvSpPr>
          <p:nvPr>
            <p:ph type="title"/>
          </p:nvPr>
        </p:nvSpPr>
        <p:spPr/>
        <p:txBody>
          <a:bodyPr/>
          <a:lstStyle/>
          <a:p>
            <a:r>
              <a:rPr lang="en-GB" dirty="0"/>
              <a:t>Example of an EMOM session</a:t>
            </a:r>
          </a:p>
        </p:txBody>
      </p:sp>
      <p:graphicFrame>
        <p:nvGraphicFramePr>
          <p:cNvPr id="4" name="Table 3">
            <a:extLst>
              <a:ext uri="{FF2B5EF4-FFF2-40B4-BE49-F238E27FC236}">
                <a16:creationId xmlns:a16="http://schemas.microsoft.com/office/drawing/2014/main" id="{38814BAB-6349-4C43-8278-DA3DA189F7D1}"/>
              </a:ext>
            </a:extLst>
          </p:cNvPr>
          <p:cNvGraphicFramePr>
            <a:graphicFrameLocks noGrp="1"/>
          </p:cNvGraphicFramePr>
          <p:nvPr>
            <p:extLst>
              <p:ext uri="{D42A27DB-BD31-4B8C-83A1-F6EECF244321}">
                <p14:modId xmlns:p14="http://schemas.microsoft.com/office/powerpoint/2010/main" val="2052303189"/>
              </p:ext>
            </p:extLst>
          </p:nvPr>
        </p:nvGraphicFramePr>
        <p:xfrm>
          <a:off x="249010" y="2131786"/>
          <a:ext cx="8396969" cy="1681480"/>
        </p:xfrm>
        <a:graphic>
          <a:graphicData uri="http://schemas.openxmlformats.org/drawingml/2006/table">
            <a:tbl>
              <a:tblPr firstRow="1" bandRow="1">
                <a:tableStyleId>{5C22544A-7EE6-4342-B048-85BDC9FD1C3A}</a:tableStyleId>
              </a:tblPr>
              <a:tblGrid>
                <a:gridCol w="2065565">
                  <a:extLst>
                    <a:ext uri="{9D8B030D-6E8A-4147-A177-3AD203B41FA5}">
                      <a16:colId xmlns:a16="http://schemas.microsoft.com/office/drawing/2014/main" val="2428012784"/>
                    </a:ext>
                  </a:extLst>
                </a:gridCol>
                <a:gridCol w="2548200">
                  <a:extLst>
                    <a:ext uri="{9D8B030D-6E8A-4147-A177-3AD203B41FA5}">
                      <a16:colId xmlns:a16="http://schemas.microsoft.com/office/drawing/2014/main" val="1212760074"/>
                    </a:ext>
                  </a:extLst>
                </a:gridCol>
                <a:gridCol w="2105470">
                  <a:extLst>
                    <a:ext uri="{9D8B030D-6E8A-4147-A177-3AD203B41FA5}">
                      <a16:colId xmlns:a16="http://schemas.microsoft.com/office/drawing/2014/main" val="3141669062"/>
                    </a:ext>
                  </a:extLst>
                </a:gridCol>
                <a:gridCol w="830561">
                  <a:extLst>
                    <a:ext uri="{9D8B030D-6E8A-4147-A177-3AD203B41FA5}">
                      <a16:colId xmlns:a16="http://schemas.microsoft.com/office/drawing/2014/main" val="3305846099"/>
                    </a:ext>
                  </a:extLst>
                </a:gridCol>
                <a:gridCol w="847173">
                  <a:extLst>
                    <a:ext uri="{9D8B030D-6E8A-4147-A177-3AD203B41FA5}">
                      <a16:colId xmlns:a16="http://schemas.microsoft.com/office/drawing/2014/main" val="2337876670"/>
                    </a:ext>
                  </a:extLst>
                </a:gridCol>
              </a:tblGrid>
              <a:tr h="370840">
                <a:tc>
                  <a:txBody>
                    <a:bodyPr/>
                    <a:lstStyle/>
                    <a:p>
                      <a:r>
                        <a:rPr lang="en-GB" dirty="0"/>
                        <a:t>Goal outcome</a:t>
                      </a:r>
                    </a:p>
                  </a:txBody>
                  <a:tcPr>
                    <a:solidFill>
                      <a:srgbClr val="96418D"/>
                    </a:solidFill>
                  </a:tcPr>
                </a:tc>
                <a:tc>
                  <a:txBody>
                    <a:bodyPr/>
                    <a:lstStyle/>
                    <a:p>
                      <a:r>
                        <a:rPr lang="en-GB" dirty="0"/>
                        <a:t>Exercise</a:t>
                      </a:r>
                    </a:p>
                  </a:txBody>
                  <a:tcPr>
                    <a:solidFill>
                      <a:srgbClr val="96418D"/>
                    </a:solidFill>
                  </a:tcPr>
                </a:tc>
                <a:tc>
                  <a:txBody>
                    <a:bodyPr/>
                    <a:lstStyle/>
                    <a:p>
                      <a:r>
                        <a:rPr lang="en-GB" dirty="0"/>
                        <a:t>Time/intensity</a:t>
                      </a:r>
                    </a:p>
                  </a:txBody>
                  <a:tcPr>
                    <a:solidFill>
                      <a:srgbClr val="96418D"/>
                    </a:solidFill>
                  </a:tcPr>
                </a:tc>
                <a:tc>
                  <a:txBody>
                    <a:bodyPr/>
                    <a:lstStyle/>
                    <a:p>
                      <a:r>
                        <a:rPr lang="en-GB" dirty="0"/>
                        <a:t>Rest</a:t>
                      </a:r>
                    </a:p>
                  </a:txBody>
                  <a:tcPr>
                    <a:solidFill>
                      <a:srgbClr val="96418D"/>
                    </a:solidFill>
                  </a:tcPr>
                </a:tc>
                <a:tc>
                  <a:txBody>
                    <a:bodyPr/>
                    <a:lstStyle/>
                    <a:p>
                      <a:r>
                        <a:rPr lang="en-GB" dirty="0"/>
                        <a:t>Sets</a:t>
                      </a:r>
                    </a:p>
                  </a:txBody>
                  <a:tcPr>
                    <a:solidFill>
                      <a:srgbClr val="96418D"/>
                    </a:solidFill>
                  </a:tcPr>
                </a:tc>
                <a:extLst>
                  <a:ext uri="{0D108BD9-81ED-4DB2-BD59-A6C34878D82A}">
                    <a16:rowId xmlns:a16="http://schemas.microsoft.com/office/drawing/2014/main" val="1422572167"/>
                  </a:ext>
                </a:extLst>
              </a:tr>
              <a:tr h="370840">
                <a:tc>
                  <a:txBody>
                    <a:bodyPr/>
                    <a:lstStyle/>
                    <a:p>
                      <a:r>
                        <a:rPr lang="en-GB" sz="1600" dirty="0">
                          <a:solidFill>
                            <a:schemeClr val="bg1"/>
                          </a:solidFill>
                        </a:rPr>
                        <a:t>Strength/endurance </a:t>
                      </a:r>
                    </a:p>
                  </a:txBody>
                  <a:tcPr>
                    <a:solidFill>
                      <a:srgbClr val="96418D"/>
                    </a:solidFill>
                  </a:tcPr>
                </a:tc>
                <a:tc>
                  <a:txBody>
                    <a:bodyPr/>
                    <a:lstStyle/>
                    <a:p>
                      <a:r>
                        <a:rPr lang="en-GB" sz="1600" dirty="0">
                          <a:solidFill>
                            <a:schemeClr val="bg1"/>
                          </a:solidFill>
                        </a:rPr>
                        <a:t>Press-ups</a:t>
                      </a:r>
                    </a:p>
                    <a:p>
                      <a:r>
                        <a:rPr lang="en-GB" sz="1600" dirty="0">
                          <a:solidFill>
                            <a:schemeClr val="bg1"/>
                          </a:solidFill>
                        </a:rPr>
                        <a:t>DB lunges</a:t>
                      </a:r>
                    </a:p>
                    <a:p>
                      <a:r>
                        <a:rPr lang="en-GB" sz="1600" dirty="0">
                          <a:solidFill>
                            <a:schemeClr val="bg1"/>
                          </a:solidFill>
                        </a:rPr>
                        <a:t>DB squats </a:t>
                      </a:r>
                    </a:p>
                    <a:p>
                      <a:r>
                        <a:rPr lang="en-GB" sz="1600" dirty="0">
                          <a:solidFill>
                            <a:schemeClr val="bg1"/>
                          </a:solidFill>
                        </a:rPr>
                        <a:t>Battle ropes waves</a:t>
                      </a:r>
                    </a:p>
                    <a:p>
                      <a:r>
                        <a:rPr lang="en-GB" sz="1600" dirty="0">
                          <a:solidFill>
                            <a:schemeClr val="bg1"/>
                          </a:solidFill>
                        </a:rPr>
                        <a:t>Squat thrusts </a:t>
                      </a:r>
                    </a:p>
                  </a:txBody>
                  <a:tcPr>
                    <a:solidFill>
                      <a:srgbClr val="96418D"/>
                    </a:solidFill>
                  </a:tcPr>
                </a:tc>
                <a:tc>
                  <a:txBody>
                    <a:bodyPr/>
                    <a:lstStyle/>
                    <a:p>
                      <a:r>
                        <a:rPr lang="en-GB" sz="1600" dirty="0">
                          <a:solidFill>
                            <a:schemeClr val="bg1"/>
                          </a:solidFill>
                        </a:rPr>
                        <a:t>20 reps @8 + RPE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20 reps @8 + RPE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20 reps @8 + RPE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20 reps @8 + RPE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20 reps @8 + RPE</a:t>
                      </a:r>
                    </a:p>
                  </a:txBody>
                  <a:tcPr>
                    <a:solidFill>
                      <a:srgbClr val="96418D"/>
                    </a:solidFill>
                  </a:tcPr>
                </a:tc>
                <a:tc>
                  <a:txBody>
                    <a:bodyPr/>
                    <a:lstStyle/>
                    <a:p>
                      <a:r>
                        <a:rPr lang="en-GB" sz="1600" dirty="0">
                          <a:solidFill>
                            <a:schemeClr val="bg1"/>
                          </a:solidFill>
                        </a:rPr>
                        <a:t>No rest</a:t>
                      </a:r>
                    </a:p>
                    <a:p>
                      <a:endParaRPr lang="en-GB" sz="1600" dirty="0">
                        <a:solidFill>
                          <a:schemeClr val="bg1"/>
                        </a:solidFill>
                      </a:endParaRPr>
                    </a:p>
                    <a:p>
                      <a:endParaRPr lang="en-GB" sz="1600" dirty="0">
                        <a:solidFill>
                          <a:schemeClr val="bg1"/>
                        </a:solidFill>
                      </a:endParaRPr>
                    </a:p>
                    <a:p>
                      <a:endParaRPr lang="en-GB" sz="1600" dirty="0">
                        <a:solidFill>
                          <a:schemeClr val="bg1"/>
                        </a:solidFill>
                      </a:endParaRPr>
                    </a:p>
                  </a:txBody>
                  <a:tcPr>
                    <a:solidFill>
                      <a:srgbClr val="96418D"/>
                    </a:solidFill>
                  </a:tcPr>
                </a:tc>
                <a:tc>
                  <a:txBody>
                    <a:bodyPr/>
                    <a:lstStyle/>
                    <a:p>
                      <a:r>
                        <a:rPr lang="en-GB" sz="1600" dirty="0">
                          <a:solidFill>
                            <a:schemeClr val="bg1"/>
                          </a:solidFill>
                        </a:rPr>
                        <a:t>3</a:t>
                      </a:r>
                    </a:p>
                  </a:txBody>
                  <a:tcPr>
                    <a:solidFill>
                      <a:srgbClr val="96418D"/>
                    </a:solidFill>
                  </a:tcPr>
                </a:tc>
                <a:extLst>
                  <a:ext uri="{0D108BD9-81ED-4DB2-BD59-A6C34878D82A}">
                    <a16:rowId xmlns:a16="http://schemas.microsoft.com/office/drawing/2014/main" val="487140579"/>
                  </a:ext>
                </a:extLst>
              </a:tr>
            </a:tbl>
          </a:graphicData>
        </a:graphic>
      </p:graphicFrame>
    </p:spTree>
    <p:extLst>
      <p:ext uri="{BB962C8B-B14F-4D97-AF65-F5344CB8AC3E}">
        <p14:creationId xmlns:p14="http://schemas.microsoft.com/office/powerpoint/2010/main" val="1120366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D1635-4C99-4AB0-8975-C73FE2D33F81}"/>
              </a:ext>
            </a:extLst>
          </p:cNvPr>
          <p:cNvSpPr>
            <a:spLocks noGrp="1"/>
          </p:cNvSpPr>
          <p:nvPr>
            <p:ph type="title"/>
          </p:nvPr>
        </p:nvSpPr>
        <p:spPr/>
        <p:txBody>
          <a:bodyPr/>
          <a:lstStyle/>
          <a:p>
            <a:r>
              <a:rPr lang="en-GB" dirty="0"/>
              <a:t>Pyramid or ladder</a:t>
            </a:r>
          </a:p>
        </p:txBody>
      </p:sp>
      <p:sp>
        <p:nvSpPr>
          <p:cNvPr id="3" name="Text Placeholder 2">
            <a:extLst>
              <a:ext uri="{FF2B5EF4-FFF2-40B4-BE49-F238E27FC236}">
                <a16:creationId xmlns:a16="http://schemas.microsoft.com/office/drawing/2014/main" id="{0D572999-E79B-4177-BC9B-181EE250C699}"/>
              </a:ext>
            </a:extLst>
          </p:cNvPr>
          <p:cNvSpPr>
            <a:spLocks noGrp="1"/>
          </p:cNvSpPr>
          <p:nvPr>
            <p:ph type="body" sz="quarter" idx="10"/>
          </p:nvPr>
        </p:nvSpPr>
        <p:spPr/>
        <p:txBody>
          <a:bodyPr/>
          <a:lstStyle/>
          <a:p>
            <a:r>
              <a:rPr lang="en-US" dirty="0">
                <a:solidFill>
                  <a:schemeClr val="tx1"/>
                </a:solidFill>
              </a:rPr>
              <a:t>This involves performing an exercise, for a particular rep number, and then working down from the initial rep number to 1 rep, for example, 12, 10, 8.</a:t>
            </a:r>
          </a:p>
          <a:p>
            <a:r>
              <a:rPr lang="en-US" dirty="0">
                <a:solidFill>
                  <a:schemeClr val="tx1"/>
                </a:solidFill>
              </a:rPr>
              <a:t>This method is designed to achieve muscle fatigue. </a:t>
            </a:r>
          </a:p>
          <a:p>
            <a:r>
              <a:rPr lang="en-US" dirty="0">
                <a:solidFill>
                  <a:schemeClr val="tx1"/>
                </a:solidFill>
              </a:rPr>
              <a:t>This type of training can be employed as an upwards or downwards sequence in weights or reps.</a:t>
            </a:r>
          </a:p>
          <a:p>
            <a:r>
              <a:rPr lang="en-US" b="1" i="1" u="sng" dirty="0">
                <a:solidFill>
                  <a:schemeClr val="tx1"/>
                </a:solidFill>
              </a:rPr>
              <a:t>Task: </a:t>
            </a:r>
            <a:r>
              <a:rPr lang="en-US" dirty="0">
                <a:solidFill>
                  <a:schemeClr val="tx1"/>
                </a:solidFill>
              </a:rPr>
              <a:t>Working within a small group, provide an example to show the following types of pyramid:</a:t>
            </a:r>
          </a:p>
          <a:p>
            <a:pPr lvl="1"/>
            <a:r>
              <a:rPr lang="en-US" sz="2000" dirty="0"/>
              <a:t>Descending. </a:t>
            </a:r>
          </a:p>
          <a:p>
            <a:pPr lvl="1"/>
            <a:r>
              <a:rPr lang="en-US" sz="2000" dirty="0">
                <a:solidFill>
                  <a:schemeClr val="tx1"/>
                </a:solidFill>
              </a:rPr>
              <a:t>Ascending. </a:t>
            </a:r>
          </a:p>
          <a:p>
            <a:pPr lvl="1"/>
            <a:r>
              <a:rPr lang="en-US" sz="2000" dirty="0"/>
              <a:t>Triangle.</a:t>
            </a:r>
            <a:endParaRPr lang="en-US" sz="2000" dirty="0">
              <a:solidFill>
                <a:schemeClr val="tx1"/>
              </a:solidFill>
            </a:endParaRPr>
          </a:p>
        </p:txBody>
      </p:sp>
    </p:spTree>
    <p:extLst>
      <p:ext uri="{BB962C8B-B14F-4D97-AF65-F5344CB8AC3E}">
        <p14:creationId xmlns:p14="http://schemas.microsoft.com/office/powerpoint/2010/main" val="3538489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A4658-1E69-42CE-A2D2-E9038B0C4965}"/>
              </a:ext>
            </a:extLst>
          </p:cNvPr>
          <p:cNvSpPr>
            <a:spLocks noGrp="1"/>
          </p:cNvSpPr>
          <p:nvPr>
            <p:ph type="title"/>
          </p:nvPr>
        </p:nvSpPr>
        <p:spPr/>
        <p:txBody>
          <a:bodyPr/>
          <a:lstStyle/>
          <a:p>
            <a:r>
              <a:rPr lang="en-GB" dirty="0"/>
              <a:t>Benefits of pyramid and ladder</a:t>
            </a:r>
          </a:p>
        </p:txBody>
      </p:sp>
      <p:sp>
        <p:nvSpPr>
          <p:cNvPr id="3" name="Text Placeholder 2">
            <a:extLst>
              <a:ext uri="{FF2B5EF4-FFF2-40B4-BE49-F238E27FC236}">
                <a16:creationId xmlns:a16="http://schemas.microsoft.com/office/drawing/2014/main" id="{60958E80-1355-47D9-B7AE-CD2068BC7D5C}"/>
              </a:ext>
            </a:extLst>
          </p:cNvPr>
          <p:cNvSpPr>
            <a:spLocks noGrp="1"/>
          </p:cNvSpPr>
          <p:nvPr>
            <p:ph type="body" sz="quarter" idx="10"/>
          </p:nvPr>
        </p:nvSpPr>
        <p:spPr/>
        <p:txBody>
          <a:bodyPr/>
          <a:lstStyle/>
          <a:p>
            <a:pPr marL="0" indent="0">
              <a:buNone/>
            </a:pPr>
            <a:r>
              <a:rPr lang="en-US" dirty="0">
                <a:solidFill>
                  <a:schemeClr val="tx1"/>
                </a:solidFill>
              </a:rPr>
              <a:t>The benefits of using the pyramid and ladder method are:</a:t>
            </a:r>
          </a:p>
          <a:p>
            <a:pPr marL="0" indent="0">
              <a:buNone/>
            </a:pPr>
            <a:endParaRPr lang="en-US" dirty="0">
              <a:solidFill>
                <a:schemeClr val="tx1"/>
              </a:solidFill>
            </a:endParaRPr>
          </a:p>
          <a:p>
            <a:r>
              <a:rPr lang="en-US" dirty="0">
                <a:solidFill>
                  <a:schemeClr val="tx1"/>
                </a:solidFill>
              </a:rPr>
              <a:t>It works across all the energy systems in one workout.</a:t>
            </a:r>
          </a:p>
          <a:p>
            <a:r>
              <a:rPr lang="en-US" dirty="0">
                <a:solidFill>
                  <a:schemeClr val="tx1"/>
                </a:solidFill>
              </a:rPr>
              <a:t>It can increase muscular strength and hypertrophy very effectively.</a:t>
            </a:r>
          </a:p>
          <a:p>
            <a:r>
              <a:rPr lang="en-US" dirty="0">
                <a:solidFill>
                  <a:schemeClr val="tx1"/>
                </a:solidFill>
              </a:rPr>
              <a:t>It helps to avoid training plateau by adding in several different training stimuli.</a:t>
            </a:r>
          </a:p>
          <a:p>
            <a:r>
              <a:rPr lang="en-US" dirty="0">
                <a:solidFill>
                  <a:schemeClr val="tx1"/>
                </a:solidFill>
              </a:rPr>
              <a:t>It helps to focus on specific numbers, which can help to maintain the focus and attention of the participants.</a:t>
            </a:r>
            <a:endParaRPr lang="en-GB" dirty="0">
              <a:solidFill>
                <a:schemeClr val="tx1"/>
              </a:solidFill>
            </a:endParaRPr>
          </a:p>
        </p:txBody>
      </p:sp>
    </p:spTree>
    <p:extLst>
      <p:ext uri="{BB962C8B-B14F-4D97-AF65-F5344CB8AC3E}">
        <p14:creationId xmlns:p14="http://schemas.microsoft.com/office/powerpoint/2010/main" val="3141217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F5815-3955-48EA-B662-36E67A559833}"/>
              </a:ext>
            </a:extLst>
          </p:cNvPr>
          <p:cNvSpPr>
            <a:spLocks noGrp="1"/>
          </p:cNvSpPr>
          <p:nvPr>
            <p:ph type="title"/>
          </p:nvPr>
        </p:nvSpPr>
        <p:spPr/>
        <p:txBody>
          <a:bodyPr/>
          <a:lstStyle/>
          <a:p>
            <a:r>
              <a:rPr lang="en-GB" dirty="0"/>
              <a:t>Example of a pyramid session</a:t>
            </a:r>
          </a:p>
        </p:txBody>
      </p:sp>
      <p:sp>
        <p:nvSpPr>
          <p:cNvPr id="3" name="Text Placeholder 2">
            <a:extLst>
              <a:ext uri="{FF2B5EF4-FFF2-40B4-BE49-F238E27FC236}">
                <a16:creationId xmlns:a16="http://schemas.microsoft.com/office/drawing/2014/main" id="{67C4EBA8-3596-4493-8D83-332E5E8D72A0}"/>
              </a:ext>
            </a:extLst>
          </p:cNvPr>
          <p:cNvSpPr>
            <a:spLocks noGrp="1"/>
          </p:cNvSpPr>
          <p:nvPr>
            <p:ph type="body" sz="quarter" idx="10"/>
          </p:nvPr>
        </p:nvSpPr>
        <p:spPr/>
        <p:txBody>
          <a:bodyPr/>
          <a:lstStyle/>
          <a:p>
            <a:endParaRPr lang="en-GB" dirty="0"/>
          </a:p>
        </p:txBody>
      </p:sp>
      <p:graphicFrame>
        <p:nvGraphicFramePr>
          <p:cNvPr id="4" name="Table 3">
            <a:extLst>
              <a:ext uri="{FF2B5EF4-FFF2-40B4-BE49-F238E27FC236}">
                <a16:creationId xmlns:a16="http://schemas.microsoft.com/office/drawing/2014/main" id="{C89B3203-2B03-43D1-A965-B51FC1299E46}"/>
              </a:ext>
            </a:extLst>
          </p:cNvPr>
          <p:cNvGraphicFramePr>
            <a:graphicFrameLocks noGrp="1"/>
          </p:cNvGraphicFramePr>
          <p:nvPr>
            <p:extLst>
              <p:ext uri="{D42A27DB-BD31-4B8C-83A1-F6EECF244321}">
                <p14:modId xmlns:p14="http://schemas.microsoft.com/office/powerpoint/2010/main" val="3593987688"/>
              </p:ext>
            </p:extLst>
          </p:nvPr>
        </p:nvGraphicFramePr>
        <p:xfrm>
          <a:off x="260408" y="2099129"/>
          <a:ext cx="8491533" cy="1437640"/>
        </p:xfrm>
        <a:graphic>
          <a:graphicData uri="http://schemas.openxmlformats.org/drawingml/2006/table">
            <a:tbl>
              <a:tblPr firstRow="1" bandRow="1">
                <a:tableStyleId>{5C22544A-7EE6-4342-B048-85BDC9FD1C3A}</a:tableStyleId>
              </a:tblPr>
              <a:tblGrid>
                <a:gridCol w="1584720">
                  <a:extLst>
                    <a:ext uri="{9D8B030D-6E8A-4147-A177-3AD203B41FA5}">
                      <a16:colId xmlns:a16="http://schemas.microsoft.com/office/drawing/2014/main" val="4051818706"/>
                    </a:ext>
                  </a:extLst>
                </a:gridCol>
                <a:gridCol w="2261508">
                  <a:extLst>
                    <a:ext uri="{9D8B030D-6E8A-4147-A177-3AD203B41FA5}">
                      <a16:colId xmlns:a16="http://schemas.microsoft.com/office/drawing/2014/main" val="2199035361"/>
                    </a:ext>
                  </a:extLst>
                </a:gridCol>
                <a:gridCol w="2808069">
                  <a:extLst>
                    <a:ext uri="{9D8B030D-6E8A-4147-A177-3AD203B41FA5}">
                      <a16:colId xmlns:a16="http://schemas.microsoft.com/office/drawing/2014/main" val="1589927513"/>
                    </a:ext>
                  </a:extLst>
                </a:gridCol>
                <a:gridCol w="948830">
                  <a:extLst>
                    <a:ext uri="{9D8B030D-6E8A-4147-A177-3AD203B41FA5}">
                      <a16:colId xmlns:a16="http://schemas.microsoft.com/office/drawing/2014/main" val="3211641065"/>
                    </a:ext>
                  </a:extLst>
                </a:gridCol>
                <a:gridCol w="888406">
                  <a:extLst>
                    <a:ext uri="{9D8B030D-6E8A-4147-A177-3AD203B41FA5}">
                      <a16:colId xmlns:a16="http://schemas.microsoft.com/office/drawing/2014/main" val="3216172381"/>
                    </a:ext>
                  </a:extLst>
                </a:gridCol>
              </a:tblGrid>
              <a:tr h="370840">
                <a:tc>
                  <a:txBody>
                    <a:bodyPr/>
                    <a:lstStyle/>
                    <a:p>
                      <a:r>
                        <a:rPr lang="en-GB" sz="1600" dirty="0"/>
                        <a:t>Goal outcome</a:t>
                      </a:r>
                    </a:p>
                  </a:txBody>
                  <a:tcPr>
                    <a:solidFill>
                      <a:srgbClr val="96418D"/>
                    </a:solidFill>
                  </a:tcPr>
                </a:tc>
                <a:tc>
                  <a:txBody>
                    <a:bodyPr/>
                    <a:lstStyle/>
                    <a:p>
                      <a:r>
                        <a:rPr lang="en-GB" sz="1600" dirty="0"/>
                        <a:t>Exercise</a:t>
                      </a:r>
                    </a:p>
                  </a:txBody>
                  <a:tcPr>
                    <a:solidFill>
                      <a:srgbClr val="96418D"/>
                    </a:solidFill>
                  </a:tcPr>
                </a:tc>
                <a:tc>
                  <a:txBody>
                    <a:bodyPr/>
                    <a:lstStyle/>
                    <a:p>
                      <a:r>
                        <a:rPr lang="en-GB" sz="1600" dirty="0"/>
                        <a:t>Time/intensity</a:t>
                      </a:r>
                    </a:p>
                  </a:txBody>
                  <a:tcPr>
                    <a:solidFill>
                      <a:srgbClr val="96418D"/>
                    </a:solidFill>
                  </a:tcPr>
                </a:tc>
                <a:tc>
                  <a:txBody>
                    <a:bodyPr/>
                    <a:lstStyle/>
                    <a:p>
                      <a:r>
                        <a:rPr lang="en-GB" sz="1600" dirty="0"/>
                        <a:t>Rest</a:t>
                      </a:r>
                    </a:p>
                  </a:txBody>
                  <a:tcPr>
                    <a:solidFill>
                      <a:srgbClr val="96418D"/>
                    </a:solidFill>
                  </a:tcPr>
                </a:tc>
                <a:tc>
                  <a:txBody>
                    <a:bodyPr/>
                    <a:lstStyle/>
                    <a:p>
                      <a:r>
                        <a:rPr lang="en-GB" sz="1600" dirty="0"/>
                        <a:t>Set</a:t>
                      </a:r>
                    </a:p>
                  </a:txBody>
                  <a:tcPr>
                    <a:solidFill>
                      <a:srgbClr val="96418D"/>
                    </a:solidFill>
                  </a:tcPr>
                </a:tc>
                <a:extLst>
                  <a:ext uri="{0D108BD9-81ED-4DB2-BD59-A6C34878D82A}">
                    <a16:rowId xmlns:a16="http://schemas.microsoft.com/office/drawing/2014/main" val="2149724867"/>
                  </a:ext>
                </a:extLst>
              </a:tr>
              <a:tr h="370840">
                <a:tc>
                  <a:txBody>
                    <a:bodyPr/>
                    <a:lstStyle/>
                    <a:p>
                      <a:r>
                        <a:rPr lang="en-GB" sz="1600" dirty="0">
                          <a:solidFill>
                            <a:schemeClr val="bg1"/>
                          </a:solidFill>
                        </a:rPr>
                        <a:t>Strength</a:t>
                      </a:r>
                    </a:p>
                    <a:p>
                      <a:endParaRPr lang="en-GB" sz="1600" dirty="0">
                        <a:solidFill>
                          <a:schemeClr val="bg1"/>
                        </a:solidFill>
                      </a:endParaRPr>
                    </a:p>
                    <a:p>
                      <a:endParaRPr lang="en-GB" sz="1600" dirty="0">
                        <a:solidFill>
                          <a:schemeClr val="bg1"/>
                        </a:solidFill>
                      </a:endParaRPr>
                    </a:p>
                  </a:txBody>
                  <a:tcPr>
                    <a:solidFill>
                      <a:srgbClr val="96418D"/>
                    </a:solidFill>
                  </a:tcPr>
                </a:tc>
                <a:tc>
                  <a:txBody>
                    <a:bodyPr/>
                    <a:lstStyle/>
                    <a:p>
                      <a:r>
                        <a:rPr lang="en-GB" sz="1600" dirty="0">
                          <a:solidFill>
                            <a:schemeClr val="bg1"/>
                          </a:solidFill>
                        </a:rPr>
                        <a:t>BB squat</a:t>
                      </a:r>
                    </a:p>
                    <a:p>
                      <a:r>
                        <a:rPr lang="en-GB" sz="1600" dirty="0">
                          <a:solidFill>
                            <a:schemeClr val="bg1"/>
                          </a:solidFill>
                        </a:rPr>
                        <a:t>DB row</a:t>
                      </a:r>
                    </a:p>
                    <a:p>
                      <a:r>
                        <a:rPr lang="en-GB" sz="1600" dirty="0">
                          <a:solidFill>
                            <a:schemeClr val="bg1"/>
                          </a:solidFill>
                        </a:rPr>
                        <a:t>DB lunge</a:t>
                      </a:r>
                    </a:p>
                    <a:p>
                      <a:r>
                        <a:rPr lang="en-GB" sz="1600" dirty="0">
                          <a:solidFill>
                            <a:schemeClr val="bg1"/>
                          </a:solidFill>
                        </a:rPr>
                        <a:t>BB overhead press</a:t>
                      </a:r>
                    </a:p>
                  </a:txBody>
                  <a:tcPr>
                    <a:solidFill>
                      <a:srgbClr val="96418D"/>
                    </a:solidFill>
                  </a:tcPr>
                </a:tc>
                <a:tc>
                  <a:txBody>
                    <a:bodyPr/>
                    <a:lstStyle/>
                    <a:p>
                      <a:r>
                        <a:rPr lang="en-GB" sz="1600" dirty="0">
                          <a:solidFill>
                            <a:schemeClr val="bg1"/>
                          </a:solidFill>
                        </a:rPr>
                        <a:t>10/8/6/4 reps @ 8+RPE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10/8/6/4 reps @ 8+RPE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10/8/6/4 reps @ 8+RPE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10/8/6/4 reps @ 8+RPE</a:t>
                      </a:r>
                    </a:p>
                  </a:txBody>
                  <a:tcPr>
                    <a:solidFill>
                      <a:srgbClr val="96418D"/>
                    </a:solidFill>
                  </a:tcPr>
                </a:tc>
                <a:tc>
                  <a:txBody>
                    <a:bodyPr/>
                    <a:lstStyle/>
                    <a:p>
                      <a:r>
                        <a:rPr lang="en-GB" sz="1600" dirty="0">
                          <a:solidFill>
                            <a:schemeClr val="bg1"/>
                          </a:solidFill>
                        </a:rPr>
                        <a:t>45 secs</a:t>
                      </a:r>
                    </a:p>
                    <a:p>
                      <a:r>
                        <a:rPr lang="en-GB" sz="1600" dirty="0">
                          <a:solidFill>
                            <a:schemeClr val="bg1"/>
                          </a:solidFill>
                        </a:rPr>
                        <a:t>30 secs</a:t>
                      </a:r>
                    </a:p>
                    <a:p>
                      <a:r>
                        <a:rPr lang="en-GB" sz="1600" dirty="0">
                          <a:solidFill>
                            <a:schemeClr val="bg1"/>
                          </a:solidFill>
                        </a:rPr>
                        <a:t>15 secs </a:t>
                      </a:r>
                    </a:p>
                  </a:txBody>
                  <a:tcPr>
                    <a:solidFill>
                      <a:srgbClr val="96418D"/>
                    </a:solidFill>
                  </a:tcPr>
                </a:tc>
                <a:tc>
                  <a:txBody>
                    <a:bodyPr/>
                    <a:lstStyle/>
                    <a:p>
                      <a:r>
                        <a:rPr lang="en-GB" sz="1600" dirty="0">
                          <a:solidFill>
                            <a:schemeClr val="bg1"/>
                          </a:solidFill>
                        </a:rPr>
                        <a:t>1</a:t>
                      </a:r>
                    </a:p>
                  </a:txBody>
                  <a:tcPr>
                    <a:solidFill>
                      <a:srgbClr val="96418D"/>
                    </a:solidFill>
                  </a:tcPr>
                </a:tc>
                <a:extLst>
                  <a:ext uri="{0D108BD9-81ED-4DB2-BD59-A6C34878D82A}">
                    <a16:rowId xmlns:a16="http://schemas.microsoft.com/office/drawing/2014/main" val="1339564448"/>
                  </a:ext>
                </a:extLst>
              </a:tr>
            </a:tbl>
          </a:graphicData>
        </a:graphic>
      </p:graphicFrame>
    </p:spTree>
    <p:extLst>
      <p:ext uri="{BB962C8B-B14F-4D97-AF65-F5344CB8AC3E}">
        <p14:creationId xmlns:p14="http://schemas.microsoft.com/office/powerpoint/2010/main" val="3107219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EE84-C31C-4A70-A113-5F890F8F06ED}"/>
              </a:ext>
            </a:extLst>
          </p:cNvPr>
          <p:cNvSpPr>
            <a:spLocks noGrp="1"/>
          </p:cNvSpPr>
          <p:nvPr>
            <p:ph type="title"/>
          </p:nvPr>
        </p:nvSpPr>
        <p:spPr/>
        <p:txBody>
          <a:bodyPr/>
          <a:lstStyle/>
          <a:p>
            <a:r>
              <a:rPr lang="en-GB" dirty="0"/>
              <a:t>AMRAP</a:t>
            </a:r>
          </a:p>
        </p:txBody>
      </p:sp>
      <p:sp>
        <p:nvSpPr>
          <p:cNvPr id="3" name="Text Placeholder 2">
            <a:extLst>
              <a:ext uri="{FF2B5EF4-FFF2-40B4-BE49-F238E27FC236}">
                <a16:creationId xmlns:a16="http://schemas.microsoft.com/office/drawing/2014/main" id="{BB27FB5C-9418-4848-9787-A7339A44D4B0}"/>
              </a:ext>
            </a:extLst>
          </p:cNvPr>
          <p:cNvSpPr>
            <a:spLocks noGrp="1"/>
          </p:cNvSpPr>
          <p:nvPr>
            <p:ph type="body" sz="quarter" idx="10"/>
          </p:nvPr>
        </p:nvSpPr>
        <p:spPr/>
        <p:txBody>
          <a:bodyPr/>
          <a:lstStyle/>
          <a:p>
            <a:r>
              <a:rPr lang="en-US" dirty="0">
                <a:solidFill>
                  <a:schemeClr val="tx1"/>
                </a:solidFill>
              </a:rPr>
              <a:t>There is a dual meaning to AMRAP:</a:t>
            </a:r>
          </a:p>
          <a:p>
            <a:endParaRPr lang="en-US" dirty="0">
              <a:solidFill>
                <a:schemeClr val="tx1"/>
              </a:solidFill>
            </a:endParaRPr>
          </a:p>
          <a:p>
            <a:pPr marL="0" indent="0" algn="ctr">
              <a:buNone/>
            </a:pPr>
            <a:r>
              <a:rPr lang="en-US" dirty="0">
                <a:solidFill>
                  <a:schemeClr val="tx1"/>
                </a:solidFill>
              </a:rPr>
              <a:t> As many reps as possible.</a:t>
            </a:r>
          </a:p>
          <a:p>
            <a:pPr marL="0" indent="0" algn="ctr">
              <a:buNone/>
            </a:pPr>
            <a:r>
              <a:rPr lang="en-US" dirty="0">
                <a:solidFill>
                  <a:schemeClr val="tx1"/>
                </a:solidFill>
              </a:rPr>
              <a:t> As many rounds as possible.</a:t>
            </a:r>
          </a:p>
          <a:p>
            <a:pPr marL="0" indent="0" algn="ctr">
              <a:buNone/>
            </a:pPr>
            <a:endParaRPr lang="en-US" dirty="0">
              <a:solidFill>
                <a:schemeClr val="tx1"/>
              </a:solidFill>
            </a:endParaRPr>
          </a:p>
          <a:p>
            <a:r>
              <a:rPr lang="en-US" dirty="0">
                <a:solidFill>
                  <a:schemeClr val="tx1"/>
                </a:solidFill>
              </a:rPr>
              <a:t>AMRAP is a strength and conditioning training technique. The goal is to perform as many repetitions of an exercise movement as possible, or ‘rounds’ of multiple exercises. </a:t>
            </a:r>
          </a:p>
          <a:p>
            <a:r>
              <a:rPr lang="en-US" dirty="0">
                <a:solidFill>
                  <a:schemeClr val="tx1"/>
                </a:solidFill>
              </a:rPr>
              <a:t>AMRAP may also specify a time frame in which the work must be completed.</a:t>
            </a:r>
          </a:p>
        </p:txBody>
      </p:sp>
    </p:spTree>
    <p:extLst>
      <p:ext uri="{BB962C8B-B14F-4D97-AF65-F5344CB8AC3E}">
        <p14:creationId xmlns:p14="http://schemas.microsoft.com/office/powerpoint/2010/main" val="3160696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08B81-13C4-4B02-82EE-8CB90FA11168}"/>
              </a:ext>
            </a:extLst>
          </p:cNvPr>
          <p:cNvSpPr>
            <a:spLocks noGrp="1"/>
          </p:cNvSpPr>
          <p:nvPr>
            <p:ph type="title"/>
          </p:nvPr>
        </p:nvSpPr>
        <p:spPr/>
        <p:txBody>
          <a:bodyPr/>
          <a:lstStyle/>
          <a:p>
            <a:r>
              <a:rPr lang="en-GB" dirty="0"/>
              <a:t>Benefits of AMRAP</a:t>
            </a:r>
          </a:p>
        </p:txBody>
      </p:sp>
      <p:sp>
        <p:nvSpPr>
          <p:cNvPr id="3" name="Text Placeholder 2">
            <a:extLst>
              <a:ext uri="{FF2B5EF4-FFF2-40B4-BE49-F238E27FC236}">
                <a16:creationId xmlns:a16="http://schemas.microsoft.com/office/drawing/2014/main" id="{68846A17-FDF9-42EC-837B-8119B37D69D4}"/>
              </a:ext>
            </a:extLst>
          </p:cNvPr>
          <p:cNvSpPr>
            <a:spLocks noGrp="1"/>
          </p:cNvSpPr>
          <p:nvPr>
            <p:ph type="body" sz="quarter" idx="10"/>
          </p:nvPr>
        </p:nvSpPr>
        <p:spPr>
          <a:xfrm>
            <a:off x="468923" y="1498146"/>
            <a:ext cx="8221785" cy="3964808"/>
          </a:xfrm>
        </p:spPr>
        <p:txBody>
          <a:bodyPr/>
          <a:lstStyle/>
          <a:p>
            <a:r>
              <a:rPr lang="en-US" dirty="0">
                <a:solidFill>
                  <a:schemeClr val="tx1"/>
                </a:solidFill>
              </a:rPr>
              <a:t>You can AMRAP anything! </a:t>
            </a:r>
          </a:p>
          <a:p>
            <a:r>
              <a:rPr lang="en-US" dirty="0">
                <a:solidFill>
                  <a:schemeClr val="tx1"/>
                </a:solidFill>
              </a:rPr>
              <a:t>With heavier weights or larger amounts of resistance, there will be more of a strength-building focus. With lighter weights it will significantly stress the cardiovascular system. Body-weight exercises, such as press-ups, pull-ups or squats could also be used.</a:t>
            </a:r>
          </a:p>
          <a:p>
            <a:r>
              <a:rPr lang="en-US" dirty="0">
                <a:solidFill>
                  <a:schemeClr val="tx1"/>
                </a:solidFill>
              </a:rPr>
              <a:t>The nature of AMRAP means that the weight or resistance is sub-maximal, meaning that the method will not develop maximum strength and the focus is on muscular endurance.</a:t>
            </a:r>
            <a:r>
              <a:rPr lang="en-GB" dirty="0">
                <a:solidFill>
                  <a:schemeClr val="bg1"/>
                </a:solidFill>
              </a:rPr>
              <a:t>20 reps @8 + RPE</a:t>
            </a:r>
          </a:p>
          <a:p>
            <a:endParaRPr lang="en-GB" dirty="0"/>
          </a:p>
        </p:txBody>
      </p:sp>
    </p:spTree>
    <p:extLst>
      <p:ext uri="{BB962C8B-B14F-4D97-AF65-F5344CB8AC3E}">
        <p14:creationId xmlns:p14="http://schemas.microsoft.com/office/powerpoint/2010/main" val="3395188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2FCEB-6665-4ACB-85B5-7D7E9CAEB878}"/>
              </a:ext>
            </a:extLst>
          </p:cNvPr>
          <p:cNvSpPr>
            <a:spLocks noGrp="1"/>
          </p:cNvSpPr>
          <p:nvPr>
            <p:ph type="title"/>
          </p:nvPr>
        </p:nvSpPr>
        <p:spPr/>
        <p:txBody>
          <a:bodyPr/>
          <a:lstStyle/>
          <a:p>
            <a:r>
              <a:rPr lang="en-GB" dirty="0"/>
              <a:t>Example of AMRAP</a:t>
            </a:r>
          </a:p>
        </p:txBody>
      </p:sp>
      <p:sp>
        <p:nvSpPr>
          <p:cNvPr id="3" name="Text Placeholder 2">
            <a:extLst>
              <a:ext uri="{FF2B5EF4-FFF2-40B4-BE49-F238E27FC236}">
                <a16:creationId xmlns:a16="http://schemas.microsoft.com/office/drawing/2014/main" id="{1829EDCF-6F5A-4BE2-ADD6-EE7629E0D241}"/>
              </a:ext>
            </a:extLst>
          </p:cNvPr>
          <p:cNvSpPr>
            <a:spLocks noGrp="1"/>
          </p:cNvSpPr>
          <p:nvPr>
            <p:ph type="body" sz="quarter" idx="10"/>
          </p:nvPr>
        </p:nvSpPr>
        <p:spPr/>
        <p:txBody>
          <a:bodyPr/>
          <a:lstStyle/>
          <a:p>
            <a:endParaRPr lang="en-GB" dirty="0"/>
          </a:p>
          <a:p>
            <a:r>
              <a:rPr lang="en-GB" dirty="0">
                <a:solidFill>
                  <a:schemeClr val="tx1"/>
                </a:solidFill>
              </a:rPr>
              <a:t>Perform ‘</a:t>
            </a:r>
            <a:r>
              <a:rPr lang="en-GB" i="1" dirty="0">
                <a:solidFill>
                  <a:schemeClr val="tx1"/>
                </a:solidFill>
              </a:rPr>
              <a:t>as many reps as possible’.</a:t>
            </a:r>
          </a:p>
          <a:p>
            <a:endParaRPr lang="en-GB" i="1" dirty="0">
              <a:solidFill>
                <a:schemeClr val="tx1"/>
              </a:solidFill>
            </a:endParaRPr>
          </a:p>
          <a:p>
            <a:endParaRPr lang="en-GB" i="1" dirty="0">
              <a:solidFill>
                <a:schemeClr val="tx1"/>
              </a:solidFill>
            </a:endParaRPr>
          </a:p>
        </p:txBody>
      </p:sp>
      <p:graphicFrame>
        <p:nvGraphicFramePr>
          <p:cNvPr id="4" name="Table 3">
            <a:extLst>
              <a:ext uri="{FF2B5EF4-FFF2-40B4-BE49-F238E27FC236}">
                <a16:creationId xmlns:a16="http://schemas.microsoft.com/office/drawing/2014/main" id="{8629CB53-F82D-4982-8760-6A09B1E5183D}"/>
              </a:ext>
            </a:extLst>
          </p:cNvPr>
          <p:cNvGraphicFramePr>
            <a:graphicFrameLocks noGrp="1"/>
          </p:cNvGraphicFramePr>
          <p:nvPr>
            <p:extLst>
              <p:ext uri="{D42A27DB-BD31-4B8C-83A1-F6EECF244321}">
                <p14:modId xmlns:p14="http://schemas.microsoft.com/office/powerpoint/2010/main" val="993462753"/>
              </p:ext>
            </p:extLst>
          </p:nvPr>
        </p:nvGraphicFramePr>
        <p:xfrm>
          <a:off x="367393" y="2429782"/>
          <a:ext cx="8172448" cy="1437640"/>
        </p:xfrm>
        <a:graphic>
          <a:graphicData uri="http://schemas.openxmlformats.org/drawingml/2006/table">
            <a:tbl>
              <a:tblPr firstRow="1" bandRow="1">
                <a:tableStyleId>{5C22544A-7EE6-4342-B048-85BDC9FD1C3A}</a:tableStyleId>
              </a:tblPr>
              <a:tblGrid>
                <a:gridCol w="2041071">
                  <a:extLst>
                    <a:ext uri="{9D8B030D-6E8A-4147-A177-3AD203B41FA5}">
                      <a16:colId xmlns:a16="http://schemas.microsoft.com/office/drawing/2014/main" val="614835201"/>
                    </a:ext>
                  </a:extLst>
                </a:gridCol>
                <a:gridCol w="2351464">
                  <a:extLst>
                    <a:ext uri="{9D8B030D-6E8A-4147-A177-3AD203B41FA5}">
                      <a16:colId xmlns:a16="http://schemas.microsoft.com/office/drawing/2014/main" val="3703110721"/>
                    </a:ext>
                  </a:extLst>
                </a:gridCol>
                <a:gridCol w="1942051">
                  <a:extLst>
                    <a:ext uri="{9D8B030D-6E8A-4147-A177-3AD203B41FA5}">
                      <a16:colId xmlns:a16="http://schemas.microsoft.com/office/drawing/2014/main" val="404052635"/>
                    </a:ext>
                  </a:extLst>
                </a:gridCol>
                <a:gridCol w="825163">
                  <a:extLst>
                    <a:ext uri="{9D8B030D-6E8A-4147-A177-3AD203B41FA5}">
                      <a16:colId xmlns:a16="http://schemas.microsoft.com/office/drawing/2014/main" val="4095362147"/>
                    </a:ext>
                  </a:extLst>
                </a:gridCol>
                <a:gridCol w="1012699">
                  <a:extLst>
                    <a:ext uri="{9D8B030D-6E8A-4147-A177-3AD203B41FA5}">
                      <a16:colId xmlns:a16="http://schemas.microsoft.com/office/drawing/2014/main" val="142345721"/>
                    </a:ext>
                  </a:extLst>
                </a:gridCol>
              </a:tblGrid>
              <a:tr h="370840">
                <a:tc>
                  <a:txBody>
                    <a:bodyPr/>
                    <a:lstStyle/>
                    <a:p>
                      <a:r>
                        <a:rPr lang="en-GB" sz="1600" dirty="0"/>
                        <a:t>Goal outcome</a:t>
                      </a:r>
                    </a:p>
                  </a:txBody>
                  <a:tcPr>
                    <a:solidFill>
                      <a:srgbClr val="96418D"/>
                    </a:solidFill>
                  </a:tcPr>
                </a:tc>
                <a:tc>
                  <a:txBody>
                    <a:bodyPr/>
                    <a:lstStyle/>
                    <a:p>
                      <a:r>
                        <a:rPr lang="en-GB" sz="1600" dirty="0"/>
                        <a:t>Exercise </a:t>
                      </a:r>
                    </a:p>
                  </a:txBody>
                  <a:tcPr>
                    <a:solidFill>
                      <a:srgbClr val="96418D"/>
                    </a:solidFill>
                  </a:tcPr>
                </a:tc>
                <a:tc>
                  <a:txBody>
                    <a:bodyPr/>
                    <a:lstStyle/>
                    <a:p>
                      <a:r>
                        <a:rPr lang="en-GB" sz="1600" dirty="0"/>
                        <a:t>Time/intensity</a:t>
                      </a:r>
                    </a:p>
                  </a:txBody>
                  <a:tcPr>
                    <a:solidFill>
                      <a:srgbClr val="96418D"/>
                    </a:solidFill>
                  </a:tcPr>
                </a:tc>
                <a:tc>
                  <a:txBody>
                    <a:bodyPr/>
                    <a:lstStyle/>
                    <a:p>
                      <a:r>
                        <a:rPr lang="en-GB" sz="1600" dirty="0"/>
                        <a:t>Rest</a:t>
                      </a:r>
                    </a:p>
                  </a:txBody>
                  <a:tcPr>
                    <a:solidFill>
                      <a:srgbClr val="96418D"/>
                    </a:solidFill>
                  </a:tcPr>
                </a:tc>
                <a:tc>
                  <a:txBody>
                    <a:bodyPr/>
                    <a:lstStyle/>
                    <a:p>
                      <a:r>
                        <a:rPr lang="en-GB" sz="1600" dirty="0"/>
                        <a:t>Sets </a:t>
                      </a:r>
                    </a:p>
                  </a:txBody>
                  <a:tcPr>
                    <a:solidFill>
                      <a:srgbClr val="96418D"/>
                    </a:solidFill>
                  </a:tcPr>
                </a:tc>
                <a:extLst>
                  <a:ext uri="{0D108BD9-81ED-4DB2-BD59-A6C34878D82A}">
                    <a16:rowId xmlns:a16="http://schemas.microsoft.com/office/drawing/2014/main" val="1782682170"/>
                  </a:ext>
                </a:extLst>
              </a:tr>
              <a:tr h="370840">
                <a:tc>
                  <a:txBody>
                    <a:bodyPr/>
                    <a:lstStyle/>
                    <a:p>
                      <a:r>
                        <a:rPr lang="en-GB" sz="1600" dirty="0">
                          <a:solidFill>
                            <a:schemeClr val="bg1"/>
                          </a:solidFill>
                        </a:rPr>
                        <a:t>Strength/endurance </a:t>
                      </a:r>
                    </a:p>
                    <a:p>
                      <a:endParaRPr lang="en-GB" sz="1600" dirty="0">
                        <a:solidFill>
                          <a:schemeClr val="bg1"/>
                        </a:solidFill>
                      </a:endParaRPr>
                    </a:p>
                    <a:p>
                      <a:endParaRPr lang="en-GB" sz="1600" dirty="0">
                        <a:solidFill>
                          <a:schemeClr val="bg1"/>
                        </a:solidFill>
                      </a:endParaRPr>
                    </a:p>
                  </a:txBody>
                  <a:tcPr>
                    <a:solidFill>
                      <a:srgbClr val="96418D"/>
                    </a:solidFill>
                  </a:tcPr>
                </a:tc>
                <a:tc>
                  <a:txBody>
                    <a:bodyPr/>
                    <a:lstStyle/>
                    <a:p>
                      <a:r>
                        <a:rPr lang="en-GB" sz="1600" dirty="0">
                          <a:solidFill>
                            <a:schemeClr val="bg1"/>
                          </a:solidFill>
                        </a:rPr>
                        <a:t>BB deadlift</a:t>
                      </a:r>
                    </a:p>
                    <a:p>
                      <a:r>
                        <a:rPr lang="en-GB" sz="1600" dirty="0">
                          <a:solidFill>
                            <a:schemeClr val="bg1"/>
                          </a:solidFill>
                        </a:rPr>
                        <a:t>Press-ups</a:t>
                      </a:r>
                    </a:p>
                    <a:p>
                      <a:r>
                        <a:rPr lang="en-GB" sz="1600" dirty="0">
                          <a:solidFill>
                            <a:schemeClr val="bg1"/>
                          </a:solidFill>
                        </a:rPr>
                        <a:t>Kettlebell clean</a:t>
                      </a:r>
                    </a:p>
                    <a:p>
                      <a:r>
                        <a:rPr lang="en-GB" sz="1600" dirty="0">
                          <a:solidFill>
                            <a:schemeClr val="bg1"/>
                          </a:solidFill>
                        </a:rPr>
                        <a:t>Suspension body row</a:t>
                      </a:r>
                    </a:p>
                  </a:txBody>
                  <a:tcPr>
                    <a:solidFill>
                      <a:srgbClr val="96418D"/>
                    </a:solidFill>
                  </a:tcPr>
                </a:tc>
                <a:tc>
                  <a:txBody>
                    <a:bodyPr/>
                    <a:lstStyle/>
                    <a:p>
                      <a:r>
                        <a:rPr lang="en-GB" sz="1600" dirty="0">
                          <a:solidFill>
                            <a:schemeClr val="bg1"/>
                          </a:solidFill>
                        </a:rPr>
                        <a:t>60 secs @ 8+ RPE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60 secs @ 8+ RPE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60 secs @ 8+ RPE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60 secs @ 8+ RPE</a:t>
                      </a:r>
                    </a:p>
                  </a:txBody>
                  <a:tcPr>
                    <a:solidFill>
                      <a:srgbClr val="96418D"/>
                    </a:solidFill>
                  </a:tcPr>
                </a:tc>
                <a:tc>
                  <a:txBody>
                    <a:bodyPr/>
                    <a:lstStyle/>
                    <a:p>
                      <a:r>
                        <a:rPr lang="en-GB" sz="1600" dirty="0">
                          <a:solidFill>
                            <a:schemeClr val="bg1"/>
                          </a:solidFill>
                        </a:rPr>
                        <a:t>30 secs </a:t>
                      </a:r>
                    </a:p>
                  </a:txBody>
                  <a:tcPr>
                    <a:solidFill>
                      <a:srgbClr val="96418D"/>
                    </a:solidFill>
                  </a:tcPr>
                </a:tc>
                <a:tc>
                  <a:txBody>
                    <a:bodyPr/>
                    <a:lstStyle/>
                    <a:p>
                      <a:r>
                        <a:rPr lang="en-GB" sz="1600" dirty="0">
                          <a:solidFill>
                            <a:schemeClr val="bg1"/>
                          </a:solidFill>
                        </a:rPr>
                        <a:t>4</a:t>
                      </a:r>
                    </a:p>
                  </a:txBody>
                  <a:tcPr>
                    <a:solidFill>
                      <a:srgbClr val="96418D"/>
                    </a:solidFill>
                  </a:tcPr>
                </a:tc>
                <a:extLst>
                  <a:ext uri="{0D108BD9-81ED-4DB2-BD59-A6C34878D82A}">
                    <a16:rowId xmlns:a16="http://schemas.microsoft.com/office/drawing/2014/main" val="980330207"/>
                  </a:ext>
                </a:extLst>
              </a:tr>
            </a:tbl>
          </a:graphicData>
        </a:graphic>
      </p:graphicFrame>
    </p:spTree>
    <p:extLst>
      <p:ext uri="{BB962C8B-B14F-4D97-AF65-F5344CB8AC3E}">
        <p14:creationId xmlns:p14="http://schemas.microsoft.com/office/powerpoint/2010/main" val="994616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C5DC1-9903-47FC-A2DB-EBB58F1D88EC}"/>
              </a:ext>
            </a:extLst>
          </p:cNvPr>
          <p:cNvSpPr>
            <a:spLocks noGrp="1"/>
          </p:cNvSpPr>
          <p:nvPr>
            <p:ph type="title"/>
          </p:nvPr>
        </p:nvSpPr>
        <p:spPr/>
        <p:txBody>
          <a:bodyPr/>
          <a:lstStyle/>
          <a:p>
            <a:r>
              <a:rPr lang="en-GB" dirty="0"/>
              <a:t>Group session </a:t>
            </a:r>
          </a:p>
        </p:txBody>
      </p:sp>
      <p:sp>
        <p:nvSpPr>
          <p:cNvPr id="4" name="Rounded Rectangle 7">
            <a:extLst>
              <a:ext uri="{FF2B5EF4-FFF2-40B4-BE49-F238E27FC236}">
                <a16:creationId xmlns:a16="http://schemas.microsoft.com/office/drawing/2014/main" id="{6A89D26B-49A7-4CEC-9B3C-F5982C5D34C2}"/>
              </a:ext>
            </a:extLst>
          </p:cNvPr>
          <p:cNvSpPr>
            <a:spLocks noGrp="1"/>
          </p:cNvSpPr>
          <p:nvPr>
            <p:ph type="body" sz="quarter" idx="10"/>
          </p:nvPr>
        </p:nvSpPr>
        <p:spPr>
          <a:xfrm>
            <a:off x="289309" y="1163411"/>
            <a:ext cx="8254615" cy="4347289"/>
          </a:xfrm>
          <a:prstGeom prst="roundRect">
            <a:avLst/>
          </a:prstGeom>
          <a:solidFill>
            <a:srgbClr val="882077"/>
          </a:solidFill>
        </p:spPr>
        <p:txBody>
          <a:bodyPr wrap="square">
            <a:spAutoFit/>
          </a:bodyPr>
          <a:lstStyle/>
          <a:p>
            <a:r>
              <a:rPr lang="en-GB" sz="2000" dirty="0">
                <a:solidFill>
                  <a:schemeClr val="bg1"/>
                </a:solidFill>
              </a:rPr>
              <a:t>Part A – </a:t>
            </a:r>
            <a:r>
              <a:rPr lang="en-GB" dirty="0">
                <a:solidFill>
                  <a:schemeClr val="bg1"/>
                </a:solidFill>
              </a:rPr>
              <a:t>t</a:t>
            </a:r>
            <a:r>
              <a:rPr lang="en-GB" sz="2000" dirty="0">
                <a:solidFill>
                  <a:schemeClr val="bg1"/>
                </a:solidFill>
              </a:rPr>
              <a:t>he tutor demonstrates an exemplar group workout, including: </a:t>
            </a:r>
          </a:p>
          <a:p>
            <a:pPr marL="0" indent="0">
              <a:buNone/>
            </a:pPr>
            <a:r>
              <a:rPr lang="en-GB" sz="2000" dirty="0">
                <a:solidFill>
                  <a:schemeClr val="bg1"/>
                </a:solidFill>
              </a:rPr>
              <a:t>	</a:t>
            </a:r>
            <a:r>
              <a:rPr lang="en-GB" dirty="0">
                <a:solidFill>
                  <a:schemeClr val="bg1"/>
                </a:solidFill>
              </a:rPr>
              <a:t>A circuit session.</a:t>
            </a:r>
          </a:p>
          <a:p>
            <a:pPr marL="0" indent="0">
              <a:buNone/>
            </a:pPr>
            <a:r>
              <a:rPr lang="en-GB" sz="2000" dirty="0">
                <a:solidFill>
                  <a:schemeClr val="bg1"/>
                </a:solidFill>
              </a:rPr>
              <a:t>	A HITT session.</a:t>
            </a:r>
          </a:p>
          <a:p>
            <a:r>
              <a:rPr lang="en-GB" dirty="0">
                <a:solidFill>
                  <a:schemeClr val="bg1"/>
                </a:solidFill>
              </a:rPr>
              <a:t>Part B –</a:t>
            </a:r>
            <a:r>
              <a:rPr lang="en-GB" sz="2000" dirty="0">
                <a:solidFill>
                  <a:schemeClr val="bg1"/>
                </a:solidFill>
              </a:rPr>
              <a:t> in </a:t>
            </a:r>
            <a:r>
              <a:rPr lang="en-GB" dirty="0">
                <a:solidFill>
                  <a:schemeClr val="bg1"/>
                </a:solidFill>
              </a:rPr>
              <a:t>pairs, </a:t>
            </a:r>
            <a:r>
              <a:rPr lang="en-GB" sz="2000" dirty="0">
                <a:solidFill>
                  <a:schemeClr val="bg1"/>
                </a:solidFill>
              </a:rPr>
              <a:t>devise a </a:t>
            </a:r>
            <a:r>
              <a:rPr lang="en-GB" dirty="0">
                <a:solidFill>
                  <a:schemeClr val="bg1"/>
                </a:solidFill>
              </a:rPr>
              <a:t>2-</a:t>
            </a:r>
            <a:r>
              <a:rPr lang="en-GB" sz="2000" dirty="0">
                <a:solidFill>
                  <a:schemeClr val="bg1"/>
                </a:solidFill>
              </a:rPr>
              <a:t>minute group training exercise </a:t>
            </a:r>
            <a:r>
              <a:rPr lang="en-GB" dirty="0">
                <a:solidFill>
                  <a:schemeClr val="bg1"/>
                </a:solidFill>
              </a:rPr>
              <a:t>session,</a:t>
            </a:r>
            <a:r>
              <a:rPr lang="en-GB" sz="2000" dirty="0">
                <a:solidFill>
                  <a:schemeClr val="bg1"/>
                </a:solidFill>
              </a:rPr>
              <a:t> including two group training protocols/methods. </a:t>
            </a:r>
          </a:p>
          <a:p>
            <a:r>
              <a:rPr lang="en-GB" dirty="0">
                <a:solidFill>
                  <a:schemeClr val="bg1"/>
                </a:solidFill>
              </a:rPr>
              <a:t>Part C – each pair to teach their planned session to the group. Partner A will teach one group training protocol and then Partner B will teach the remaining method. The pairs must demonstrate appropriate, simple, clear, jargon-free teaching points to ensure clear instruction when presenting to the groups. On completion, the learners will receive tutor, as well as peer, feedback.</a:t>
            </a:r>
          </a:p>
        </p:txBody>
      </p:sp>
    </p:spTree>
    <p:extLst>
      <p:ext uri="{BB962C8B-B14F-4D97-AF65-F5344CB8AC3E}">
        <p14:creationId xmlns:p14="http://schemas.microsoft.com/office/powerpoint/2010/main" val="2714540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88537" y="1126532"/>
            <a:ext cx="8232949" cy="4922576"/>
          </a:xfrm>
        </p:spPr>
        <p:txBody>
          <a:bodyPr/>
          <a:lstStyle/>
          <a:p>
            <a:pPr marL="0" indent="0">
              <a:buNone/>
            </a:pPr>
            <a:r>
              <a:rPr lang="en-US" b="1" dirty="0">
                <a:solidFill>
                  <a:schemeClr val="tx1"/>
                </a:solidFill>
              </a:rPr>
              <a:t>Can you now:</a:t>
            </a:r>
          </a:p>
          <a:p>
            <a:r>
              <a:rPr lang="en-US" dirty="0" err="1">
                <a:solidFill>
                  <a:schemeClr val="tx1"/>
                </a:solidFill>
              </a:rPr>
              <a:t>Recognise</a:t>
            </a:r>
            <a:r>
              <a:rPr lang="en-US" dirty="0">
                <a:solidFill>
                  <a:schemeClr val="tx1"/>
                </a:solidFill>
              </a:rPr>
              <a:t> a safe and effective session structure?</a:t>
            </a:r>
          </a:p>
          <a:p>
            <a:r>
              <a:rPr lang="en-US" dirty="0">
                <a:solidFill>
                  <a:schemeClr val="tx1"/>
                </a:solidFill>
              </a:rPr>
              <a:t>Identify safe and effective exercises/equipment for inclusion in group training sessions?</a:t>
            </a:r>
          </a:p>
          <a:p>
            <a:r>
              <a:rPr lang="en-US" dirty="0">
                <a:solidFill>
                  <a:schemeClr val="tx1"/>
                </a:solidFill>
              </a:rPr>
              <a:t>Select safe and effective exercises that will challenge all components of the session and that will meet clients’ goals, needs and abilities?</a:t>
            </a:r>
          </a:p>
          <a:p>
            <a:r>
              <a:rPr lang="en-US" dirty="0">
                <a:solidFill>
                  <a:schemeClr val="tx1"/>
                </a:solidFill>
              </a:rPr>
              <a:t>Plan a safe and effective group training session to meet clients’ needs and incorporate different components of fitness?</a:t>
            </a:r>
          </a:p>
          <a:p>
            <a:r>
              <a:rPr lang="en-US" dirty="0">
                <a:solidFill>
                  <a:schemeClr val="tx1"/>
                </a:solidFill>
              </a:rPr>
              <a:t>Plan adaptations and modifications to regress, progress and accommodate different clients’ needs?</a:t>
            </a:r>
          </a:p>
          <a:p>
            <a:r>
              <a:rPr lang="en-US" dirty="0">
                <a:solidFill>
                  <a:schemeClr val="tx1"/>
                </a:solidFill>
              </a:rPr>
              <a:t>Use appropriate techniques and communication skills?</a:t>
            </a:r>
          </a:p>
          <a:p>
            <a:r>
              <a:rPr lang="en-US" dirty="0">
                <a:solidFill>
                  <a:schemeClr val="tx1"/>
                </a:solidFill>
              </a:rPr>
              <a:t>Use the appropriate instructional and coaching methods to support clients’ performance?</a:t>
            </a:r>
          </a:p>
          <a:p>
            <a:endParaRPr lang="en-US" dirty="0">
              <a:solidFill>
                <a:schemeClr val="tx1"/>
              </a:solidFill>
            </a:endParaRPr>
          </a:p>
        </p:txBody>
      </p:sp>
      <p:sp>
        <p:nvSpPr>
          <p:cNvPr id="4" name="Title 1"/>
          <p:cNvSpPr>
            <a:spLocks noGrp="1"/>
          </p:cNvSpPr>
          <p:nvPr>
            <p:ph type="title"/>
          </p:nvPr>
        </p:nvSpPr>
        <p:spPr>
          <a:xfrm>
            <a:off x="468924" y="445482"/>
            <a:ext cx="7448062" cy="500184"/>
          </a:xfrm>
        </p:spPr>
        <p:txBody>
          <a:bodyPr>
            <a:noAutofit/>
          </a:bodyPr>
          <a:lstStyle/>
          <a:p>
            <a:r>
              <a:rPr lang="en-US" sz="2800" dirty="0"/>
              <a:t>Learning review</a:t>
            </a:r>
          </a:p>
        </p:txBody>
      </p:sp>
    </p:spTree>
    <p:extLst>
      <p:ext uri="{BB962C8B-B14F-4D97-AF65-F5344CB8AC3E}">
        <p14:creationId xmlns:p14="http://schemas.microsoft.com/office/powerpoint/2010/main" val="3969698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FB4E-DAA2-4D0E-97D8-F50893776DA4}"/>
              </a:ext>
            </a:extLst>
          </p:cNvPr>
          <p:cNvSpPr>
            <a:spLocks noGrp="1"/>
          </p:cNvSpPr>
          <p:nvPr>
            <p:ph type="title"/>
          </p:nvPr>
        </p:nvSpPr>
        <p:spPr/>
        <p:txBody>
          <a:bodyPr/>
          <a:lstStyle/>
          <a:p>
            <a:r>
              <a:rPr lang="en-GB" sz="2800" dirty="0"/>
              <a:t>Learning review</a:t>
            </a:r>
          </a:p>
        </p:txBody>
      </p:sp>
      <p:sp>
        <p:nvSpPr>
          <p:cNvPr id="3" name="Text Placeholder 2">
            <a:extLst>
              <a:ext uri="{FF2B5EF4-FFF2-40B4-BE49-F238E27FC236}">
                <a16:creationId xmlns:a16="http://schemas.microsoft.com/office/drawing/2014/main" id="{8C2A5A25-1866-4A8B-84C5-2388FBF86E18}"/>
              </a:ext>
            </a:extLst>
          </p:cNvPr>
          <p:cNvSpPr>
            <a:spLocks noGrp="1"/>
          </p:cNvSpPr>
          <p:nvPr>
            <p:ph type="body" sz="quarter" idx="10"/>
          </p:nvPr>
        </p:nvSpPr>
        <p:spPr>
          <a:xfrm>
            <a:off x="183788" y="1199720"/>
            <a:ext cx="8538181" cy="5658280"/>
          </a:xfrm>
        </p:spPr>
        <p:txBody>
          <a:bodyPr/>
          <a:lstStyle/>
          <a:p>
            <a:r>
              <a:rPr lang="en-US" dirty="0">
                <a:solidFill>
                  <a:schemeClr val="tx1"/>
                </a:solidFill>
              </a:rPr>
              <a:t>Use appropriate exercises and movement patterns to accommodate different client needs?</a:t>
            </a:r>
          </a:p>
          <a:p>
            <a:r>
              <a:rPr lang="en-US" dirty="0">
                <a:solidFill>
                  <a:schemeClr val="tx1"/>
                </a:solidFill>
              </a:rPr>
              <a:t>Explain how small equipment can be incorporated into group training sessions, for example, dumbbells, barbells, resistance bands, </a:t>
            </a:r>
            <a:r>
              <a:rPr lang="en-US" dirty="0" err="1">
                <a:solidFill>
                  <a:schemeClr val="tx1"/>
                </a:solidFill>
              </a:rPr>
              <a:t>plyo</a:t>
            </a:r>
            <a:r>
              <a:rPr lang="en-US" dirty="0">
                <a:solidFill>
                  <a:schemeClr val="tx1"/>
                </a:solidFill>
              </a:rPr>
              <a:t> box, foam rollers, </a:t>
            </a:r>
            <a:r>
              <a:rPr lang="en-US" dirty="0" err="1">
                <a:solidFill>
                  <a:schemeClr val="tx1"/>
                </a:solidFill>
              </a:rPr>
              <a:t>tyres</a:t>
            </a:r>
            <a:r>
              <a:rPr lang="en-US" dirty="0">
                <a:solidFill>
                  <a:schemeClr val="tx1"/>
                </a:solidFill>
              </a:rPr>
              <a:t> and battle ropes?</a:t>
            </a:r>
          </a:p>
          <a:p>
            <a:r>
              <a:rPr lang="en-US" dirty="0">
                <a:solidFill>
                  <a:schemeClr val="tx1"/>
                </a:solidFill>
              </a:rPr>
              <a:t>Instruct a safe and effective warm-up?</a:t>
            </a:r>
          </a:p>
          <a:p>
            <a:r>
              <a:rPr lang="en-US" dirty="0">
                <a:solidFill>
                  <a:schemeClr val="tx1"/>
                </a:solidFill>
              </a:rPr>
              <a:t>Instruct a safe and effective cardiovascular component?</a:t>
            </a:r>
          </a:p>
          <a:p>
            <a:r>
              <a:rPr lang="en-US" dirty="0">
                <a:solidFill>
                  <a:schemeClr val="tx1"/>
                </a:solidFill>
              </a:rPr>
              <a:t>Instruct a safe and effective muscular fitness component?</a:t>
            </a:r>
          </a:p>
          <a:p>
            <a:r>
              <a:rPr lang="en-US" dirty="0">
                <a:solidFill>
                  <a:schemeClr val="tx1"/>
                </a:solidFill>
              </a:rPr>
              <a:t>Instruct a safe and effective cool-down component?</a:t>
            </a:r>
          </a:p>
          <a:p>
            <a:r>
              <a:rPr lang="en-US" dirty="0">
                <a:solidFill>
                  <a:schemeClr val="tx1"/>
                </a:solidFill>
              </a:rPr>
              <a:t>Monitor exercise intensity?</a:t>
            </a:r>
          </a:p>
          <a:p>
            <a:r>
              <a:rPr lang="en-US" dirty="0">
                <a:solidFill>
                  <a:schemeClr val="tx1"/>
                </a:solidFill>
              </a:rPr>
              <a:t>Monitor exercise safety?</a:t>
            </a:r>
          </a:p>
          <a:p>
            <a:r>
              <a:rPr lang="en-US" dirty="0">
                <a:solidFill>
                  <a:schemeClr val="tx1"/>
                </a:solidFill>
              </a:rPr>
              <a:t>Adapt or modify exercise, as appropriate, to accommodate clients’ needs?</a:t>
            </a:r>
          </a:p>
          <a:p>
            <a:r>
              <a:rPr lang="en-US" dirty="0">
                <a:solidFill>
                  <a:schemeClr val="tx1"/>
                </a:solidFill>
              </a:rPr>
              <a:t>Record a session in the appropriate format?</a:t>
            </a:r>
          </a:p>
          <a:p>
            <a:r>
              <a:rPr lang="en-US" dirty="0">
                <a:solidFill>
                  <a:schemeClr val="tx1"/>
                </a:solidFill>
              </a:rPr>
              <a:t>Use appropriate language and tone that are clear?</a:t>
            </a:r>
          </a:p>
          <a:p>
            <a:endParaRPr lang="en-GB" dirty="0"/>
          </a:p>
        </p:txBody>
      </p:sp>
    </p:spTree>
    <p:extLst>
      <p:ext uri="{BB962C8B-B14F-4D97-AF65-F5344CB8AC3E}">
        <p14:creationId xmlns:p14="http://schemas.microsoft.com/office/powerpoint/2010/main" val="431684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1851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1891</Words>
  <Application>Microsoft Office PowerPoint</Application>
  <PresentationFormat>On-screen Show (4:3)</PresentationFormat>
  <Paragraphs>266</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ＭＳ Ｐゴシック</vt:lpstr>
      <vt:lpstr>Arial</vt:lpstr>
      <vt:lpstr>Calibri</vt:lpstr>
      <vt:lpstr>Helvetica</vt:lpstr>
      <vt:lpstr>Helvetica Light</vt:lpstr>
      <vt:lpstr>Office Theme</vt:lpstr>
      <vt:lpstr>Group training methods and protocols</vt:lpstr>
      <vt:lpstr>Aims and objectives </vt:lpstr>
      <vt:lpstr>Aims and objectives </vt:lpstr>
      <vt:lpstr>Group training methods and protocols </vt:lpstr>
      <vt:lpstr>Training method examples </vt:lpstr>
      <vt:lpstr>Circuit training</vt:lpstr>
      <vt:lpstr>Benefits of circuits </vt:lpstr>
      <vt:lpstr>Example circuits session</vt:lpstr>
      <vt:lpstr>Intervals</vt:lpstr>
      <vt:lpstr>Benefits of aerobic intervals</vt:lpstr>
      <vt:lpstr>Steady-state training</vt:lpstr>
      <vt:lpstr>HIIT</vt:lpstr>
      <vt:lpstr>Benefits of HITT training  </vt:lpstr>
      <vt:lpstr>Example of a HITT session</vt:lpstr>
      <vt:lpstr>Tabata</vt:lpstr>
      <vt:lpstr>EMOM</vt:lpstr>
      <vt:lpstr>Benefits of EMOM </vt:lpstr>
      <vt:lpstr>Example of an EMOM session</vt:lpstr>
      <vt:lpstr>Pyramid or ladder</vt:lpstr>
      <vt:lpstr>Benefits of pyramid and ladder</vt:lpstr>
      <vt:lpstr>Example of a pyramid session</vt:lpstr>
      <vt:lpstr>AMRAP</vt:lpstr>
      <vt:lpstr>Benefits of AMRAP</vt:lpstr>
      <vt:lpstr>Example of AMRAP</vt:lpstr>
      <vt:lpstr>Group session </vt:lpstr>
      <vt:lpstr>Learning review</vt:lpstr>
      <vt:lpstr>Learning review</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training methods and protocols</dc:title>
  <dc:creator>ben jackson</dc:creator>
  <cp:lastModifiedBy>ben jackson</cp:lastModifiedBy>
  <cp:revision>1</cp:revision>
  <dcterms:created xsi:type="dcterms:W3CDTF">2019-03-20T16:40:05Z</dcterms:created>
  <dcterms:modified xsi:type="dcterms:W3CDTF">2019-03-20T16:40:50Z</dcterms:modified>
</cp:coreProperties>
</file>