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303" r:id="rId4"/>
    <p:sldId id="290" r:id="rId5"/>
    <p:sldId id="295" r:id="rId6"/>
    <p:sldId id="305" r:id="rId7"/>
    <p:sldId id="285" r:id="rId8"/>
    <p:sldId id="286" r:id="rId9"/>
    <p:sldId id="287" r:id="rId10"/>
    <p:sldId id="288" r:id="rId11"/>
    <p:sldId id="304" r:id="rId12"/>
    <p:sldId id="307" r:id="rId13"/>
    <p:sldId id="281" r:id="rId14"/>
    <p:sldId id="268" r:id="rId15"/>
    <p:sldId id="300" r:id="rId16"/>
    <p:sldId id="271" r:id="rId17"/>
    <p:sldId id="298" r:id="rId18"/>
    <p:sldId id="301" r:id="rId19"/>
    <p:sldId id="270" r:id="rId20"/>
    <p:sldId id="302" r:id="rId21"/>
    <p:sldId id="308" r:id="rId22"/>
    <p:sldId id="272" r:id="rId23"/>
    <p:sldId id="309" r:id="rId24"/>
    <p:sldId id="296" r:id="rId25"/>
    <p:sldId id="297" r:id="rId26"/>
    <p:sldId id="25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 Jackson" initials="BJ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418D"/>
    <a:srgbClr val="882077"/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42" autoAdjust="0"/>
    <p:restoredTop sz="94407" autoAdjust="0"/>
  </p:normalViewPr>
  <p:slideViewPr>
    <p:cSldViewPr snapToGrid="0">
      <p:cViewPr varScale="1">
        <p:scale>
          <a:sx n="94" d="100"/>
          <a:sy n="94" d="100"/>
        </p:scale>
        <p:origin x="141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E4333-FD8B-46D5-B112-034179691328}" type="doc">
      <dgm:prSet loTypeId="urn:microsoft.com/office/officeart/2005/8/layout/vProcess5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8D64512C-EF02-49F2-974E-F8908505E315}">
      <dgm:prSet phldrT="[Text]"/>
      <dgm:spPr/>
      <dgm:t>
        <a:bodyPr/>
        <a:lstStyle/>
        <a:p>
          <a:r>
            <a:rPr lang="en-US" altLang="en-US" dirty="0">
              <a:latin typeface="+mj-lt"/>
            </a:rPr>
            <a:t>Approachable and friendly. </a:t>
          </a:r>
          <a:endParaRPr lang="en-GB" dirty="0">
            <a:latin typeface="+mj-lt"/>
          </a:endParaRPr>
        </a:p>
      </dgm:t>
    </dgm:pt>
    <dgm:pt modelId="{87856CC4-35A3-4284-8873-A538925842D3}" type="parTrans" cxnId="{F1459335-76DD-41A6-8952-FCE02EBF53B9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C733552-9250-4428-B8D3-C510716A19C3}" type="sibTrans" cxnId="{F1459335-76DD-41A6-8952-FCE02EBF53B9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5AD213FF-9213-4690-98D6-DF8536D2D07F}">
      <dgm:prSet phldrT="[Text]"/>
      <dgm:spPr/>
      <dgm:t>
        <a:bodyPr/>
        <a:lstStyle/>
        <a:p>
          <a:r>
            <a:rPr lang="en-US" altLang="en-US" dirty="0">
              <a:latin typeface="+mj-lt"/>
            </a:rPr>
            <a:t>Effective communication and instruction skills.</a:t>
          </a:r>
          <a:endParaRPr lang="en-GB" dirty="0">
            <a:latin typeface="+mj-lt"/>
          </a:endParaRPr>
        </a:p>
      </dgm:t>
    </dgm:pt>
    <dgm:pt modelId="{C3BA0EB0-DAF8-45D9-BEE3-51567FC09FDC}" type="parTrans" cxnId="{EBB513D7-A259-401E-BE49-FB8888BE76F8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DA145323-84E1-4058-9611-6DA3EE68BF1D}" type="sibTrans" cxnId="{EBB513D7-A259-401E-BE49-FB8888BE76F8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34BA963-44B1-4EB9-BA76-E39D30BA25B7}">
      <dgm:prSet phldrT="[Text]"/>
      <dgm:spPr/>
      <dgm:t>
        <a:bodyPr/>
        <a:lstStyle/>
        <a:p>
          <a:r>
            <a:rPr lang="en-US" altLang="en-US" dirty="0">
              <a:latin typeface="+mj-lt"/>
            </a:rPr>
            <a:t>Good posture and technique. </a:t>
          </a:r>
          <a:endParaRPr lang="en-GB" dirty="0">
            <a:latin typeface="+mj-lt"/>
          </a:endParaRPr>
        </a:p>
      </dgm:t>
    </dgm:pt>
    <dgm:pt modelId="{A99A42D8-242F-473D-ACB5-3BEBE4496002}" type="parTrans" cxnId="{481E726F-048E-4C54-A22D-82BE3E410631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A12BD7DF-A806-4BAF-A47C-A0093376B537}" type="sibTrans" cxnId="{481E726F-048E-4C54-A22D-82BE3E410631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BA125949-03C3-4616-83E3-C3A6134D650D}">
      <dgm:prSet/>
      <dgm:spPr/>
      <dgm:t>
        <a:bodyPr/>
        <a:lstStyle/>
        <a:p>
          <a:r>
            <a:rPr lang="en-GB" dirty="0">
              <a:latin typeface="+mj-lt"/>
            </a:rPr>
            <a:t>Professional appearance.</a:t>
          </a:r>
        </a:p>
      </dgm:t>
    </dgm:pt>
    <dgm:pt modelId="{8FED7394-73AC-4A17-A5CB-F23473626513}" type="parTrans" cxnId="{36B26E34-A4C8-4EB7-A3A0-3FC83F0EE461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14C75F4A-6B86-4592-9521-B9A383C96D76}" type="sibTrans" cxnId="{36B26E34-A4C8-4EB7-A3A0-3FC83F0EE461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8D6CC8E5-D149-48D5-987B-63B89FDCF81C}">
      <dgm:prSet/>
      <dgm:spPr/>
      <dgm:t>
        <a:bodyPr/>
        <a:lstStyle/>
        <a:p>
          <a:endParaRPr lang="en-US"/>
        </a:p>
      </dgm:t>
    </dgm:pt>
    <dgm:pt modelId="{5CBF9536-A284-432B-AEC2-D061F709DBF4}" type="parTrans" cxnId="{2429F010-D044-46B9-9A8D-BE948EC9F79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6F926-3F0E-4F5C-BD41-9B72F6F14C46}" type="sibTrans" cxnId="{2429F010-D044-46B9-9A8D-BE948EC9F79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35C75F5-BCF9-488F-82C2-C1750DCAACCA}">
      <dgm:prSet/>
      <dgm:spPr/>
      <dgm:t>
        <a:bodyPr/>
        <a:lstStyle/>
        <a:p>
          <a:endParaRPr lang="en-US"/>
        </a:p>
      </dgm:t>
    </dgm:pt>
    <dgm:pt modelId="{31D6B30C-DF1C-487E-9FA3-B62304CC9E1C}" type="parTrans" cxnId="{76C45A32-B260-47F0-AD56-17E29038C931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32C10A26-9B99-4BFB-A04A-46DBE00DFBA3}" type="sibTrans" cxnId="{76C45A32-B260-47F0-AD56-17E29038C931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5A96ECE3-1B1C-4917-84C1-329EFC4847F1}">
      <dgm:prSet/>
      <dgm:spPr/>
      <dgm:t>
        <a:bodyPr/>
        <a:lstStyle/>
        <a:p>
          <a:r>
            <a:rPr lang="en-US" altLang="en-US" dirty="0">
              <a:latin typeface="+mj-lt"/>
            </a:rPr>
            <a:t>Sound knowledge.</a:t>
          </a:r>
          <a:endParaRPr lang="en-GB" dirty="0">
            <a:latin typeface="+mj-lt"/>
          </a:endParaRPr>
        </a:p>
      </dgm:t>
    </dgm:pt>
    <dgm:pt modelId="{86A49DF5-07E6-4EC1-A237-9EE27F2674D4}" type="parTrans" cxnId="{4D6009E2-16DF-4A0C-AA9F-6DD713256395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C1292C5-926E-442B-B00B-B2E7A0E0846C}" type="sibTrans" cxnId="{4D6009E2-16DF-4A0C-AA9F-6DD713256395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91D3461-1982-4AD4-8B06-44774FF37473}">
      <dgm:prSet/>
      <dgm:spPr/>
      <dgm:t>
        <a:bodyPr/>
        <a:lstStyle/>
        <a:p>
          <a:endParaRPr lang="en-US"/>
        </a:p>
      </dgm:t>
    </dgm:pt>
    <dgm:pt modelId="{9A148C05-1C7D-409A-8847-AD0FB3CB162D}" type="parTrans" cxnId="{54B43033-834A-4ED9-9298-1616FC4C53B9}">
      <dgm:prSet/>
      <dgm:spPr/>
      <dgm:t>
        <a:bodyPr/>
        <a:lstStyle/>
        <a:p>
          <a:endParaRPr lang="en-GB"/>
        </a:p>
      </dgm:t>
    </dgm:pt>
    <dgm:pt modelId="{D4FF1120-3B04-4C9E-98E8-34AC574EF116}" type="sibTrans" cxnId="{54B43033-834A-4ED9-9298-1616FC4C53B9}">
      <dgm:prSet/>
      <dgm:spPr/>
      <dgm:t>
        <a:bodyPr/>
        <a:lstStyle/>
        <a:p>
          <a:endParaRPr lang="en-GB"/>
        </a:p>
      </dgm:t>
    </dgm:pt>
    <dgm:pt modelId="{FB3ED7BE-A9D8-4076-B236-734E52D4717E}" type="pres">
      <dgm:prSet presAssocID="{43DE4333-FD8B-46D5-B112-034179691328}" presName="outerComposite" presStyleCnt="0">
        <dgm:presLayoutVars>
          <dgm:chMax val="5"/>
          <dgm:dir/>
          <dgm:resizeHandles val="exact"/>
        </dgm:presLayoutVars>
      </dgm:prSet>
      <dgm:spPr/>
    </dgm:pt>
    <dgm:pt modelId="{04027B97-9D95-412A-91DD-64B2BDE7035B}" type="pres">
      <dgm:prSet presAssocID="{43DE4333-FD8B-46D5-B112-034179691328}" presName="dummyMaxCanvas" presStyleCnt="0">
        <dgm:presLayoutVars/>
      </dgm:prSet>
      <dgm:spPr/>
    </dgm:pt>
    <dgm:pt modelId="{2699A42F-A04D-4B2B-BCA3-27D6C1D3DF14}" type="pres">
      <dgm:prSet presAssocID="{43DE4333-FD8B-46D5-B112-034179691328}" presName="FiveNodes_1" presStyleLbl="node1" presStyleIdx="0" presStyleCnt="5">
        <dgm:presLayoutVars>
          <dgm:bulletEnabled val="1"/>
        </dgm:presLayoutVars>
      </dgm:prSet>
      <dgm:spPr/>
    </dgm:pt>
    <dgm:pt modelId="{A62A669F-9A81-4EC8-9649-94824674A7BE}" type="pres">
      <dgm:prSet presAssocID="{43DE4333-FD8B-46D5-B112-034179691328}" presName="FiveNodes_2" presStyleLbl="node1" presStyleIdx="1" presStyleCnt="5">
        <dgm:presLayoutVars>
          <dgm:bulletEnabled val="1"/>
        </dgm:presLayoutVars>
      </dgm:prSet>
      <dgm:spPr/>
    </dgm:pt>
    <dgm:pt modelId="{0BC2245A-A636-4ED8-BC83-1960FD7479C8}" type="pres">
      <dgm:prSet presAssocID="{43DE4333-FD8B-46D5-B112-034179691328}" presName="FiveNodes_3" presStyleLbl="node1" presStyleIdx="2" presStyleCnt="5">
        <dgm:presLayoutVars>
          <dgm:bulletEnabled val="1"/>
        </dgm:presLayoutVars>
      </dgm:prSet>
      <dgm:spPr/>
    </dgm:pt>
    <dgm:pt modelId="{87B9889F-8614-4C03-B217-79427153D3FA}" type="pres">
      <dgm:prSet presAssocID="{43DE4333-FD8B-46D5-B112-034179691328}" presName="FiveNodes_4" presStyleLbl="node1" presStyleIdx="3" presStyleCnt="5">
        <dgm:presLayoutVars>
          <dgm:bulletEnabled val="1"/>
        </dgm:presLayoutVars>
      </dgm:prSet>
      <dgm:spPr/>
    </dgm:pt>
    <dgm:pt modelId="{C4AD6F71-8B6A-4EAE-90A2-E30B7966F81A}" type="pres">
      <dgm:prSet presAssocID="{43DE4333-FD8B-46D5-B112-034179691328}" presName="FiveNodes_5" presStyleLbl="node1" presStyleIdx="4" presStyleCnt="5">
        <dgm:presLayoutVars>
          <dgm:bulletEnabled val="1"/>
        </dgm:presLayoutVars>
      </dgm:prSet>
      <dgm:spPr/>
    </dgm:pt>
    <dgm:pt modelId="{FAA04804-9084-4765-8588-035B8DF3F632}" type="pres">
      <dgm:prSet presAssocID="{43DE4333-FD8B-46D5-B112-034179691328}" presName="FiveConn_1-2" presStyleLbl="fgAccFollowNode1" presStyleIdx="0" presStyleCnt="4">
        <dgm:presLayoutVars>
          <dgm:bulletEnabled val="1"/>
        </dgm:presLayoutVars>
      </dgm:prSet>
      <dgm:spPr/>
    </dgm:pt>
    <dgm:pt modelId="{1F641AED-EFFE-405C-841C-C117A5CF93A7}" type="pres">
      <dgm:prSet presAssocID="{43DE4333-FD8B-46D5-B112-034179691328}" presName="FiveConn_2-3" presStyleLbl="fgAccFollowNode1" presStyleIdx="1" presStyleCnt="4">
        <dgm:presLayoutVars>
          <dgm:bulletEnabled val="1"/>
        </dgm:presLayoutVars>
      </dgm:prSet>
      <dgm:spPr/>
    </dgm:pt>
    <dgm:pt modelId="{78841C04-854C-413E-BA58-C09D82B39C4F}" type="pres">
      <dgm:prSet presAssocID="{43DE4333-FD8B-46D5-B112-034179691328}" presName="FiveConn_3-4" presStyleLbl="fgAccFollowNode1" presStyleIdx="2" presStyleCnt="4">
        <dgm:presLayoutVars>
          <dgm:bulletEnabled val="1"/>
        </dgm:presLayoutVars>
      </dgm:prSet>
      <dgm:spPr/>
    </dgm:pt>
    <dgm:pt modelId="{A7D9F847-D347-4521-A472-26E93E114031}" type="pres">
      <dgm:prSet presAssocID="{43DE4333-FD8B-46D5-B112-034179691328}" presName="FiveConn_4-5" presStyleLbl="fgAccFollowNode1" presStyleIdx="3" presStyleCnt="4">
        <dgm:presLayoutVars>
          <dgm:bulletEnabled val="1"/>
        </dgm:presLayoutVars>
      </dgm:prSet>
      <dgm:spPr/>
    </dgm:pt>
    <dgm:pt modelId="{D8288938-80BE-40FE-8209-76E09D97E0E8}" type="pres">
      <dgm:prSet presAssocID="{43DE4333-FD8B-46D5-B112-034179691328}" presName="FiveNodes_1_text" presStyleLbl="node1" presStyleIdx="4" presStyleCnt="5">
        <dgm:presLayoutVars>
          <dgm:bulletEnabled val="1"/>
        </dgm:presLayoutVars>
      </dgm:prSet>
      <dgm:spPr/>
    </dgm:pt>
    <dgm:pt modelId="{7EAAFB64-F728-4E17-8995-624426D1F429}" type="pres">
      <dgm:prSet presAssocID="{43DE4333-FD8B-46D5-B112-034179691328}" presName="FiveNodes_2_text" presStyleLbl="node1" presStyleIdx="4" presStyleCnt="5">
        <dgm:presLayoutVars>
          <dgm:bulletEnabled val="1"/>
        </dgm:presLayoutVars>
      </dgm:prSet>
      <dgm:spPr/>
    </dgm:pt>
    <dgm:pt modelId="{9163ACD0-FBB3-4F7E-8999-3BB502002560}" type="pres">
      <dgm:prSet presAssocID="{43DE4333-FD8B-46D5-B112-034179691328}" presName="FiveNodes_3_text" presStyleLbl="node1" presStyleIdx="4" presStyleCnt="5">
        <dgm:presLayoutVars>
          <dgm:bulletEnabled val="1"/>
        </dgm:presLayoutVars>
      </dgm:prSet>
      <dgm:spPr/>
    </dgm:pt>
    <dgm:pt modelId="{A2572347-55A6-4E31-B208-05703AD8D084}" type="pres">
      <dgm:prSet presAssocID="{43DE4333-FD8B-46D5-B112-034179691328}" presName="FiveNodes_4_text" presStyleLbl="node1" presStyleIdx="4" presStyleCnt="5">
        <dgm:presLayoutVars>
          <dgm:bulletEnabled val="1"/>
        </dgm:presLayoutVars>
      </dgm:prSet>
      <dgm:spPr/>
    </dgm:pt>
    <dgm:pt modelId="{9148BADD-897E-4F6F-9661-F15861AECDC4}" type="pres">
      <dgm:prSet presAssocID="{43DE4333-FD8B-46D5-B112-03417969132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548E7F0D-3809-4F75-B3DA-D03BF6C2394B}" type="presOf" srcId="{E34BA963-44B1-4EB9-BA76-E39D30BA25B7}" destId="{0BC2245A-A636-4ED8-BC83-1960FD7479C8}" srcOrd="0" destOrd="0" presId="urn:microsoft.com/office/officeart/2005/8/layout/vProcess5"/>
    <dgm:cxn modelId="{E96DA710-2AF1-47F6-9089-15693E6592CE}" type="presOf" srcId="{5A96ECE3-1B1C-4917-84C1-329EFC4847F1}" destId="{9148BADD-897E-4F6F-9661-F15861AECDC4}" srcOrd="1" destOrd="0" presId="urn:microsoft.com/office/officeart/2005/8/layout/vProcess5"/>
    <dgm:cxn modelId="{2429F010-D044-46B9-9A8D-BE948EC9F792}" srcId="{43DE4333-FD8B-46D5-B112-034179691328}" destId="{8D6CC8E5-D149-48D5-987B-63B89FDCF81C}" srcOrd="5" destOrd="0" parTransId="{5CBF9536-A284-432B-AEC2-D061F709DBF4}" sibTransId="{01C6F926-3F0E-4F5C-BD41-9B72F6F14C46}"/>
    <dgm:cxn modelId="{C414BE26-1CF4-4DBE-BE33-F7B35AD63B79}" type="presOf" srcId="{E34BA963-44B1-4EB9-BA76-E39D30BA25B7}" destId="{9163ACD0-FBB3-4F7E-8999-3BB502002560}" srcOrd="1" destOrd="0" presId="urn:microsoft.com/office/officeart/2005/8/layout/vProcess5"/>
    <dgm:cxn modelId="{76C45A32-B260-47F0-AD56-17E29038C931}" srcId="{43DE4333-FD8B-46D5-B112-034179691328}" destId="{035C75F5-BCF9-488F-82C2-C1750DCAACCA}" srcOrd="6" destOrd="0" parTransId="{31D6B30C-DF1C-487E-9FA3-B62304CC9E1C}" sibTransId="{32C10A26-9B99-4BFB-A04A-46DBE00DFBA3}"/>
    <dgm:cxn modelId="{54B43033-834A-4ED9-9298-1616FC4C53B9}" srcId="{43DE4333-FD8B-46D5-B112-034179691328}" destId="{F91D3461-1982-4AD4-8B06-44774FF37473}" srcOrd="7" destOrd="0" parTransId="{9A148C05-1C7D-409A-8847-AD0FB3CB162D}" sibTransId="{D4FF1120-3B04-4C9E-98E8-34AC574EF116}"/>
    <dgm:cxn modelId="{36B26E34-A4C8-4EB7-A3A0-3FC83F0EE461}" srcId="{43DE4333-FD8B-46D5-B112-034179691328}" destId="{BA125949-03C3-4616-83E3-C3A6134D650D}" srcOrd="3" destOrd="0" parTransId="{8FED7394-73AC-4A17-A5CB-F23473626513}" sibTransId="{14C75F4A-6B86-4592-9521-B9A383C96D76}"/>
    <dgm:cxn modelId="{F1459335-76DD-41A6-8952-FCE02EBF53B9}" srcId="{43DE4333-FD8B-46D5-B112-034179691328}" destId="{8D64512C-EF02-49F2-974E-F8908505E315}" srcOrd="0" destOrd="0" parTransId="{87856CC4-35A3-4284-8873-A538925842D3}" sibTransId="{EC733552-9250-4428-B8D3-C510716A19C3}"/>
    <dgm:cxn modelId="{CDC12D39-E6DE-4833-B6AA-FBF1B0931E9E}" type="presOf" srcId="{14C75F4A-6B86-4592-9521-B9A383C96D76}" destId="{A7D9F847-D347-4521-A472-26E93E114031}" srcOrd="0" destOrd="0" presId="urn:microsoft.com/office/officeart/2005/8/layout/vProcess5"/>
    <dgm:cxn modelId="{4DB28F66-0CAE-400C-A1F7-AB252A2D1017}" type="presOf" srcId="{8D64512C-EF02-49F2-974E-F8908505E315}" destId="{D8288938-80BE-40FE-8209-76E09D97E0E8}" srcOrd="1" destOrd="0" presId="urn:microsoft.com/office/officeart/2005/8/layout/vProcess5"/>
    <dgm:cxn modelId="{481E726F-048E-4C54-A22D-82BE3E410631}" srcId="{43DE4333-FD8B-46D5-B112-034179691328}" destId="{E34BA963-44B1-4EB9-BA76-E39D30BA25B7}" srcOrd="2" destOrd="0" parTransId="{A99A42D8-242F-473D-ACB5-3BEBE4496002}" sibTransId="{A12BD7DF-A806-4BAF-A47C-A0093376B537}"/>
    <dgm:cxn modelId="{AA336C7C-F020-4D49-91D9-83CB84122962}" type="presOf" srcId="{5AD213FF-9213-4690-98D6-DF8536D2D07F}" destId="{A62A669F-9A81-4EC8-9649-94824674A7BE}" srcOrd="0" destOrd="0" presId="urn:microsoft.com/office/officeart/2005/8/layout/vProcess5"/>
    <dgm:cxn modelId="{5D22C395-5527-43DE-95D4-E9A227724F24}" type="presOf" srcId="{EC733552-9250-4428-B8D3-C510716A19C3}" destId="{FAA04804-9084-4765-8588-035B8DF3F632}" srcOrd="0" destOrd="0" presId="urn:microsoft.com/office/officeart/2005/8/layout/vProcess5"/>
    <dgm:cxn modelId="{7D4BD19C-5A42-4AFF-8DA7-0CA0D4D87653}" type="presOf" srcId="{BA125949-03C3-4616-83E3-C3A6134D650D}" destId="{A2572347-55A6-4E31-B208-05703AD8D084}" srcOrd="1" destOrd="0" presId="urn:microsoft.com/office/officeart/2005/8/layout/vProcess5"/>
    <dgm:cxn modelId="{D49217B4-A91C-42C8-B8E7-C3F5A2E824B9}" type="presOf" srcId="{8D64512C-EF02-49F2-974E-F8908505E315}" destId="{2699A42F-A04D-4B2B-BCA3-27D6C1D3DF14}" srcOrd="0" destOrd="0" presId="urn:microsoft.com/office/officeart/2005/8/layout/vProcess5"/>
    <dgm:cxn modelId="{9EF2C2BD-8D82-4258-96F2-F8319967AD12}" type="presOf" srcId="{5A96ECE3-1B1C-4917-84C1-329EFC4847F1}" destId="{C4AD6F71-8B6A-4EAE-90A2-E30B7966F81A}" srcOrd="0" destOrd="0" presId="urn:microsoft.com/office/officeart/2005/8/layout/vProcess5"/>
    <dgm:cxn modelId="{396FC6C4-04B0-4136-891D-8C1E0EB75B90}" type="presOf" srcId="{5AD213FF-9213-4690-98D6-DF8536D2D07F}" destId="{7EAAFB64-F728-4E17-8995-624426D1F429}" srcOrd="1" destOrd="0" presId="urn:microsoft.com/office/officeart/2005/8/layout/vProcess5"/>
    <dgm:cxn modelId="{24814ACE-6852-449D-B622-1071FA42C381}" type="presOf" srcId="{43DE4333-FD8B-46D5-B112-034179691328}" destId="{FB3ED7BE-A9D8-4076-B236-734E52D4717E}" srcOrd="0" destOrd="0" presId="urn:microsoft.com/office/officeart/2005/8/layout/vProcess5"/>
    <dgm:cxn modelId="{EBB513D7-A259-401E-BE49-FB8888BE76F8}" srcId="{43DE4333-FD8B-46D5-B112-034179691328}" destId="{5AD213FF-9213-4690-98D6-DF8536D2D07F}" srcOrd="1" destOrd="0" parTransId="{C3BA0EB0-DAF8-45D9-BEE3-51567FC09FDC}" sibTransId="{DA145323-84E1-4058-9611-6DA3EE68BF1D}"/>
    <dgm:cxn modelId="{58A502DC-DFC1-45AA-B9AA-14CCE601672B}" type="presOf" srcId="{BA125949-03C3-4616-83E3-C3A6134D650D}" destId="{87B9889F-8614-4C03-B217-79427153D3FA}" srcOrd="0" destOrd="0" presId="urn:microsoft.com/office/officeart/2005/8/layout/vProcess5"/>
    <dgm:cxn modelId="{4D6009E2-16DF-4A0C-AA9F-6DD713256395}" srcId="{43DE4333-FD8B-46D5-B112-034179691328}" destId="{5A96ECE3-1B1C-4917-84C1-329EFC4847F1}" srcOrd="4" destOrd="0" parTransId="{86A49DF5-07E6-4EC1-A237-9EE27F2674D4}" sibTransId="{9C1292C5-926E-442B-B00B-B2E7A0E0846C}"/>
    <dgm:cxn modelId="{7056C7F9-DD1C-49F7-89AC-7D4E814900FA}" type="presOf" srcId="{A12BD7DF-A806-4BAF-A47C-A0093376B537}" destId="{78841C04-854C-413E-BA58-C09D82B39C4F}" srcOrd="0" destOrd="0" presId="urn:microsoft.com/office/officeart/2005/8/layout/vProcess5"/>
    <dgm:cxn modelId="{1BDFDEFB-9510-4BE2-9AC9-E4A3B4AD110F}" type="presOf" srcId="{DA145323-84E1-4058-9611-6DA3EE68BF1D}" destId="{1F641AED-EFFE-405C-841C-C117A5CF93A7}" srcOrd="0" destOrd="0" presId="urn:microsoft.com/office/officeart/2005/8/layout/vProcess5"/>
    <dgm:cxn modelId="{F22519B8-9FD8-4126-8432-9C7668C93589}" type="presParOf" srcId="{FB3ED7BE-A9D8-4076-B236-734E52D4717E}" destId="{04027B97-9D95-412A-91DD-64B2BDE7035B}" srcOrd="0" destOrd="0" presId="urn:microsoft.com/office/officeart/2005/8/layout/vProcess5"/>
    <dgm:cxn modelId="{31242305-85E7-42FF-B7C3-AE06EE447912}" type="presParOf" srcId="{FB3ED7BE-A9D8-4076-B236-734E52D4717E}" destId="{2699A42F-A04D-4B2B-BCA3-27D6C1D3DF14}" srcOrd="1" destOrd="0" presId="urn:microsoft.com/office/officeart/2005/8/layout/vProcess5"/>
    <dgm:cxn modelId="{2ABA54E6-4609-4BFF-9CDD-3627354210DA}" type="presParOf" srcId="{FB3ED7BE-A9D8-4076-B236-734E52D4717E}" destId="{A62A669F-9A81-4EC8-9649-94824674A7BE}" srcOrd="2" destOrd="0" presId="urn:microsoft.com/office/officeart/2005/8/layout/vProcess5"/>
    <dgm:cxn modelId="{68635980-70CE-4618-90C3-9FCEC706BC2F}" type="presParOf" srcId="{FB3ED7BE-A9D8-4076-B236-734E52D4717E}" destId="{0BC2245A-A636-4ED8-BC83-1960FD7479C8}" srcOrd="3" destOrd="0" presId="urn:microsoft.com/office/officeart/2005/8/layout/vProcess5"/>
    <dgm:cxn modelId="{8E734C8D-98DD-4E62-94DC-EA521AE04B30}" type="presParOf" srcId="{FB3ED7BE-A9D8-4076-B236-734E52D4717E}" destId="{87B9889F-8614-4C03-B217-79427153D3FA}" srcOrd="4" destOrd="0" presId="urn:microsoft.com/office/officeart/2005/8/layout/vProcess5"/>
    <dgm:cxn modelId="{CDFBF310-F114-48F6-9E07-DA586263F0BA}" type="presParOf" srcId="{FB3ED7BE-A9D8-4076-B236-734E52D4717E}" destId="{C4AD6F71-8B6A-4EAE-90A2-E30B7966F81A}" srcOrd="5" destOrd="0" presId="urn:microsoft.com/office/officeart/2005/8/layout/vProcess5"/>
    <dgm:cxn modelId="{D000EB66-B76C-4C93-ABC0-FC1B8EDA66EF}" type="presParOf" srcId="{FB3ED7BE-A9D8-4076-B236-734E52D4717E}" destId="{FAA04804-9084-4765-8588-035B8DF3F632}" srcOrd="6" destOrd="0" presId="urn:microsoft.com/office/officeart/2005/8/layout/vProcess5"/>
    <dgm:cxn modelId="{B6E2E111-648B-473F-9803-FF367C86F6C1}" type="presParOf" srcId="{FB3ED7BE-A9D8-4076-B236-734E52D4717E}" destId="{1F641AED-EFFE-405C-841C-C117A5CF93A7}" srcOrd="7" destOrd="0" presId="urn:microsoft.com/office/officeart/2005/8/layout/vProcess5"/>
    <dgm:cxn modelId="{4CB9665E-5994-44AD-BA3E-C4E82CF4E16A}" type="presParOf" srcId="{FB3ED7BE-A9D8-4076-B236-734E52D4717E}" destId="{78841C04-854C-413E-BA58-C09D82B39C4F}" srcOrd="8" destOrd="0" presId="urn:microsoft.com/office/officeart/2005/8/layout/vProcess5"/>
    <dgm:cxn modelId="{84422FE5-B246-490D-9061-144B85E67724}" type="presParOf" srcId="{FB3ED7BE-A9D8-4076-B236-734E52D4717E}" destId="{A7D9F847-D347-4521-A472-26E93E114031}" srcOrd="9" destOrd="0" presId="urn:microsoft.com/office/officeart/2005/8/layout/vProcess5"/>
    <dgm:cxn modelId="{46BAA5E9-C49E-4C18-98AC-4F7850E822FB}" type="presParOf" srcId="{FB3ED7BE-A9D8-4076-B236-734E52D4717E}" destId="{D8288938-80BE-40FE-8209-76E09D97E0E8}" srcOrd="10" destOrd="0" presId="urn:microsoft.com/office/officeart/2005/8/layout/vProcess5"/>
    <dgm:cxn modelId="{AE4C73D0-06A1-4B9D-B873-110C6FFAEC33}" type="presParOf" srcId="{FB3ED7BE-A9D8-4076-B236-734E52D4717E}" destId="{7EAAFB64-F728-4E17-8995-624426D1F429}" srcOrd="11" destOrd="0" presId="urn:microsoft.com/office/officeart/2005/8/layout/vProcess5"/>
    <dgm:cxn modelId="{8D3EF3F6-96F6-476E-A309-311A7D9619BE}" type="presParOf" srcId="{FB3ED7BE-A9D8-4076-B236-734E52D4717E}" destId="{9163ACD0-FBB3-4F7E-8999-3BB502002560}" srcOrd="12" destOrd="0" presId="urn:microsoft.com/office/officeart/2005/8/layout/vProcess5"/>
    <dgm:cxn modelId="{6E85E916-76EF-4C6E-9388-E9536D647626}" type="presParOf" srcId="{FB3ED7BE-A9D8-4076-B236-734E52D4717E}" destId="{A2572347-55A6-4E31-B208-05703AD8D084}" srcOrd="13" destOrd="0" presId="urn:microsoft.com/office/officeart/2005/8/layout/vProcess5"/>
    <dgm:cxn modelId="{8ED3F95B-359A-4DB7-949D-C9688AF25BA4}" type="presParOf" srcId="{FB3ED7BE-A9D8-4076-B236-734E52D4717E}" destId="{9148BADD-897E-4F6F-9661-F15861AECDC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FCD8E5-DC25-44A7-80F2-AFF44E3A5F1E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D0B5FED-DBDA-48F2-B5B1-05FA1B510E9B}">
      <dgm:prSet phldrT="[Text]" custT="1"/>
      <dgm:spPr/>
      <dgm:t>
        <a:bodyPr/>
        <a:lstStyle/>
        <a:p>
          <a:r>
            <a:rPr lang="en-GB" sz="3000" dirty="0"/>
            <a:t>Instruct</a:t>
          </a:r>
        </a:p>
      </dgm:t>
    </dgm:pt>
    <dgm:pt modelId="{7E2F4431-DDD2-4E64-B136-6907728F02D5}" type="parTrans" cxnId="{A7621E8D-BA80-4464-96CD-E826BA6EDB4C}">
      <dgm:prSet/>
      <dgm:spPr/>
      <dgm:t>
        <a:bodyPr/>
        <a:lstStyle/>
        <a:p>
          <a:endParaRPr lang="en-GB"/>
        </a:p>
      </dgm:t>
    </dgm:pt>
    <dgm:pt modelId="{33BD19F4-024C-4854-A694-F2C6422BAB52}" type="sibTrans" cxnId="{A7621E8D-BA80-4464-96CD-E826BA6EDB4C}">
      <dgm:prSet/>
      <dgm:spPr/>
      <dgm:t>
        <a:bodyPr/>
        <a:lstStyle/>
        <a:p>
          <a:endParaRPr lang="en-GB"/>
        </a:p>
      </dgm:t>
    </dgm:pt>
    <dgm:pt modelId="{87B953AC-F064-40A0-946A-4E86A2895B83}">
      <dgm:prSet phldrT="[Text]" custT="1"/>
      <dgm:spPr/>
      <dgm:t>
        <a:bodyPr/>
        <a:lstStyle/>
        <a:p>
          <a:r>
            <a:rPr lang="en-GB" sz="3200" b="1" dirty="0"/>
            <a:t>C</a:t>
          </a:r>
        </a:p>
      </dgm:t>
    </dgm:pt>
    <dgm:pt modelId="{004C898F-49A2-4178-96B5-BD57E19D34BB}" type="parTrans" cxnId="{351674F7-9C63-476C-9CD2-1C65EE0B2114}">
      <dgm:prSet/>
      <dgm:spPr/>
      <dgm:t>
        <a:bodyPr/>
        <a:lstStyle/>
        <a:p>
          <a:endParaRPr lang="en-GB"/>
        </a:p>
      </dgm:t>
    </dgm:pt>
    <dgm:pt modelId="{0F26CE08-2027-4B3E-8E58-72F13A202AA4}" type="sibTrans" cxnId="{351674F7-9C63-476C-9CD2-1C65EE0B2114}">
      <dgm:prSet/>
      <dgm:spPr/>
      <dgm:t>
        <a:bodyPr/>
        <a:lstStyle/>
        <a:p>
          <a:endParaRPr lang="en-GB"/>
        </a:p>
      </dgm:t>
    </dgm:pt>
    <dgm:pt modelId="{BDF6C469-1D74-485D-8B74-69A55149393D}">
      <dgm:prSet phldrT="[Text]" custT="1"/>
      <dgm:spPr/>
      <dgm:t>
        <a:bodyPr/>
        <a:lstStyle/>
        <a:p>
          <a:r>
            <a:rPr lang="en-GB" sz="3000" dirty="0"/>
            <a:t>Communicate</a:t>
          </a:r>
        </a:p>
      </dgm:t>
    </dgm:pt>
    <dgm:pt modelId="{32F6C89F-8E0D-4096-8514-FA880397C2F4}" type="parTrans" cxnId="{4B535714-E3BE-4A85-A161-0E459AB0E389}">
      <dgm:prSet/>
      <dgm:spPr/>
      <dgm:t>
        <a:bodyPr/>
        <a:lstStyle/>
        <a:p>
          <a:endParaRPr lang="en-GB"/>
        </a:p>
      </dgm:t>
    </dgm:pt>
    <dgm:pt modelId="{78B21496-8FC7-4502-9761-9563EB09783F}" type="sibTrans" cxnId="{4B535714-E3BE-4A85-A161-0E459AB0E389}">
      <dgm:prSet/>
      <dgm:spPr/>
      <dgm:t>
        <a:bodyPr/>
        <a:lstStyle/>
        <a:p>
          <a:endParaRPr lang="en-GB"/>
        </a:p>
      </dgm:t>
    </dgm:pt>
    <dgm:pt modelId="{01CA840C-E989-42D1-B2BC-E4BF73F3E4CC}">
      <dgm:prSet phldrT="[Text]" custT="1"/>
      <dgm:spPr/>
      <dgm:t>
        <a:bodyPr/>
        <a:lstStyle/>
        <a:p>
          <a:r>
            <a:rPr lang="en-GB" sz="3200" b="1" dirty="0"/>
            <a:t>I</a:t>
          </a:r>
        </a:p>
      </dgm:t>
    </dgm:pt>
    <dgm:pt modelId="{B63F9477-02E1-4C6C-AFB1-A061DF6D52CD}" type="sibTrans" cxnId="{BF863CB9-6E37-463E-A0F3-BC95D802AC3F}">
      <dgm:prSet/>
      <dgm:spPr/>
      <dgm:t>
        <a:bodyPr/>
        <a:lstStyle/>
        <a:p>
          <a:endParaRPr lang="en-GB"/>
        </a:p>
      </dgm:t>
    </dgm:pt>
    <dgm:pt modelId="{BEEF7BE9-EBA1-4211-AC13-96153FF92F63}" type="parTrans" cxnId="{BF863CB9-6E37-463E-A0F3-BC95D802AC3F}">
      <dgm:prSet/>
      <dgm:spPr/>
      <dgm:t>
        <a:bodyPr/>
        <a:lstStyle/>
        <a:p>
          <a:endParaRPr lang="en-GB"/>
        </a:p>
      </dgm:t>
    </dgm:pt>
    <dgm:pt modelId="{8DD7ADFE-EDE0-4AD9-B1E1-8EB2A984451A}">
      <dgm:prSet phldrT="[Text]" custT="1"/>
      <dgm:spPr/>
      <dgm:t>
        <a:bodyPr/>
        <a:lstStyle/>
        <a:p>
          <a:r>
            <a:rPr lang="en-GB" sz="3200" b="1" dirty="0"/>
            <a:t>M</a:t>
          </a:r>
        </a:p>
      </dgm:t>
    </dgm:pt>
    <dgm:pt modelId="{4EE27BA4-D25D-4F74-879D-3BC708B4B7B4}" type="sibTrans" cxnId="{028B355E-D426-480C-BB07-CFF176618FEB}">
      <dgm:prSet/>
      <dgm:spPr/>
      <dgm:t>
        <a:bodyPr/>
        <a:lstStyle/>
        <a:p>
          <a:endParaRPr lang="en-GB"/>
        </a:p>
      </dgm:t>
    </dgm:pt>
    <dgm:pt modelId="{1CBDBC34-8925-411E-A07B-481E98500705}" type="parTrans" cxnId="{028B355E-D426-480C-BB07-CFF176618FEB}">
      <dgm:prSet/>
      <dgm:spPr/>
      <dgm:t>
        <a:bodyPr/>
        <a:lstStyle/>
        <a:p>
          <a:endParaRPr lang="en-GB"/>
        </a:p>
      </dgm:t>
    </dgm:pt>
    <dgm:pt modelId="{DF07F09D-D953-4672-8CA7-09EEBD074D05}">
      <dgm:prSet custT="1"/>
      <dgm:spPr/>
      <dgm:t>
        <a:bodyPr/>
        <a:lstStyle/>
        <a:p>
          <a:r>
            <a:rPr lang="en-GB" sz="3000" dirty="0"/>
            <a:t>Motivate</a:t>
          </a:r>
        </a:p>
      </dgm:t>
    </dgm:pt>
    <dgm:pt modelId="{F97363D3-90F6-4EA7-9F4A-9A82FEC97EDE}" type="parTrans" cxnId="{1E813D4B-4C3F-449D-95F8-74729EC9F10C}">
      <dgm:prSet/>
      <dgm:spPr/>
      <dgm:t>
        <a:bodyPr/>
        <a:lstStyle/>
        <a:p>
          <a:endParaRPr lang="en-GB"/>
        </a:p>
      </dgm:t>
    </dgm:pt>
    <dgm:pt modelId="{D7E58DCC-9D62-4D60-ABD8-4E3446337614}" type="sibTrans" cxnId="{1E813D4B-4C3F-449D-95F8-74729EC9F10C}">
      <dgm:prSet/>
      <dgm:spPr/>
      <dgm:t>
        <a:bodyPr/>
        <a:lstStyle/>
        <a:p>
          <a:endParaRPr lang="en-GB"/>
        </a:p>
      </dgm:t>
    </dgm:pt>
    <dgm:pt modelId="{3CCA7B2E-DD6C-4C16-953C-626291DB5F9A}" type="pres">
      <dgm:prSet presAssocID="{8AFCD8E5-DC25-44A7-80F2-AFF44E3A5F1E}" presName="linearFlow" presStyleCnt="0">
        <dgm:presLayoutVars>
          <dgm:dir/>
          <dgm:animLvl val="lvl"/>
          <dgm:resizeHandles val="exact"/>
        </dgm:presLayoutVars>
      </dgm:prSet>
      <dgm:spPr/>
    </dgm:pt>
    <dgm:pt modelId="{CA3218E5-E15B-4259-8240-F35CA907D09C}" type="pres">
      <dgm:prSet presAssocID="{01CA840C-E989-42D1-B2BC-E4BF73F3E4CC}" presName="composite" presStyleCnt="0"/>
      <dgm:spPr/>
    </dgm:pt>
    <dgm:pt modelId="{44E4E2E9-DDC7-4555-9E7E-EE3ADAC4B1F8}" type="pres">
      <dgm:prSet presAssocID="{01CA840C-E989-42D1-B2BC-E4BF73F3E4C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BECEAD4-C80A-40F2-8AAE-38E5C9B73469}" type="pres">
      <dgm:prSet presAssocID="{01CA840C-E989-42D1-B2BC-E4BF73F3E4CC}" presName="descendantText" presStyleLbl="alignAcc1" presStyleIdx="0" presStyleCnt="3" custLinFactNeighborX="419" custLinFactNeighborY="3242">
        <dgm:presLayoutVars>
          <dgm:bulletEnabled val="1"/>
        </dgm:presLayoutVars>
      </dgm:prSet>
      <dgm:spPr/>
    </dgm:pt>
    <dgm:pt modelId="{7EABC22D-D2A1-4804-9327-D92740732A1E}" type="pres">
      <dgm:prSet presAssocID="{B63F9477-02E1-4C6C-AFB1-A061DF6D52CD}" presName="sp" presStyleCnt="0"/>
      <dgm:spPr/>
    </dgm:pt>
    <dgm:pt modelId="{53AE660D-B68D-42AE-A281-40D700B6A06B}" type="pres">
      <dgm:prSet presAssocID="{87B953AC-F064-40A0-946A-4E86A2895B83}" presName="composite" presStyleCnt="0"/>
      <dgm:spPr/>
    </dgm:pt>
    <dgm:pt modelId="{14DAA54B-8713-4F29-87FF-575E75723ABD}" type="pres">
      <dgm:prSet presAssocID="{87B953AC-F064-40A0-946A-4E86A2895B83}" presName="parentText" presStyleLbl="alignNode1" presStyleIdx="1" presStyleCnt="3" custLinFactNeighborY="-1662">
        <dgm:presLayoutVars>
          <dgm:chMax val="1"/>
          <dgm:bulletEnabled val="1"/>
        </dgm:presLayoutVars>
      </dgm:prSet>
      <dgm:spPr/>
    </dgm:pt>
    <dgm:pt modelId="{AEAC058D-A336-4D70-B21D-9217836AFBE3}" type="pres">
      <dgm:prSet presAssocID="{87B953AC-F064-40A0-946A-4E86A2895B83}" presName="descendantText" presStyleLbl="alignAcc1" presStyleIdx="1" presStyleCnt="3" custLinFactNeighborX="-130" custLinFactNeighborY="3994">
        <dgm:presLayoutVars>
          <dgm:bulletEnabled val="1"/>
        </dgm:presLayoutVars>
      </dgm:prSet>
      <dgm:spPr/>
    </dgm:pt>
    <dgm:pt modelId="{945B82D9-B9C0-41BA-BC37-1FBB9ACE5E19}" type="pres">
      <dgm:prSet presAssocID="{0F26CE08-2027-4B3E-8E58-72F13A202AA4}" presName="sp" presStyleCnt="0"/>
      <dgm:spPr/>
    </dgm:pt>
    <dgm:pt modelId="{CF650E78-2358-40CA-A94F-919F839C0E1E}" type="pres">
      <dgm:prSet presAssocID="{8DD7ADFE-EDE0-4AD9-B1E1-8EB2A984451A}" presName="composite" presStyleCnt="0"/>
      <dgm:spPr/>
    </dgm:pt>
    <dgm:pt modelId="{7C88C95B-FA12-4FD4-884C-6AD3AAF0B78E}" type="pres">
      <dgm:prSet presAssocID="{8DD7ADFE-EDE0-4AD9-B1E1-8EB2A984451A}" presName="parentText" presStyleLbl="alignNode1" presStyleIdx="2" presStyleCnt="3" custLinFactNeighborX="-1236" custLinFactNeighborY="-969">
        <dgm:presLayoutVars>
          <dgm:chMax val="1"/>
          <dgm:bulletEnabled val="1"/>
        </dgm:presLayoutVars>
      </dgm:prSet>
      <dgm:spPr/>
    </dgm:pt>
    <dgm:pt modelId="{7BB546C0-07C9-49AC-AC1D-D2CF5F55D1CA}" type="pres">
      <dgm:prSet presAssocID="{8DD7ADFE-EDE0-4AD9-B1E1-8EB2A984451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733B30E-2440-44A7-AE7B-36858DCD8505}" type="presOf" srcId="{8AFCD8E5-DC25-44A7-80F2-AFF44E3A5F1E}" destId="{3CCA7B2E-DD6C-4C16-953C-626291DB5F9A}" srcOrd="0" destOrd="0" presId="urn:microsoft.com/office/officeart/2005/8/layout/chevron2"/>
    <dgm:cxn modelId="{4B535714-E3BE-4A85-A161-0E459AB0E389}" srcId="{87B953AC-F064-40A0-946A-4E86A2895B83}" destId="{BDF6C469-1D74-485D-8B74-69A55149393D}" srcOrd="0" destOrd="0" parTransId="{32F6C89F-8E0D-4096-8514-FA880397C2F4}" sibTransId="{78B21496-8FC7-4502-9761-9563EB09783F}"/>
    <dgm:cxn modelId="{028B355E-D426-480C-BB07-CFF176618FEB}" srcId="{8AFCD8E5-DC25-44A7-80F2-AFF44E3A5F1E}" destId="{8DD7ADFE-EDE0-4AD9-B1E1-8EB2A984451A}" srcOrd="2" destOrd="0" parTransId="{1CBDBC34-8925-411E-A07B-481E98500705}" sibTransId="{4EE27BA4-D25D-4F74-879D-3BC708B4B7B4}"/>
    <dgm:cxn modelId="{1E813D4B-4C3F-449D-95F8-74729EC9F10C}" srcId="{8DD7ADFE-EDE0-4AD9-B1E1-8EB2A984451A}" destId="{DF07F09D-D953-4672-8CA7-09EEBD074D05}" srcOrd="0" destOrd="0" parTransId="{F97363D3-90F6-4EA7-9F4A-9A82FEC97EDE}" sibTransId="{D7E58DCC-9D62-4D60-ABD8-4E3446337614}"/>
    <dgm:cxn modelId="{27572D7F-6682-47F2-B32F-58AE9146DC0A}" type="presOf" srcId="{87B953AC-F064-40A0-946A-4E86A2895B83}" destId="{14DAA54B-8713-4F29-87FF-575E75723ABD}" srcOrd="0" destOrd="0" presId="urn:microsoft.com/office/officeart/2005/8/layout/chevron2"/>
    <dgm:cxn modelId="{A7621E8D-BA80-4464-96CD-E826BA6EDB4C}" srcId="{01CA840C-E989-42D1-B2BC-E4BF73F3E4CC}" destId="{FD0B5FED-DBDA-48F2-B5B1-05FA1B510E9B}" srcOrd="0" destOrd="0" parTransId="{7E2F4431-DDD2-4E64-B136-6907728F02D5}" sibTransId="{33BD19F4-024C-4854-A694-F2C6422BAB52}"/>
    <dgm:cxn modelId="{A380F699-2466-427C-84AC-32CD6EE586CE}" type="presOf" srcId="{8DD7ADFE-EDE0-4AD9-B1E1-8EB2A984451A}" destId="{7C88C95B-FA12-4FD4-884C-6AD3AAF0B78E}" srcOrd="0" destOrd="0" presId="urn:microsoft.com/office/officeart/2005/8/layout/chevron2"/>
    <dgm:cxn modelId="{05361EA8-CB95-4AB2-A88D-C4A60006C1B1}" type="presOf" srcId="{FD0B5FED-DBDA-48F2-B5B1-05FA1B510E9B}" destId="{BBECEAD4-C80A-40F2-8AAE-38E5C9B73469}" srcOrd="0" destOrd="0" presId="urn:microsoft.com/office/officeart/2005/8/layout/chevron2"/>
    <dgm:cxn modelId="{BF863CB9-6E37-463E-A0F3-BC95D802AC3F}" srcId="{8AFCD8E5-DC25-44A7-80F2-AFF44E3A5F1E}" destId="{01CA840C-E989-42D1-B2BC-E4BF73F3E4CC}" srcOrd="0" destOrd="0" parTransId="{BEEF7BE9-EBA1-4211-AC13-96153FF92F63}" sibTransId="{B63F9477-02E1-4C6C-AFB1-A061DF6D52CD}"/>
    <dgm:cxn modelId="{387A9DBD-E6F8-44BA-909E-198EABDC7D14}" type="presOf" srcId="{BDF6C469-1D74-485D-8B74-69A55149393D}" destId="{AEAC058D-A336-4D70-B21D-9217836AFBE3}" srcOrd="0" destOrd="0" presId="urn:microsoft.com/office/officeart/2005/8/layout/chevron2"/>
    <dgm:cxn modelId="{085222C4-BCEC-482D-846C-DE58CE048D74}" type="presOf" srcId="{01CA840C-E989-42D1-B2BC-E4BF73F3E4CC}" destId="{44E4E2E9-DDC7-4555-9E7E-EE3ADAC4B1F8}" srcOrd="0" destOrd="0" presId="urn:microsoft.com/office/officeart/2005/8/layout/chevron2"/>
    <dgm:cxn modelId="{610C5DE4-C03C-4784-9581-8306C1357FB9}" type="presOf" srcId="{DF07F09D-D953-4672-8CA7-09EEBD074D05}" destId="{7BB546C0-07C9-49AC-AC1D-D2CF5F55D1CA}" srcOrd="0" destOrd="0" presId="urn:microsoft.com/office/officeart/2005/8/layout/chevron2"/>
    <dgm:cxn modelId="{351674F7-9C63-476C-9CD2-1C65EE0B2114}" srcId="{8AFCD8E5-DC25-44A7-80F2-AFF44E3A5F1E}" destId="{87B953AC-F064-40A0-946A-4E86A2895B83}" srcOrd="1" destOrd="0" parTransId="{004C898F-49A2-4178-96B5-BD57E19D34BB}" sibTransId="{0F26CE08-2027-4B3E-8E58-72F13A202AA4}"/>
    <dgm:cxn modelId="{59D7D4DF-319B-481D-A92F-E731302DF12F}" type="presParOf" srcId="{3CCA7B2E-DD6C-4C16-953C-626291DB5F9A}" destId="{CA3218E5-E15B-4259-8240-F35CA907D09C}" srcOrd="0" destOrd="0" presId="urn:microsoft.com/office/officeart/2005/8/layout/chevron2"/>
    <dgm:cxn modelId="{7E58E9D9-EFA3-494B-9259-49A6AB8770BD}" type="presParOf" srcId="{CA3218E5-E15B-4259-8240-F35CA907D09C}" destId="{44E4E2E9-DDC7-4555-9E7E-EE3ADAC4B1F8}" srcOrd="0" destOrd="0" presId="urn:microsoft.com/office/officeart/2005/8/layout/chevron2"/>
    <dgm:cxn modelId="{498AAAE0-E1A3-4E56-8AAA-8AA07A8CDCFC}" type="presParOf" srcId="{CA3218E5-E15B-4259-8240-F35CA907D09C}" destId="{BBECEAD4-C80A-40F2-8AAE-38E5C9B73469}" srcOrd="1" destOrd="0" presId="urn:microsoft.com/office/officeart/2005/8/layout/chevron2"/>
    <dgm:cxn modelId="{E32E918D-46F3-4270-9590-13D41F5B54BD}" type="presParOf" srcId="{3CCA7B2E-DD6C-4C16-953C-626291DB5F9A}" destId="{7EABC22D-D2A1-4804-9327-D92740732A1E}" srcOrd="1" destOrd="0" presId="urn:microsoft.com/office/officeart/2005/8/layout/chevron2"/>
    <dgm:cxn modelId="{352009B1-CDDC-4D3B-9E66-ADE8267FC315}" type="presParOf" srcId="{3CCA7B2E-DD6C-4C16-953C-626291DB5F9A}" destId="{53AE660D-B68D-42AE-A281-40D700B6A06B}" srcOrd="2" destOrd="0" presId="urn:microsoft.com/office/officeart/2005/8/layout/chevron2"/>
    <dgm:cxn modelId="{A55FE06A-3E53-42C3-9246-C215B32843AE}" type="presParOf" srcId="{53AE660D-B68D-42AE-A281-40D700B6A06B}" destId="{14DAA54B-8713-4F29-87FF-575E75723ABD}" srcOrd="0" destOrd="0" presId="urn:microsoft.com/office/officeart/2005/8/layout/chevron2"/>
    <dgm:cxn modelId="{51AB90E8-1B41-47C1-8EB5-16A586C08ABA}" type="presParOf" srcId="{53AE660D-B68D-42AE-A281-40D700B6A06B}" destId="{AEAC058D-A336-4D70-B21D-9217836AFBE3}" srcOrd="1" destOrd="0" presId="urn:microsoft.com/office/officeart/2005/8/layout/chevron2"/>
    <dgm:cxn modelId="{3E10C33A-D34F-490D-803C-BADA9439FA4B}" type="presParOf" srcId="{3CCA7B2E-DD6C-4C16-953C-626291DB5F9A}" destId="{945B82D9-B9C0-41BA-BC37-1FBB9ACE5E19}" srcOrd="3" destOrd="0" presId="urn:microsoft.com/office/officeart/2005/8/layout/chevron2"/>
    <dgm:cxn modelId="{6CFFAE96-8A56-4621-97CD-A7767051A6D9}" type="presParOf" srcId="{3CCA7B2E-DD6C-4C16-953C-626291DB5F9A}" destId="{CF650E78-2358-40CA-A94F-919F839C0E1E}" srcOrd="4" destOrd="0" presId="urn:microsoft.com/office/officeart/2005/8/layout/chevron2"/>
    <dgm:cxn modelId="{6B4C6864-EFAA-4162-9912-5C83FD57DFE6}" type="presParOf" srcId="{CF650E78-2358-40CA-A94F-919F839C0E1E}" destId="{7C88C95B-FA12-4FD4-884C-6AD3AAF0B78E}" srcOrd="0" destOrd="0" presId="urn:microsoft.com/office/officeart/2005/8/layout/chevron2"/>
    <dgm:cxn modelId="{C2689896-70E3-4A4E-BBCD-CC62E8E6E49C}" type="presParOf" srcId="{CF650E78-2358-40CA-A94F-919F839C0E1E}" destId="{7BB546C0-07C9-49AC-AC1D-D2CF5F55D1C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9A42F-A04D-4B2B-BCA3-27D6C1D3DF14}">
      <dsp:nvSpPr>
        <dsp:cNvPr id="0" name=""/>
        <dsp:cNvSpPr/>
      </dsp:nvSpPr>
      <dsp:spPr>
        <a:xfrm>
          <a:off x="0" y="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dirty="0">
              <a:latin typeface="+mj-lt"/>
            </a:rPr>
            <a:t>Approachable and friendly. </a:t>
          </a:r>
          <a:endParaRPr lang="en-GB" sz="2000" kern="1200" dirty="0">
            <a:latin typeface="+mj-lt"/>
          </a:endParaRPr>
        </a:p>
      </dsp:txBody>
      <dsp:txXfrm>
        <a:off x="21425" y="21425"/>
        <a:ext cx="3818966" cy="688670"/>
      </dsp:txXfrm>
    </dsp:sp>
    <dsp:sp modelId="{A62A669F-9A81-4EC8-9649-94824674A7BE}">
      <dsp:nvSpPr>
        <dsp:cNvPr id="0" name=""/>
        <dsp:cNvSpPr/>
      </dsp:nvSpPr>
      <dsp:spPr>
        <a:xfrm>
          <a:off x="350520" y="83312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dirty="0">
              <a:latin typeface="+mj-lt"/>
            </a:rPr>
            <a:t>Effective communication and instruction skills.</a:t>
          </a:r>
          <a:endParaRPr lang="en-GB" sz="2000" kern="1200" dirty="0">
            <a:latin typeface="+mj-lt"/>
          </a:endParaRPr>
        </a:p>
      </dsp:txBody>
      <dsp:txXfrm>
        <a:off x="371945" y="854545"/>
        <a:ext cx="3825062" cy="688669"/>
      </dsp:txXfrm>
    </dsp:sp>
    <dsp:sp modelId="{0BC2245A-A636-4ED8-BC83-1960FD7479C8}">
      <dsp:nvSpPr>
        <dsp:cNvPr id="0" name=""/>
        <dsp:cNvSpPr/>
      </dsp:nvSpPr>
      <dsp:spPr>
        <a:xfrm>
          <a:off x="701039" y="166624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dirty="0">
              <a:latin typeface="+mj-lt"/>
            </a:rPr>
            <a:t>Good posture and technique. </a:t>
          </a:r>
          <a:endParaRPr lang="en-GB" sz="2000" kern="1200" dirty="0">
            <a:latin typeface="+mj-lt"/>
          </a:endParaRPr>
        </a:p>
      </dsp:txBody>
      <dsp:txXfrm>
        <a:off x="722464" y="1687665"/>
        <a:ext cx="3825062" cy="688669"/>
      </dsp:txXfrm>
    </dsp:sp>
    <dsp:sp modelId="{87B9889F-8614-4C03-B217-79427153D3FA}">
      <dsp:nvSpPr>
        <dsp:cNvPr id="0" name=""/>
        <dsp:cNvSpPr/>
      </dsp:nvSpPr>
      <dsp:spPr>
        <a:xfrm>
          <a:off x="1051559" y="249936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+mj-lt"/>
            </a:rPr>
            <a:t>Professional appearance.</a:t>
          </a:r>
        </a:p>
      </dsp:txBody>
      <dsp:txXfrm>
        <a:off x="1072984" y="2520785"/>
        <a:ext cx="3825062" cy="688669"/>
      </dsp:txXfrm>
    </dsp:sp>
    <dsp:sp modelId="{C4AD6F71-8B6A-4EAE-90A2-E30B7966F81A}">
      <dsp:nvSpPr>
        <dsp:cNvPr id="0" name=""/>
        <dsp:cNvSpPr/>
      </dsp:nvSpPr>
      <dsp:spPr>
        <a:xfrm>
          <a:off x="1402079" y="333248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dirty="0">
              <a:latin typeface="+mj-lt"/>
            </a:rPr>
            <a:t>Sound knowledge.</a:t>
          </a:r>
          <a:endParaRPr lang="en-GB" sz="2000" kern="1200" dirty="0">
            <a:latin typeface="+mj-lt"/>
          </a:endParaRPr>
        </a:p>
      </dsp:txBody>
      <dsp:txXfrm>
        <a:off x="1423504" y="3353905"/>
        <a:ext cx="3825062" cy="688669"/>
      </dsp:txXfrm>
    </dsp:sp>
    <dsp:sp modelId="{FAA04804-9084-4765-8588-035B8DF3F632}">
      <dsp:nvSpPr>
        <dsp:cNvPr id="0" name=""/>
        <dsp:cNvSpPr/>
      </dsp:nvSpPr>
      <dsp:spPr>
        <a:xfrm>
          <a:off x="4218432" y="534416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>
            <a:latin typeface="+mj-lt"/>
          </a:endParaRPr>
        </a:p>
      </dsp:txBody>
      <dsp:txXfrm>
        <a:off x="4325417" y="534416"/>
        <a:ext cx="261518" cy="357805"/>
      </dsp:txXfrm>
    </dsp:sp>
    <dsp:sp modelId="{1F641AED-EFFE-405C-841C-C117A5CF93A7}">
      <dsp:nvSpPr>
        <dsp:cNvPr id="0" name=""/>
        <dsp:cNvSpPr/>
      </dsp:nvSpPr>
      <dsp:spPr>
        <a:xfrm>
          <a:off x="4568952" y="1367536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3837973"/>
            <a:satOff val="-20420"/>
            <a:lumOff val="-1163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3837973"/>
              <a:satOff val="-20420"/>
              <a:lumOff val="-116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>
            <a:latin typeface="+mj-lt"/>
          </a:endParaRPr>
        </a:p>
      </dsp:txBody>
      <dsp:txXfrm>
        <a:off x="4675937" y="1367536"/>
        <a:ext cx="261518" cy="357805"/>
      </dsp:txXfrm>
    </dsp:sp>
    <dsp:sp modelId="{78841C04-854C-413E-BA58-C09D82B39C4F}">
      <dsp:nvSpPr>
        <dsp:cNvPr id="0" name=""/>
        <dsp:cNvSpPr/>
      </dsp:nvSpPr>
      <dsp:spPr>
        <a:xfrm>
          <a:off x="4919472" y="2188464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7675946"/>
            <a:satOff val="-40841"/>
            <a:lumOff val="-2327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7675946"/>
              <a:satOff val="-40841"/>
              <a:lumOff val="-232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>
            <a:latin typeface="+mj-lt"/>
          </a:endParaRPr>
        </a:p>
      </dsp:txBody>
      <dsp:txXfrm>
        <a:off x="5026457" y="2188464"/>
        <a:ext cx="261518" cy="357805"/>
      </dsp:txXfrm>
    </dsp:sp>
    <dsp:sp modelId="{A7D9F847-D347-4521-A472-26E93E114031}">
      <dsp:nvSpPr>
        <dsp:cNvPr id="0" name=""/>
        <dsp:cNvSpPr/>
      </dsp:nvSpPr>
      <dsp:spPr>
        <a:xfrm>
          <a:off x="5269992" y="3029712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>
            <a:latin typeface="+mj-lt"/>
          </a:endParaRPr>
        </a:p>
      </dsp:txBody>
      <dsp:txXfrm>
        <a:off x="5376977" y="3029712"/>
        <a:ext cx="261518" cy="3578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4E2E9-DDC7-4555-9E7E-EE3ADAC4B1F8}">
      <dsp:nvSpPr>
        <dsp:cNvPr id="0" name=""/>
        <dsp:cNvSpPr/>
      </dsp:nvSpPr>
      <dsp:spPr>
        <a:xfrm rot="5400000">
          <a:off x="-249353" y="249716"/>
          <a:ext cx="1662353" cy="116364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/>
            <a:t>I</a:t>
          </a:r>
        </a:p>
      </dsp:txBody>
      <dsp:txXfrm rot="-5400000">
        <a:off x="1" y="582187"/>
        <a:ext cx="1163647" cy="498706"/>
      </dsp:txXfrm>
    </dsp:sp>
    <dsp:sp modelId="{BBECEAD4-C80A-40F2-8AAE-38E5C9B73469}">
      <dsp:nvSpPr>
        <dsp:cNvPr id="0" name=""/>
        <dsp:cNvSpPr/>
      </dsp:nvSpPr>
      <dsp:spPr>
        <a:xfrm rot="5400000">
          <a:off x="4218022" y="-3018980"/>
          <a:ext cx="1080530" cy="7189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000" kern="1200" dirty="0"/>
            <a:t>Instruct</a:t>
          </a:r>
        </a:p>
      </dsp:txBody>
      <dsp:txXfrm rot="-5400000">
        <a:off x="1163648" y="88141"/>
        <a:ext cx="7136533" cy="975036"/>
      </dsp:txXfrm>
    </dsp:sp>
    <dsp:sp modelId="{14DAA54B-8713-4F29-87FF-575E75723ABD}">
      <dsp:nvSpPr>
        <dsp:cNvPr id="0" name=""/>
        <dsp:cNvSpPr/>
      </dsp:nvSpPr>
      <dsp:spPr>
        <a:xfrm rot="5400000">
          <a:off x="-249353" y="1690886"/>
          <a:ext cx="1662353" cy="116364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/>
            <a:t>C</a:t>
          </a:r>
        </a:p>
      </dsp:txBody>
      <dsp:txXfrm rot="-5400000">
        <a:off x="1" y="2023357"/>
        <a:ext cx="1163647" cy="498706"/>
      </dsp:txXfrm>
    </dsp:sp>
    <dsp:sp modelId="{AEAC058D-A336-4D70-B21D-9217836AFBE3}">
      <dsp:nvSpPr>
        <dsp:cNvPr id="0" name=""/>
        <dsp:cNvSpPr/>
      </dsp:nvSpPr>
      <dsp:spPr>
        <a:xfrm rot="5400000">
          <a:off x="4208676" y="-1542057"/>
          <a:ext cx="1080530" cy="7189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000" kern="1200" dirty="0"/>
            <a:t>Communicate</a:t>
          </a:r>
        </a:p>
      </dsp:txBody>
      <dsp:txXfrm rot="-5400000">
        <a:off x="1154302" y="1565064"/>
        <a:ext cx="7136533" cy="975036"/>
      </dsp:txXfrm>
    </dsp:sp>
    <dsp:sp modelId="{7C88C95B-FA12-4FD4-884C-6AD3AAF0B78E}">
      <dsp:nvSpPr>
        <dsp:cNvPr id="0" name=""/>
        <dsp:cNvSpPr/>
      </dsp:nvSpPr>
      <dsp:spPr>
        <a:xfrm rot="5400000">
          <a:off x="-249353" y="3171204"/>
          <a:ext cx="1662353" cy="116364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/>
            <a:t>M</a:t>
          </a:r>
        </a:p>
      </dsp:txBody>
      <dsp:txXfrm rot="-5400000">
        <a:off x="1" y="3503675"/>
        <a:ext cx="1163647" cy="498706"/>
      </dsp:txXfrm>
    </dsp:sp>
    <dsp:sp modelId="{7BB546C0-07C9-49AC-AC1D-D2CF5F55D1CA}">
      <dsp:nvSpPr>
        <dsp:cNvPr id="0" name=""/>
        <dsp:cNvSpPr/>
      </dsp:nvSpPr>
      <dsp:spPr>
        <a:xfrm rot="5400000">
          <a:off x="4218022" y="-116415"/>
          <a:ext cx="1080530" cy="7189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000" kern="1200" dirty="0"/>
            <a:t>Motivate</a:t>
          </a:r>
        </a:p>
      </dsp:txBody>
      <dsp:txXfrm rot="-5400000">
        <a:off x="1163648" y="2990706"/>
        <a:ext cx="7136533" cy="9750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323850" y="6069007"/>
            <a:ext cx="8568630" cy="7699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12528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625056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937584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250112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562640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875168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187696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00224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12752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GB" sz="1500" b="1" kern="0" dirty="0" err="1">
                <a:solidFill>
                  <a:srgbClr val="883E7E"/>
                </a:solidFill>
                <a:latin typeface="Arial" pitchFamily="34" charset="0"/>
                <a:cs typeface="Arial" pitchFamily="34" charset="0"/>
              </a:rPr>
              <a:t>www.activeiq.com</a:t>
            </a:r>
            <a:r>
              <a:rPr lang="en-GB" sz="2000" kern="0" dirty="0">
                <a:solidFill>
                  <a:srgbClr val="565756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GB" sz="2000" kern="0" dirty="0">
              <a:solidFill>
                <a:srgbClr val="565756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en-US" kern="0" dirty="0">
              <a:latin typeface="Helvetica Light"/>
            </a:endParaRPr>
          </a:p>
        </p:txBody>
      </p:sp>
      <p:pic>
        <p:nvPicPr>
          <p:cNvPr id="10" name="PRE175001_AIQ Pathway1.pdf" descr="PRE175001_AIQ Pathway1.pdf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rot="3164241" flipH="1">
            <a:off x="-3459555" y="-6581481"/>
            <a:ext cx="15263150" cy="81929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RE175001_AIQ_Logo_RGB_HighRes_Colour.jpg" descr="PRE175001_AIQ_Logo_RGB_HighRes_Colour.jp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6307112" y="0"/>
            <a:ext cx="2836888" cy="119675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23850" y="2992583"/>
            <a:ext cx="7886700" cy="1813879"/>
          </a:xfrm>
          <a:prstGeom prst="rect">
            <a:avLst/>
          </a:prstGeom>
        </p:spPr>
        <p:txBody>
          <a:bodyPr/>
          <a:lstStyle>
            <a:lvl1pPr algn="l" eaLnBrk="1" hangingPunct="1">
              <a:defRPr sz="4400" baseline="0">
                <a:solidFill>
                  <a:srgbClr val="96418D"/>
                </a:solidFill>
              </a:defRPr>
            </a:lvl1pPr>
          </a:lstStyle>
          <a:p>
            <a:pPr algn="l" eaLnBrk="1" hangingPunct="1"/>
            <a:r>
              <a:rPr lang="en-GB" altLang="en-US" sz="3800" dirty="0">
                <a:solidFill>
                  <a:srgbClr val="8A3F7E"/>
                </a:solidFill>
                <a:latin typeface="Arial" charset="0"/>
                <a:ea typeface="ＭＳ Ｐゴシック" charset="-128"/>
              </a:rPr>
              <a:t>Insert Title Here</a:t>
            </a:r>
            <a:br>
              <a:rPr lang="en-GB" altLang="en-US" sz="3800" dirty="0">
                <a:solidFill>
                  <a:srgbClr val="8A3F7E"/>
                </a:solidFill>
                <a:latin typeface="Arial" charset="0"/>
                <a:ea typeface="ＭＳ Ｐゴシック" charset="-128"/>
              </a:rPr>
            </a:br>
            <a:r>
              <a:rPr lang="en-GB" altLang="en-US" sz="3800" dirty="0">
                <a:solidFill>
                  <a:srgbClr val="8A3F7E"/>
                </a:solidFill>
                <a:latin typeface="Arial" charset="0"/>
                <a:ea typeface="ＭＳ Ｐゴシック" charset="-128"/>
              </a:rPr>
              <a:t>Insert Title Here</a:t>
            </a:r>
            <a:br>
              <a:rPr lang="en-GB" altLang="en-US" sz="3800" dirty="0">
                <a:solidFill>
                  <a:srgbClr val="8A3F7E"/>
                </a:solidFill>
                <a:latin typeface="Arial" charset="0"/>
                <a:ea typeface="ＭＳ Ｐゴシック" charset="-128"/>
              </a:rPr>
            </a:br>
            <a:r>
              <a:rPr lang="en-GB" altLang="en-US" sz="3800" dirty="0">
                <a:solidFill>
                  <a:srgbClr val="8A3F7E"/>
                </a:solidFill>
                <a:latin typeface="Arial" charset="0"/>
                <a:ea typeface="ＭＳ Ｐゴシック" charset="-128"/>
              </a:rPr>
              <a:t>Year</a:t>
            </a:r>
            <a:endParaRPr lang="en-US" altLang="en-US" sz="3800" dirty="0">
              <a:solidFill>
                <a:srgbClr val="8A3F7E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4939323"/>
            <a:ext cx="7886700" cy="1070708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Department: Please State</a:t>
            </a:r>
          </a:p>
        </p:txBody>
      </p:sp>
    </p:spTree>
    <p:extLst>
      <p:ext uri="{BB962C8B-B14F-4D97-AF65-F5344CB8AC3E}">
        <p14:creationId xmlns:p14="http://schemas.microsoft.com/office/powerpoint/2010/main" val="337911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RE175001_AIQ_Logo_RGB_HighRes_Colour.jpg" descr="PRE175001_AIQ_Logo_RGB_HighRes_Colour.jp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69416" y="1351796"/>
            <a:ext cx="8795072" cy="358937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#BeginWithBetter"/>
          <p:cNvSpPr txBox="1"/>
          <p:nvPr userDrawn="1"/>
        </p:nvSpPr>
        <p:spPr>
          <a:xfrm>
            <a:off x="0" y="4057521"/>
            <a:ext cx="914400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b="1">
                <a:solidFill>
                  <a:srgbClr val="871F7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871F76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  <p:pic>
        <p:nvPicPr>
          <p:cNvPr id="10" name="PRE175001_AIQ Pathway1.pdf" descr="PRE175001_AIQ Pathway1.pdf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 rot="5374365" flipH="1">
            <a:off x="-2014224" y="1246123"/>
            <a:ext cx="7915528" cy="42488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9938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RE175001_AIQ_Logo_RGB_HighRes_Colour.jpg" descr="PRE175001_AIQ_Logo_RGB_HighRes_Colour.jp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96752"/>
            <a:ext cx="9144000" cy="385743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#BeginWithBetter"/>
          <p:cNvSpPr txBox="1"/>
          <p:nvPr userDrawn="1"/>
        </p:nvSpPr>
        <p:spPr>
          <a:xfrm>
            <a:off x="3174182" y="4149080"/>
            <a:ext cx="279563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solidFill>
                  <a:srgbClr val="871F7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41075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31" b="1" i="0" u="none" strike="noStrike" kern="0" cap="none" spc="0" normalizeH="0" baseline="0" noProof="0" dirty="0">
                <a:ln>
                  <a:noFill/>
                </a:ln>
                <a:solidFill>
                  <a:srgbClr val="871F76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</p:spTree>
    <p:extLst>
      <p:ext uri="{BB962C8B-B14F-4D97-AF65-F5344CB8AC3E}">
        <p14:creationId xmlns:p14="http://schemas.microsoft.com/office/powerpoint/2010/main" val="76019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3">
    <p:bg>
      <p:bgPr>
        <a:solidFill>
          <a:srgbClr val="88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#BeginWithBetter"/>
          <p:cNvSpPr txBox="1"/>
          <p:nvPr userDrawn="1"/>
        </p:nvSpPr>
        <p:spPr>
          <a:xfrm>
            <a:off x="3174182" y="4149080"/>
            <a:ext cx="279563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41075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3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  <p:pic>
        <p:nvPicPr>
          <p:cNvPr id="7" name="AIQ Logo White.png" descr="AIQ Logo White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27584" y="2492896"/>
            <a:ext cx="7524835" cy="13275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0473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ing or Break Slide 4">
    <p:bg>
      <p:bgPr>
        <a:solidFill>
          <a:srgbClr val="9641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#BeginWithBetter"/>
          <p:cNvSpPr txBox="1"/>
          <p:nvPr userDrawn="1"/>
        </p:nvSpPr>
        <p:spPr>
          <a:xfrm>
            <a:off x="361574" y="6322255"/>
            <a:ext cx="2012540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41075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8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  <p:pic>
        <p:nvPicPr>
          <p:cNvPr id="8" name="page8image1240.png" descr="page8image1240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0"/>
            <a:ext cx="9143999" cy="620438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668867" y="4625085"/>
            <a:ext cx="1397954" cy="1683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oup"/>
          <p:cNvGrpSpPr/>
          <p:nvPr userDrawn="1"/>
        </p:nvGrpSpPr>
        <p:grpSpPr>
          <a:xfrm>
            <a:off x="-260389" y="3780166"/>
            <a:ext cx="10548153" cy="3140377"/>
            <a:chOff x="0" y="-1"/>
            <a:chExt cx="15001817" cy="4466312"/>
          </a:xfrm>
        </p:grpSpPr>
        <p:sp>
          <p:nvSpPr>
            <p:cNvPr id="11" name="Shape"/>
            <p:cNvSpPr/>
            <p:nvPr/>
          </p:nvSpPr>
          <p:spPr>
            <a:xfrm rot="3903076">
              <a:off x="1238227" y="-557499"/>
              <a:ext cx="800399" cy="3241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10"/>
                  </a:moveTo>
                  <a:lnTo>
                    <a:pt x="21185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4610"/>
                  </a:lnTo>
                  <a:close/>
                </a:path>
              </a:pathLst>
            </a:custGeom>
            <a:solidFill>
              <a:srgbClr val="59186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1" hangingPunct="0">
                <a:defRPr sz="2100"/>
              </a:pPr>
              <a:endParaRPr sz="1477" kern="0" dirty="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12" name="Shape"/>
            <p:cNvSpPr/>
            <p:nvPr/>
          </p:nvSpPr>
          <p:spPr>
            <a:xfrm rot="3617419">
              <a:off x="11621055" y="-1051824"/>
              <a:ext cx="800399" cy="640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10"/>
                  </a:moveTo>
                  <a:lnTo>
                    <a:pt x="21185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4610"/>
                  </a:lnTo>
                  <a:close/>
                </a:path>
              </a:pathLst>
            </a:custGeom>
            <a:solidFill>
              <a:srgbClr val="59186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1" hangingPunct="0">
                <a:defRPr sz="2100"/>
              </a:pPr>
              <a:endParaRPr sz="1477" kern="0" dirty="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13" name="Shape"/>
            <p:cNvSpPr/>
            <p:nvPr/>
          </p:nvSpPr>
          <p:spPr>
            <a:xfrm rot="17650415">
              <a:off x="5327977" y="-2326985"/>
              <a:ext cx="801850" cy="912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" y="0"/>
                  </a:moveTo>
                  <a:lnTo>
                    <a:pt x="21377" y="1475"/>
                  </a:lnTo>
                  <a:lnTo>
                    <a:pt x="21600" y="21600"/>
                  </a:lnTo>
                  <a:lnTo>
                    <a:pt x="0" y="20286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7C377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1" hangingPunct="0">
                <a:defRPr sz="2400"/>
              </a:pPr>
              <a:endParaRPr sz="1687" kern="0" dirty="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606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5">
    <p:bg>
      <p:bgPr>
        <a:solidFill>
          <a:srgbClr val="9641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 descr="Image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3169180" y="1739321"/>
            <a:ext cx="2805641" cy="33793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4135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-1" y="2676915"/>
            <a:ext cx="9144001" cy="777483"/>
          </a:xfrm>
          <a:prstGeom prst="rect">
            <a:avLst/>
          </a:prstGeom>
        </p:spPr>
        <p:txBody>
          <a:bodyPr anchor="ctr"/>
          <a:lstStyle>
            <a:lvl1pPr algn="ctr">
              <a:defRPr sz="5000" b="0" i="0" baseline="0">
                <a:solidFill>
                  <a:srgbClr val="88207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Title, 50pt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462464"/>
            <a:ext cx="9144000" cy="882650"/>
          </a:xfrm>
          <a:prstGeom prst="rect">
            <a:avLst/>
          </a:prstGeom>
        </p:spPr>
        <p:txBody>
          <a:bodyPr anchor="ctr" anchorCtr="1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000" dirty="0"/>
              <a:t>Subtitle, 30pt</a:t>
            </a:r>
            <a:endParaRPr lang="en-GB" sz="30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Bod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8" name="Title Text"/>
          <p:cNvSpPr txBox="1">
            <a:spLocks/>
          </p:cNvSpPr>
          <p:nvPr userDrawn="1"/>
        </p:nvSpPr>
        <p:spPr>
          <a:xfrm>
            <a:off x="0" y="379353"/>
            <a:ext cx="8690708" cy="648071"/>
          </a:xfrm>
          <a:custGeom>
            <a:avLst/>
            <a:gdLst>
              <a:gd name="connsiteX0" fmla="*/ 0 w 8461792"/>
              <a:gd name="connsiteY0" fmla="*/ 0 h 648071"/>
              <a:gd name="connsiteX1" fmla="*/ 8461792 w 8461792"/>
              <a:gd name="connsiteY1" fmla="*/ 0 h 648071"/>
              <a:gd name="connsiteX2" fmla="*/ 8461792 w 8461792"/>
              <a:gd name="connsiteY2" fmla="*/ 648071 h 648071"/>
              <a:gd name="connsiteX3" fmla="*/ 0 w 8461792"/>
              <a:gd name="connsiteY3" fmla="*/ 648071 h 648071"/>
              <a:gd name="connsiteX4" fmla="*/ 0 w 8461792"/>
              <a:gd name="connsiteY4" fmla="*/ 0 h 648071"/>
              <a:gd name="connsiteX0" fmla="*/ 0 w 8461792"/>
              <a:gd name="connsiteY0" fmla="*/ 0 h 648071"/>
              <a:gd name="connsiteX1" fmla="*/ 8461792 w 8461792"/>
              <a:gd name="connsiteY1" fmla="*/ 0 h 648071"/>
              <a:gd name="connsiteX2" fmla="*/ 7910463 w 8461792"/>
              <a:gd name="connsiteY2" fmla="*/ 634624 h 648071"/>
              <a:gd name="connsiteX3" fmla="*/ 0 w 8461792"/>
              <a:gd name="connsiteY3" fmla="*/ 648071 h 648071"/>
              <a:gd name="connsiteX4" fmla="*/ 0 w 8461792"/>
              <a:gd name="connsiteY4" fmla="*/ 0 h 64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1792" h="648071">
                <a:moveTo>
                  <a:pt x="0" y="0"/>
                </a:moveTo>
                <a:lnTo>
                  <a:pt x="8461792" y="0"/>
                </a:lnTo>
                <a:lnTo>
                  <a:pt x="7910463" y="634624"/>
                </a:lnTo>
                <a:lnTo>
                  <a:pt x="0" y="648071"/>
                </a:lnTo>
                <a:lnTo>
                  <a:pt x="0" y="0"/>
                </a:lnTo>
                <a:close/>
              </a:path>
            </a:pathLst>
          </a:custGeom>
          <a:solidFill>
            <a:srgbClr val="871E76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924" y="445482"/>
            <a:ext cx="7448062" cy="500184"/>
          </a:xfrm>
          <a:prstGeom prst="rect">
            <a:avLst/>
          </a:prstGeom>
        </p:spPr>
        <p:txBody>
          <a:bodyPr/>
          <a:lstStyle>
            <a:lvl1pPr algn="l">
              <a:defRPr sz="35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 here, 40pt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68923" y="1227016"/>
            <a:ext cx="8221785" cy="4235938"/>
          </a:xfrm>
          <a:prstGeom prst="rect">
            <a:avLst/>
          </a:prstGeom>
        </p:spPr>
        <p:txBody>
          <a:bodyPr/>
          <a:lstStyle>
            <a:lvl1pPr>
              <a:defRPr sz="2000" strike="noStrike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Body text here, 20pt</a:t>
            </a:r>
          </a:p>
        </p:txBody>
      </p:sp>
    </p:spTree>
    <p:extLst>
      <p:ext uri="{BB962C8B-B14F-4D97-AF65-F5344CB8AC3E}">
        <p14:creationId xmlns:p14="http://schemas.microsoft.com/office/powerpoint/2010/main" val="2098781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Bod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4" name="Image"/>
          <p:cNvSpPr txBox="1">
            <a:spLocks/>
          </p:cNvSpPr>
          <p:nvPr userDrawn="1"/>
        </p:nvSpPr>
        <p:spPr>
          <a:xfrm>
            <a:off x="4723805" y="446484"/>
            <a:ext cx="3750469" cy="485472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446484"/>
            <a:ext cx="8091487" cy="5047854"/>
          </a:xfrm>
          <a:prstGeom prst="rect">
            <a:avLst/>
          </a:prstGeom>
        </p:spPr>
        <p:txBody>
          <a:bodyPr/>
          <a:lstStyle>
            <a:lvl1pPr>
              <a:defRPr sz="2000" b="0" i="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3177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6" name="Title 16"/>
          <p:cNvSpPr>
            <a:spLocks noGrp="1"/>
          </p:cNvSpPr>
          <p:nvPr>
            <p:ph type="title" hasCustomPrompt="1"/>
          </p:nvPr>
        </p:nvSpPr>
        <p:spPr>
          <a:xfrm>
            <a:off x="1" y="2439025"/>
            <a:ext cx="9143999" cy="777483"/>
          </a:xfrm>
          <a:prstGeom prst="rect">
            <a:avLst/>
          </a:prstGeom>
        </p:spPr>
        <p:txBody>
          <a:bodyPr anchor="ctr"/>
          <a:lstStyle>
            <a:lvl1pPr algn="ctr">
              <a:defRPr sz="2800" b="1" i="1" baseline="0">
                <a:solidFill>
                  <a:srgbClr val="88207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“Type a quote here.”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407508"/>
            <a:ext cx="9143999" cy="906463"/>
          </a:xfrm>
          <a:prstGeom prst="rect">
            <a:avLst/>
          </a:prstGeom>
        </p:spPr>
        <p:txBody>
          <a:bodyPr wrap="none" anchor="ctr" anchorCtr="1"/>
          <a:lstStyle>
            <a:lvl1pPr marL="0" indent="0" algn="ctr">
              <a:buFontTx/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- John Smith</a:t>
            </a:r>
          </a:p>
        </p:txBody>
      </p:sp>
    </p:spTree>
    <p:extLst>
      <p:ext uri="{BB962C8B-B14F-4D97-AF65-F5344CB8AC3E}">
        <p14:creationId xmlns:p14="http://schemas.microsoft.com/office/powerpoint/2010/main" val="91417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4" name="Image"/>
          <p:cNvSpPr txBox="1">
            <a:spLocks/>
          </p:cNvSpPr>
          <p:nvPr userDrawn="1"/>
        </p:nvSpPr>
        <p:spPr>
          <a:xfrm>
            <a:off x="4723805" y="3580805"/>
            <a:ext cx="3750469" cy="186441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5" name="Image"/>
          <p:cNvSpPr txBox="1">
            <a:spLocks/>
          </p:cNvSpPr>
          <p:nvPr userDrawn="1"/>
        </p:nvSpPr>
        <p:spPr>
          <a:xfrm>
            <a:off x="4728177" y="625078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6" name="Image"/>
          <p:cNvSpPr txBox="1">
            <a:spLocks/>
          </p:cNvSpPr>
          <p:nvPr userDrawn="1"/>
        </p:nvSpPr>
        <p:spPr>
          <a:xfrm>
            <a:off x="669726" y="625078"/>
            <a:ext cx="3750469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04834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36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62" r:id="rId8"/>
    <p:sldLayoutId id="2147483673" r:id="rId9"/>
    <p:sldLayoutId id="2147483672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</a:rPr>
              <a:t>Instructing skills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3850" y="3735754"/>
            <a:ext cx="7886700" cy="107070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Planning and instructing group training 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6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7855" y="1272957"/>
            <a:ext cx="8221909" cy="508627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By the end of the lesson you will be able to:</a:t>
            </a:r>
            <a:endParaRPr lang="en-GB" b="1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Use the appropriate instructional methods, techniques and communication skills to greet clients, build a rapport and gather information and check readiness to exercise</a:t>
            </a:r>
          </a:p>
          <a:p>
            <a:r>
              <a:rPr lang="en-GB" dirty="0">
                <a:solidFill>
                  <a:schemeClr val="tx1"/>
                </a:solidFill>
              </a:rPr>
              <a:t>Provide appropriate advice and guidance in response to the information gathered</a:t>
            </a:r>
          </a:p>
          <a:p>
            <a:r>
              <a:rPr lang="en-GB" dirty="0">
                <a:solidFill>
                  <a:schemeClr val="tx1"/>
                </a:solidFill>
              </a:rPr>
              <a:t>Use the appropriate instructional and coaching methods to support clients’ performance</a:t>
            </a:r>
          </a:p>
          <a:p>
            <a:r>
              <a:rPr lang="en-GB" dirty="0">
                <a:solidFill>
                  <a:schemeClr val="tx1"/>
                </a:solidFill>
              </a:rPr>
              <a:t>Use the appropriate music for components, where applicable, for example, genre, speed and volume</a:t>
            </a:r>
          </a:p>
          <a:p>
            <a:r>
              <a:rPr lang="en-GB" dirty="0">
                <a:solidFill>
                  <a:schemeClr val="tx1"/>
                </a:solidFill>
              </a:rPr>
              <a:t>Explain the appropriate health and safety considerations to a group of clients</a:t>
            </a:r>
          </a:p>
          <a:p>
            <a:r>
              <a:rPr lang="en-GB" dirty="0">
                <a:solidFill>
                  <a:schemeClr val="tx1"/>
                </a:solidFill>
              </a:rPr>
              <a:t>Monitor exercise intensity</a:t>
            </a:r>
          </a:p>
          <a:p>
            <a:r>
              <a:rPr lang="en-GB" dirty="0">
                <a:solidFill>
                  <a:schemeClr val="tx1"/>
                </a:solidFill>
              </a:rPr>
              <a:t>Monitor exercise safety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924" y="445482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36597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37AF1-6367-4851-A3F6-070A3BCF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Learning</a:t>
            </a:r>
            <a:r>
              <a:rPr lang="en-GB" dirty="0"/>
              <a:t> </a:t>
            </a:r>
            <a:r>
              <a:rPr lang="en-GB" sz="2800" dirty="0"/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E5A81-D1DA-4EF6-94A7-8692EB93D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Use motivation techniques that are appropriate to clients’ questions</a:t>
            </a:r>
          </a:p>
          <a:p>
            <a:r>
              <a:rPr lang="en-GB" dirty="0">
                <a:solidFill>
                  <a:schemeClr val="tx1"/>
                </a:solidFill>
              </a:rPr>
              <a:t>Use appropriate language and tone that are clear, encouraging and support clients’ goals</a:t>
            </a:r>
          </a:p>
          <a:p>
            <a:r>
              <a:rPr lang="en-GB" dirty="0">
                <a:solidFill>
                  <a:schemeClr val="tx1"/>
                </a:solidFill>
              </a:rPr>
              <a:t>Select appropriate types of music for the group training session</a:t>
            </a:r>
          </a:p>
          <a:p>
            <a:r>
              <a:rPr lang="en-GB" dirty="0">
                <a:solidFill>
                  <a:schemeClr val="tx1"/>
                </a:solidFill>
              </a:rPr>
              <a:t>Respond accurately and appropriately to clients’ questions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4022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68724" y="1780094"/>
            <a:ext cx="3477659" cy="2124853"/>
          </a:xfrm>
          <a:prstGeom prst="roundRect">
            <a:avLst/>
          </a:prstGeom>
          <a:solidFill>
            <a:srgbClr val="882077"/>
          </a:solidFill>
        </p:spPr>
        <p:txBody>
          <a:bodyPr/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990099"/>
              </a:buClr>
              <a:buNone/>
            </a:pPr>
            <a:r>
              <a:rPr lang="en-GB" dirty="0">
                <a:solidFill>
                  <a:schemeClr val="bg1"/>
                </a:solidFill>
              </a:rPr>
              <a:t>In pairs, make a list of the essential and desirable skills and qualities of a good group exercise instructor. 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6908" y="481043"/>
            <a:ext cx="7448062" cy="500184"/>
          </a:xfrm>
        </p:spPr>
        <p:txBody>
          <a:bodyPr>
            <a:noAutofit/>
          </a:bodyPr>
          <a:lstStyle/>
          <a:p>
            <a:r>
              <a:rPr lang="en-US" sz="2400" b="1" dirty="0"/>
              <a:t>Skills and qualities of a group training instructor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46" y="2385380"/>
            <a:ext cx="2575931" cy="257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1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6908" y="481043"/>
            <a:ext cx="7448062" cy="500184"/>
          </a:xfrm>
        </p:spPr>
        <p:txBody>
          <a:bodyPr>
            <a:noAutofit/>
          </a:bodyPr>
          <a:lstStyle/>
          <a:p>
            <a:r>
              <a:rPr lang="en-US" sz="2400" b="1" dirty="0"/>
              <a:t>Skills and qualities of a group training instructor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38933477"/>
              </p:ext>
            </p:extLst>
          </p:nvPr>
        </p:nvGraphicFramePr>
        <p:xfrm>
          <a:off x="246908" y="168360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045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7693E-2022-4905-BDD7-BA5364685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 and effective session structure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EC0A6-6045-4D0E-BB25-B49BFBE5E0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923" y="1227015"/>
            <a:ext cx="8280222" cy="543355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As a group exercise instructor you must ensure that the session is safe and effective; therefore, you must consider the following: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992E6AC3-461F-4739-9209-F7DD3A0D24EA}"/>
              </a:ext>
            </a:extLst>
          </p:cNvPr>
          <p:cNvSpPr/>
          <p:nvPr/>
        </p:nvSpPr>
        <p:spPr>
          <a:xfrm>
            <a:off x="3095963" y="3054187"/>
            <a:ext cx="2432211" cy="2135148"/>
          </a:xfrm>
          <a:prstGeom prst="flowChartConnector">
            <a:avLst/>
          </a:prstGeom>
          <a:solidFill>
            <a:srgbClr val="8820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Safe and effective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4229BA81-8E1E-48F3-9B41-FF2262A896F3}"/>
              </a:ext>
            </a:extLst>
          </p:cNvPr>
          <p:cNvSpPr/>
          <p:nvPr/>
        </p:nvSpPr>
        <p:spPr>
          <a:xfrm>
            <a:off x="3577938" y="2018719"/>
            <a:ext cx="1429621" cy="1182840"/>
          </a:xfrm>
          <a:prstGeom prst="flowChartConnector">
            <a:avLst/>
          </a:prstGeom>
          <a:solidFill>
            <a:srgbClr val="8820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Exercise prescription and programming 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B8344DF5-54F2-4CF0-8A7F-520CFC9F07CC}"/>
              </a:ext>
            </a:extLst>
          </p:cNvPr>
          <p:cNvSpPr/>
          <p:nvPr/>
        </p:nvSpPr>
        <p:spPr>
          <a:xfrm>
            <a:off x="5179278" y="2687501"/>
            <a:ext cx="1356030" cy="1234796"/>
          </a:xfrm>
          <a:prstGeom prst="flowChartConnector">
            <a:avLst/>
          </a:prstGeom>
          <a:solidFill>
            <a:srgbClr val="8820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Pre-class set-up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8C66416E-D524-4C09-B36E-ECAC0A9C8271}"/>
              </a:ext>
            </a:extLst>
          </p:cNvPr>
          <p:cNvSpPr/>
          <p:nvPr/>
        </p:nvSpPr>
        <p:spPr>
          <a:xfrm>
            <a:off x="5272113" y="4203647"/>
            <a:ext cx="1267164" cy="1122498"/>
          </a:xfrm>
          <a:prstGeom prst="flowChartConnector">
            <a:avLst/>
          </a:prstGeom>
          <a:solidFill>
            <a:srgbClr val="8820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Pre-class Screening 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79EB698F-C55D-4D90-8F3C-B955E997EAB1}"/>
              </a:ext>
            </a:extLst>
          </p:cNvPr>
          <p:cNvSpPr/>
          <p:nvPr/>
        </p:nvSpPr>
        <p:spPr>
          <a:xfrm>
            <a:off x="2084860" y="2705027"/>
            <a:ext cx="1341433" cy="1182840"/>
          </a:xfrm>
          <a:prstGeom prst="flowChartConnector">
            <a:avLst/>
          </a:prstGeom>
          <a:solidFill>
            <a:srgbClr val="8820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Exercise adaptations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F44ADA56-CE70-4518-8D60-2A5A562AE4AA}"/>
              </a:ext>
            </a:extLst>
          </p:cNvPr>
          <p:cNvSpPr/>
          <p:nvPr/>
        </p:nvSpPr>
        <p:spPr>
          <a:xfrm>
            <a:off x="2177695" y="4355655"/>
            <a:ext cx="1267164" cy="1122498"/>
          </a:xfrm>
          <a:prstGeom prst="flowChartConnector">
            <a:avLst/>
          </a:prstGeom>
          <a:solidFill>
            <a:srgbClr val="8820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Positioning</a:t>
            </a:r>
            <a:r>
              <a:rPr lang="en-GB" dirty="0"/>
              <a:t> 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94848E3A-1C2A-46FD-BDCB-D3353BA1AF5D}"/>
              </a:ext>
            </a:extLst>
          </p:cNvPr>
          <p:cNvSpPr/>
          <p:nvPr/>
        </p:nvSpPr>
        <p:spPr>
          <a:xfrm>
            <a:off x="3671525" y="4996920"/>
            <a:ext cx="1350163" cy="1182839"/>
          </a:xfrm>
          <a:prstGeom prst="flowChartConnector">
            <a:avLst/>
          </a:prstGeom>
          <a:solidFill>
            <a:srgbClr val="8820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Class introduction</a:t>
            </a:r>
          </a:p>
        </p:txBody>
      </p:sp>
    </p:spTree>
    <p:extLst>
      <p:ext uri="{BB962C8B-B14F-4D97-AF65-F5344CB8AC3E}">
        <p14:creationId xmlns:p14="http://schemas.microsoft.com/office/powerpoint/2010/main" val="327119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79532-523C-4362-8A1A-5884C6AA9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Pre-class set-up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C5727D58-0F64-439B-97B0-232846509064}"/>
              </a:ext>
            </a:extLst>
          </p:cNvPr>
          <p:cNvSpPr/>
          <p:nvPr/>
        </p:nvSpPr>
        <p:spPr>
          <a:xfrm>
            <a:off x="1696600" y="2318196"/>
            <a:ext cx="5750800" cy="1804749"/>
          </a:xfrm>
          <a:prstGeom prst="roundRect">
            <a:avLst/>
          </a:prstGeom>
          <a:solidFill>
            <a:srgbClr val="882077"/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In a small group, compile a list of checks (minimum of four)  that the group training instructor should conduct prior to the session beginning.</a:t>
            </a:r>
          </a:p>
          <a:p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62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device&#10;&#10;Description generated with high confidence">
            <a:extLst>
              <a:ext uri="{FF2B5EF4-FFF2-40B4-BE49-F238E27FC236}">
                <a16:creationId xmlns:a16="http://schemas.microsoft.com/office/drawing/2014/main" id="{32DFA873-AC50-424E-AB56-9CFFB8AB2C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5"/>
          <a:stretch/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C0D3BC-9BC3-4C77-B24D-0EC49ABE9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49" y="806450"/>
            <a:ext cx="3602727" cy="163338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Pre-class set-up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5DF8D-B6A7-4701-BB99-952C916914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668" y="2815357"/>
            <a:ext cx="5802132" cy="39004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Head mic check.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Music system and sound check.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Equipment requirements.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Range of equipment, including different weights.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Space available.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Spillages.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Lighting.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Air conditioning.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Fire exits clear.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Ceiling height. </a:t>
            </a:r>
          </a:p>
        </p:txBody>
      </p:sp>
    </p:spTree>
    <p:extLst>
      <p:ext uri="{BB962C8B-B14F-4D97-AF65-F5344CB8AC3E}">
        <p14:creationId xmlns:p14="http://schemas.microsoft.com/office/powerpoint/2010/main" val="1117462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86248-191F-4A8D-8E38-1418B5AC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Pre-class screening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DEB63-1A24-494A-99C7-3856373B47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613" y="1470856"/>
            <a:ext cx="8382773" cy="423593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purpose of pre-class screening is to check readiness to exercise and for the group trainer to understand if there are any contra-indications.</a:t>
            </a:r>
          </a:p>
          <a:p>
            <a:r>
              <a:rPr lang="en-US" dirty="0">
                <a:solidFill>
                  <a:schemeClr val="tx1"/>
                </a:solidFill>
              </a:rPr>
              <a:t>The best time to carry out pre-class screening is at the entrance to the group training area, prior to the class beginning.</a:t>
            </a:r>
          </a:p>
          <a:p>
            <a:r>
              <a:rPr lang="en-US" dirty="0">
                <a:solidFill>
                  <a:schemeClr val="tx1"/>
                </a:solidFill>
              </a:rPr>
              <a:t>This should be done individually prior to the start of the class and again at the start of the class, addressing the whole group.</a:t>
            </a:r>
          </a:p>
          <a:p>
            <a:r>
              <a:rPr lang="en-US" dirty="0">
                <a:solidFill>
                  <a:schemeClr val="tx1"/>
                </a:solidFill>
              </a:rPr>
              <a:t>For example:</a:t>
            </a:r>
          </a:p>
          <a:p>
            <a:pPr lvl="1"/>
            <a:r>
              <a:rPr lang="en-US" sz="2000" i="1" dirty="0">
                <a:solidFill>
                  <a:schemeClr val="tx1"/>
                </a:solidFill>
              </a:rPr>
              <a:t>‘Are there any injuries, contra-indications, conditions or pregnancies that I should be aware of, or is there anything else that I should be aware of before we start? Please raise your hand and I will come </a:t>
            </a:r>
            <a:r>
              <a:rPr lang="en-GB" sz="2000" i="1" dirty="0">
                <a:solidFill>
                  <a:schemeClr val="tx1"/>
                </a:solidFill>
              </a:rPr>
              <a:t>to you.’</a:t>
            </a:r>
          </a:p>
        </p:txBody>
      </p:sp>
    </p:spTree>
    <p:extLst>
      <p:ext uri="{BB962C8B-B14F-4D97-AF65-F5344CB8AC3E}">
        <p14:creationId xmlns:p14="http://schemas.microsoft.com/office/powerpoint/2010/main" val="4172487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F479A-55A0-4B52-852A-9EE0496B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Pre-class screening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D71CF-F7EF-465B-A0F9-FD13D0D0C1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Be aware of your body language and </a:t>
            </a:r>
            <a:r>
              <a:rPr lang="en-GB" dirty="0">
                <a:solidFill>
                  <a:schemeClr val="tx1"/>
                </a:solidFill>
              </a:rPr>
              <a:t>facial expressions when greeting customers. </a:t>
            </a:r>
          </a:p>
          <a:p>
            <a:r>
              <a:rPr lang="en-US" dirty="0">
                <a:solidFill>
                  <a:schemeClr val="tx1"/>
                </a:solidFill>
              </a:rPr>
              <a:t>Make them feel welcome and comfortable about approaching you if they have something they need to inform you about.</a:t>
            </a:r>
          </a:p>
          <a:p>
            <a:r>
              <a:rPr lang="en-US" dirty="0">
                <a:solidFill>
                  <a:schemeClr val="tx1"/>
                </a:solidFill>
              </a:rPr>
              <a:t>Once the verbal pre-class screening question has been asked, it is important to have an answer that doesn’t appear to dismiss the injury or condition and that some guidance is given.</a:t>
            </a:r>
          </a:p>
          <a:p>
            <a:r>
              <a:rPr lang="en-US" dirty="0">
                <a:solidFill>
                  <a:schemeClr val="tx1"/>
                </a:solidFill>
              </a:rPr>
              <a:t>Show empathy. </a:t>
            </a:r>
          </a:p>
          <a:p>
            <a:r>
              <a:rPr lang="en-US" dirty="0">
                <a:solidFill>
                  <a:schemeClr val="tx1"/>
                </a:solidFill>
              </a:rPr>
              <a:t>Ensure the pre-screening and information-gathering at the start of the class lasts no longer than 2–3 minutes. </a:t>
            </a:r>
          </a:p>
          <a:p>
            <a:r>
              <a:rPr lang="en-US" dirty="0">
                <a:solidFill>
                  <a:schemeClr val="tx1"/>
                </a:solidFill>
              </a:rPr>
              <a:t>Communicate clearly and directly with customers if they need to inform you of something, and avoid long conversations that take up too much time.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6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8B60E-1006-4FF4-9D3F-1D25F00C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17276-0578-4C2E-9BCD-8A529F774C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4478" y="1805591"/>
            <a:ext cx="4281165" cy="381981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session may be full of regular participants and there is a likelihood that there will be a small number of newcomers. </a:t>
            </a:r>
          </a:p>
          <a:p>
            <a:r>
              <a:rPr lang="en-US" dirty="0">
                <a:solidFill>
                  <a:schemeClr val="tx1"/>
                </a:solidFill>
              </a:rPr>
              <a:t>It is imperative that the first minute of the session begins with a quick informative overview of the class so that participants can </a:t>
            </a:r>
            <a:r>
              <a:rPr lang="en-US" dirty="0" err="1">
                <a:solidFill>
                  <a:schemeClr val="tx1"/>
                </a:solidFill>
              </a:rPr>
              <a:t>visualise</a:t>
            </a:r>
            <a:r>
              <a:rPr lang="en-US" dirty="0">
                <a:solidFill>
                  <a:schemeClr val="tx1"/>
                </a:solidFill>
              </a:rPr>
              <a:t> the </a:t>
            </a:r>
            <a:r>
              <a:rPr lang="en-GB" dirty="0">
                <a:solidFill>
                  <a:schemeClr val="tx1"/>
                </a:solidFill>
              </a:rPr>
              <a:t>session structure and flow.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7" descr="Postit_blue.jpg">
            <a:extLst>
              <a:ext uri="{FF2B5EF4-FFF2-40B4-BE49-F238E27FC236}">
                <a16:creationId xmlns:a16="http://schemas.microsoft.com/office/drawing/2014/main" id="{D00FB639-5B67-43F6-9D63-4065ADFA2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1834">
            <a:off x="4813937" y="1504859"/>
            <a:ext cx="3428756" cy="426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58DFE9-1B88-41F6-818C-24C07AA52F3A}"/>
              </a:ext>
            </a:extLst>
          </p:cNvPr>
          <p:cNvSpPr txBox="1"/>
          <p:nvPr/>
        </p:nvSpPr>
        <p:spPr>
          <a:xfrm rot="20959530">
            <a:off x="5201156" y="2548380"/>
            <a:ext cx="2577603" cy="203132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What do you think you should include in the session introduction?</a:t>
            </a:r>
          </a:p>
          <a:p>
            <a:r>
              <a:rPr lang="en-GB" b="1" dirty="0"/>
              <a:t>Discuss with a partner and feed back to the group.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248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DD03D-C296-41BF-BD0D-777FF38F0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E6AA5-B0A8-4146-BD18-AA3C42ACA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8889" y="3215424"/>
            <a:ext cx="8373219" cy="3372411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</a:rPr>
              <a:t>For example:</a:t>
            </a:r>
          </a:p>
          <a:p>
            <a:pPr marL="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Welcome to this 30-minute circuit class. I am [say your name] and I’ll be your trainer today. I have asked each of you about injuries or other conditions, so I am aware of those that may require some further support today. Could I check if there is anything else I should be aware of from people who have just arrived?</a:t>
            </a:r>
          </a:p>
          <a:p>
            <a:pPr marL="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Is there anyone new to this class? [Welcome newcomers if you haven’t already met them.]</a:t>
            </a:r>
          </a:p>
          <a:p>
            <a:pPr marL="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The session is split into five rounds. First, we’ll warm up for 5 minutes where you are currently standing and we’ll be using your bodyweight only. </a:t>
            </a:r>
          </a:p>
          <a:p>
            <a:pPr marL="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Any questions? [Pause and observe group.]</a:t>
            </a:r>
          </a:p>
          <a:p>
            <a:pPr marL="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Are you ready to begin? [Ensure you get a response.]</a:t>
            </a:r>
          </a:p>
          <a:p>
            <a:pPr marL="0" indent="0">
              <a:buNone/>
            </a:pPr>
            <a:r>
              <a:rPr lang="en-GB" sz="1600" i="1" dirty="0">
                <a:solidFill>
                  <a:schemeClr val="tx1"/>
                </a:solidFill>
              </a:rPr>
              <a:t>Let’s do this!</a:t>
            </a:r>
          </a:p>
          <a:p>
            <a:pPr marL="0" indent="0">
              <a:buNone/>
            </a:pPr>
            <a:endParaRPr lang="en-US" sz="1800" i="1" dirty="0"/>
          </a:p>
          <a:p>
            <a:endParaRPr lang="en-US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D8E08B-7545-4B43-9534-00E49624E1C0}"/>
              </a:ext>
            </a:extLst>
          </p:cNvPr>
          <p:cNvSpPr txBox="1">
            <a:spLocks/>
          </p:cNvSpPr>
          <p:nvPr/>
        </p:nvSpPr>
        <p:spPr>
          <a:xfrm>
            <a:off x="296214" y="1210614"/>
            <a:ext cx="8066467" cy="20048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Introduce yourself and the class title. </a:t>
            </a:r>
          </a:p>
          <a:p>
            <a:r>
              <a:rPr lang="en-GB" dirty="0">
                <a:solidFill>
                  <a:schemeClr val="tx1"/>
                </a:solidFill>
              </a:rPr>
              <a:t>Give a brief overview of the planned session.</a:t>
            </a:r>
          </a:p>
          <a:p>
            <a:r>
              <a:rPr lang="en-GB" dirty="0">
                <a:solidFill>
                  <a:schemeClr val="tx1"/>
                </a:solidFill>
              </a:rPr>
              <a:t>Check for new participants.</a:t>
            </a:r>
          </a:p>
          <a:p>
            <a:r>
              <a:rPr lang="en-GB" dirty="0">
                <a:solidFill>
                  <a:schemeClr val="tx1"/>
                </a:solidFill>
              </a:rPr>
              <a:t>Check the group’s health status.</a:t>
            </a:r>
          </a:p>
          <a:p>
            <a:r>
              <a:rPr lang="en-GB" dirty="0">
                <a:solidFill>
                  <a:schemeClr val="tx1"/>
                </a:solidFill>
              </a:rPr>
              <a:t>Ask if there are any questions.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1627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0559" y="459130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/>
              <a:t>Coaching method – ICM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5193099"/>
              </p:ext>
            </p:extLst>
          </p:nvPr>
        </p:nvGraphicFramePr>
        <p:xfrm>
          <a:off x="395536" y="1397000"/>
          <a:ext cx="8352928" cy="4600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3631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321" y="486425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/>
              <a:t>Communication skills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7982" y="1241831"/>
            <a:ext cx="3966598" cy="440184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-457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-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-457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82563" indent="-182563">
              <a:spcBef>
                <a:spcPct val="20000"/>
              </a:spcBef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6397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969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541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13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4" indent="0">
              <a:lnSpc>
                <a:spcPct val="150000"/>
              </a:lnSpc>
              <a:buNone/>
              <a:defRPr/>
            </a:pPr>
            <a:r>
              <a:rPr lang="en-GB" altLang="en-US" sz="2400" b="1" dirty="0"/>
              <a:t>Verbal communication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Instructions and explanations. 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Motivational language. 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Voice tone and projection.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Teaching points.  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dirty="0"/>
          </a:p>
          <a:p>
            <a:pPr marL="0" lvl="4" indent="0">
              <a:spcBef>
                <a:spcPts val="0"/>
              </a:spcBef>
              <a:buNone/>
              <a:defRPr/>
            </a:pPr>
            <a:r>
              <a:rPr lang="en-GB" altLang="en-US" sz="2400" b="1" dirty="0"/>
              <a:t>Visual communication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Body language and facial expressions.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Demonstrations and technique.</a:t>
            </a:r>
          </a:p>
          <a:p>
            <a:pPr lvl="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Posture and alignment.</a:t>
            </a:r>
          </a:p>
        </p:txBody>
      </p:sp>
      <p:pic>
        <p:nvPicPr>
          <p:cNvPr id="8" name="Picture 7" descr="personal_trainer_with_treadmill_800_cl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884" y="3708126"/>
            <a:ext cx="3001025" cy="234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stick_figure_tin_can_talk_800_cl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920" y="1241831"/>
            <a:ext cx="2212951" cy="2723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29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4CDA6-FD10-4361-A555-F56FB94A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B3BEE-0E87-4C3F-BF83-878BE2B4A1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923" y="1227016"/>
            <a:ext cx="3737317" cy="42359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In a group training session it is important that the instructions given are: </a:t>
            </a:r>
          </a:p>
          <a:p>
            <a:r>
              <a:rPr lang="en-US" dirty="0">
                <a:solidFill>
                  <a:schemeClr val="tx1"/>
                </a:solidFill>
              </a:rPr>
              <a:t>Clear.</a:t>
            </a:r>
          </a:p>
          <a:p>
            <a:r>
              <a:rPr lang="en-US" dirty="0">
                <a:solidFill>
                  <a:schemeClr val="tx1"/>
                </a:solidFill>
              </a:rPr>
              <a:t>Concise. </a:t>
            </a:r>
          </a:p>
          <a:p>
            <a:r>
              <a:rPr lang="en-US" dirty="0">
                <a:solidFill>
                  <a:schemeClr val="tx1"/>
                </a:solidFill>
              </a:rPr>
              <a:t>Consistent.</a:t>
            </a:r>
          </a:p>
          <a:p>
            <a:r>
              <a:rPr lang="en-US" dirty="0">
                <a:solidFill>
                  <a:schemeClr val="tx1"/>
                </a:solidFill>
              </a:rPr>
              <a:t>Cued.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5CE64314-4425-482D-B308-49BA473259E7}"/>
              </a:ext>
            </a:extLst>
          </p:cNvPr>
          <p:cNvSpPr/>
          <p:nvPr/>
        </p:nvSpPr>
        <p:spPr>
          <a:xfrm>
            <a:off x="354617" y="4507272"/>
            <a:ext cx="4119716" cy="1123712"/>
          </a:xfrm>
          <a:prstGeom prst="roundRect">
            <a:avLst/>
          </a:prstGeom>
          <a:solidFill>
            <a:srgbClr val="882077"/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In small groups provide examples of how your communication will meet the 4 Cs. </a:t>
            </a:r>
          </a:p>
        </p:txBody>
      </p:sp>
      <p:pic>
        <p:nvPicPr>
          <p:cNvPr id="6" name="Picture 5" descr="A person standing posing for the camera&#10;&#10;Description generated with very high confidence">
            <a:extLst>
              <a:ext uri="{FF2B5EF4-FFF2-40B4-BE49-F238E27FC236}">
                <a16:creationId xmlns:a16="http://schemas.microsoft.com/office/drawing/2014/main" id="{68CD2CA6-2F9C-4DBC-B463-32537A7D3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02" y="1227016"/>
            <a:ext cx="4629150" cy="310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48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ACA667-E84C-4265-9BD1-1030860BF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060"/>
            <a:ext cx="9029700" cy="482017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321" y="460106"/>
            <a:ext cx="7448062" cy="500184"/>
          </a:xfrm>
        </p:spPr>
        <p:txBody>
          <a:bodyPr>
            <a:noAutofit/>
          </a:bodyPr>
          <a:lstStyle/>
          <a:p>
            <a:r>
              <a:rPr lang="en-US" sz="2400" b="1" dirty="0"/>
              <a:t>Motivating clients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14401" y="2675709"/>
            <a:ext cx="4760519" cy="497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Positive and constructive language.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Accentuate the positive.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Reinforce good technique.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Use encouraging phrases: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To improve technique.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To push through difficult exercises.</a:t>
            </a:r>
          </a:p>
          <a:p>
            <a:pPr>
              <a:defRPr/>
            </a:pPr>
            <a:endParaRPr lang="en-GB" sz="2000" b="1" dirty="0"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Examples include: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‘Good job.’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‘Two more and you can all do it.’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  <a:ea typeface="Times New Roman" pitchFamily="18" charset="0"/>
                <a:cs typeface="Arial" charset="0"/>
              </a:rPr>
              <a:t>‘Keep your form.’</a:t>
            </a:r>
            <a:endParaRPr lang="en-GB" sz="2000" dirty="0">
              <a:latin typeface="Arial" charset="0"/>
            </a:endParaRP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  <a:ea typeface="Times New Roman" pitchFamily="18" charset="0"/>
                <a:cs typeface="Arial" charset="0"/>
              </a:rPr>
              <a:t>‘You’re nearly there.’</a:t>
            </a:r>
          </a:p>
          <a:p>
            <a:pPr>
              <a:defRPr/>
            </a:pPr>
            <a:endParaRPr lang="en-GB" sz="2000" dirty="0">
              <a:latin typeface="Arial" charset="0"/>
              <a:ea typeface="Times New Roman" pitchFamily="18" charset="0"/>
              <a:cs typeface="Arial" charset="0"/>
            </a:endParaRPr>
          </a:p>
          <a:p>
            <a:pPr marL="182563" indent="-182563">
              <a:buFont typeface="Arial" pitchFamily="34" charset="0"/>
              <a:buChar char="•"/>
              <a:defRPr/>
            </a:pPr>
            <a:endParaRPr lang="en-GB" sz="2000" dirty="0"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en-GB" sz="20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78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a room&#10;&#10;Description generated with very high confidence">
            <a:extLst>
              <a:ext uri="{FF2B5EF4-FFF2-40B4-BE49-F238E27FC236}">
                <a16:creationId xmlns:a16="http://schemas.microsoft.com/office/drawing/2014/main" id="{FEE16F66-9634-458D-9F2C-CB97EE50EF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5" r="21479"/>
          <a:stretch/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D8AF87-DCA8-4FB2-998C-8D782661D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29" y="233366"/>
            <a:ext cx="3602727" cy="163338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Positioning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2B739-8CEF-4CAC-A632-67BEB56D94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228" y="1580917"/>
            <a:ext cx="4400052" cy="48960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Unlike one-to-one training, where the attention is on one person, a group training instructor must be aware of everyone in the class.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Positioning must change throughout the session in order to see everyone at different points in the class, while not impeding any movement.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The technique of those at the back, as well as those at the front, sides and middle, must be considered.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If the exercise moves around the room you must ensure you are positioned out of the customers’ path and in a position where you can interact with the majority.</a:t>
            </a:r>
          </a:p>
          <a:p>
            <a:pPr marL="0"/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402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95669E7C-DC1E-4872-AA4A-0524257237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" b="22113"/>
          <a:stretch/>
        </p:blipFill>
        <p:spPr>
          <a:xfrm>
            <a:off x="55900" y="-43201"/>
            <a:ext cx="9143980" cy="46669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E00DF-6678-4B5E-BA88-01AD1C21E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49" y="4470944"/>
            <a:ext cx="2586492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Positioning top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50004-F780-49F8-BC3A-316C83DD07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12440" y="4196080"/>
            <a:ext cx="6131540" cy="259080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Choose safe spots to stand in to be aware of the whole class.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Move position to get a different perspective and interact with others.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While moving, don’t impede participants’ movement.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When coaching, be on a level with participants (e.g. come down to their level while correcting/praising a plank).</a:t>
            </a:r>
          </a:p>
        </p:txBody>
      </p:sp>
    </p:spTree>
    <p:extLst>
      <p:ext uri="{BB962C8B-B14F-4D97-AF65-F5344CB8AC3E}">
        <p14:creationId xmlns:p14="http://schemas.microsoft.com/office/powerpoint/2010/main" val="815507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6908" y="481043"/>
            <a:ext cx="7448062" cy="500184"/>
          </a:xfrm>
        </p:spPr>
        <p:txBody>
          <a:bodyPr>
            <a:noAutofit/>
          </a:bodyPr>
          <a:lstStyle/>
          <a:p>
            <a:r>
              <a:rPr lang="en-US" sz="2400" b="1" dirty="0"/>
              <a:t>Key instruction points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00348" y="1790980"/>
            <a:ext cx="4048220" cy="3739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Be positive.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Concentrate on what needs to be done, rather than what needs to be avoided.</a:t>
            </a:r>
            <a:endParaRPr lang="en-GB" sz="2000" b="1" dirty="0">
              <a:latin typeface="Arial" charset="0"/>
              <a:ea typeface="Times New Roman" pitchFamily="18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Use simple terminology – avoid jargon.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Use precise instructions.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User-friendly language.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Be easy to understand.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Clear and audible voice.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 charset="0"/>
                <a:ea typeface="Calibri" pitchFamily="34" charset="0"/>
                <a:cs typeface="Arial" charset="0"/>
              </a:rPr>
              <a:t>Interesting tone. </a:t>
            </a:r>
          </a:p>
          <a:p>
            <a:pPr>
              <a:buFont typeface="Arial" pitchFamily="34" charset="0"/>
              <a:buChar char="•"/>
              <a:defRPr/>
            </a:pPr>
            <a:endParaRPr lang="en-GB" sz="2000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3" name="Picture 2" descr="A picture containing holding, woman, person&#10;&#10;Description generated with high confidence">
            <a:extLst>
              <a:ext uri="{FF2B5EF4-FFF2-40B4-BE49-F238E27FC236}">
                <a16:creationId xmlns:a16="http://schemas.microsoft.com/office/drawing/2014/main" id="{7224D453-0008-4703-A252-8DA81AE9E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862" y="1481491"/>
            <a:ext cx="2642108" cy="397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1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F6D2-38BD-4483-8A4C-032055C86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1" y="164343"/>
            <a:ext cx="3985902" cy="11440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Music 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3DFB00F8-8B99-4632-A804-57B1353CD3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315" y="1372607"/>
            <a:ext cx="4550615" cy="5321050"/>
          </a:xfrm>
          <a:prstGeom prst="round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Music can have an impact upon a group training session.</a:t>
            </a:r>
          </a:p>
          <a:p>
            <a:r>
              <a:rPr lang="en-US" dirty="0">
                <a:solidFill>
                  <a:schemeClr val="tx1"/>
                </a:solidFill>
              </a:rPr>
              <a:t>In pairs, compile a list of ‘pros’ and ‘cons’ regarding the use of music.</a:t>
            </a:r>
          </a:p>
          <a:p>
            <a:r>
              <a:rPr lang="en-US" dirty="0">
                <a:solidFill>
                  <a:schemeClr val="tx1"/>
                </a:solidFill>
              </a:rPr>
              <a:t>Consider the genre, speed, etc.</a:t>
            </a:r>
          </a:p>
          <a:p>
            <a:r>
              <a:rPr lang="en-US" dirty="0">
                <a:solidFill>
                  <a:schemeClr val="tx1"/>
                </a:solidFill>
              </a:rPr>
              <a:t>Note your findings and feed back to the class.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40250" y="0"/>
            <a:ext cx="4603750" cy="4793391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859EE107-8345-4EB3-95A0-DB2288CB07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7" r="3758"/>
          <a:stretch/>
        </p:blipFill>
        <p:spPr>
          <a:xfrm>
            <a:off x="4677611" y="1505"/>
            <a:ext cx="4466389" cy="4641275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685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7ACE-C745-4D50-A4F1-8528FB635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Music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283F8-84D7-4B69-8958-B02EE6F070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923" y="1227016"/>
            <a:ext cx="8221785" cy="160633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Music married with movement has been used in many cultures over centuries for enjoyment, to feel a sense of connection and for personal expression. In this way, music has the power to inspire, transform an atmosphere and change moods.</a:t>
            </a:r>
          </a:p>
          <a:p>
            <a:r>
              <a:rPr lang="en-US" dirty="0">
                <a:solidFill>
                  <a:schemeClr val="tx1"/>
                </a:solidFill>
              </a:rPr>
              <a:t>However, there are many ‘pros’ and ‘cons’ to be mindful of: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5483D87-1C46-42FD-AFC5-42DDB76A1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949312"/>
              </p:ext>
            </p:extLst>
          </p:nvPr>
        </p:nvGraphicFramePr>
        <p:xfrm>
          <a:off x="476738" y="2880575"/>
          <a:ext cx="8206154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3077">
                  <a:extLst>
                    <a:ext uri="{9D8B030D-6E8A-4147-A177-3AD203B41FA5}">
                      <a16:colId xmlns:a16="http://schemas.microsoft.com/office/drawing/2014/main" val="2978199278"/>
                    </a:ext>
                  </a:extLst>
                </a:gridCol>
                <a:gridCol w="4103077">
                  <a:extLst>
                    <a:ext uri="{9D8B030D-6E8A-4147-A177-3AD203B41FA5}">
                      <a16:colId xmlns:a16="http://schemas.microsoft.com/office/drawing/2014/main" val="3412477432"/>
                    </a:ext>
                  </a:extLst>
                </a:gridCol>
              </a:tblGrid>
              <a:tr h="30987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Pros</a:t>
                      </a:r>
                    </a:p>
                  </a:txBody>
                  <a:tcPr>
                    <a:solidFill>
                      <a:srgbClr val="96418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Cons</a:t>
                      </a:r>
                    </a:p>
                  </a:txBody>
                  <a:tcPr>
                    <a:solidFill>
                      <a:srgbClr val="964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986370"/>
                  </a:ext>
                </a:extLst>
              </a:tr>
              <a:tr h="240149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Atmosphere.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Sense of connection.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Mood changer.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Provides a focus.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Provides speed/rhythm to work to.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Increases energy.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Increases enjoyment.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Supports movement pattern.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6418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Lyrics of songs can produce emotions/feelings.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Volume can be too loud.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Different taste in music.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Choice of music could be too fast/too slow.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64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681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17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3264" y="500073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/>
              <a:t>Group session – tutor demo!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264" y="1504498"/>
            <a:ext cx="5152031" cy="4528899"/>
          </a:xfrm>
          <a:prstGeom prst="roundRect">
            <a:avLst/>
          </a:prstGeom>
          <a:solidFill>
            <a:srgbClr val="882077"/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The tutor demonstrates an exemplar group workout, including verbal screening, health and safety introduction, warm-up, main session and cool-down, using the coaching method ICM and positive instructor skills. 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In pairs, devise a 15-minute group exercise programme and discuss appropriate, simple, clear, jargon-free teaching points to ensure clear instruction when presenting to clients.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301" y="2756849"/>
            <a:ext cx="2984111" cy="198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87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B5345-DBF9-41AF-8F3E-40D9C700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sz="2800" dirty="0"/>
              <a:t>Learner demonstration – tutor feedback 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C2FBB73D-A998-4C77-A637-86CEA524DF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924" y="1266706"/>
            <a:ext cx="8194264" cy="4111764"/>
          </a:xfrm>
          <a:prstGeom prst="roundRect">
            <a:avLst/>
          </a:prstGeom>
          <a:solidFill>
            <a:srgbClr val="882077"/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Ea</a:t>
            </a:r>
            <a:r>
              <a:rPr lang="en-GB" dirty="0">
                <a:solidFill>
                  <a:schemeClr val="bg1"/>
                </a:solidFill>
              </a:rPr>
              <a:t>ch paired group should now have a</a:t>
            </a:r>
            <a:r>
              <a:rPr lang="en-GB" sz="2000" dirty="0">
                <a:solidFill>
                  <a:schemeClr val="bg1"/>
                </a:solidFill>
              </a:rPr>
              <a:t> 20-minute session planned. </a:t>
            </a:r>
          </a:p>
          <a:p>
            <a:r>
              <a:rPr lang="en-GB" sz="2000" dirty="0">
                <a:solidFill>
                  <a:schemeClr val="bg1"/>
                </a:solidFill>
              </a:rPr>
              <a:t>Using the</a:t>
            </a:r>
            <a:r>
              <a:rPr lang="en-GB" dirty="0">
                <a:solidFill>
                  <a:schemeClr val="bg1"/>
                </a:solidFill>
              </a:rPr>
              <a:t> experience of the tutor’s demonstrations, each paired group is to teach their sessions to all group members. </a:t>
            </a:r>
          </a:p>
          <a:p>
            <a:r>
              <a:rPr lang="en-GB" sz="2000" i="1" u="sng" dirty="0">
                <a:solidFill>
                  <a:schemeClr val="bg1"/>
                </a:solidFill>
              </a:rPr>
              <a:t>Ensure that </a:t>
            </a:r>
            <a:r>
              <a:rPr lang="en-GB" i="1" u="sng" dirty="0">
                <a:solidFill>
                  <a:schemeClr val="bg1"/>
                </a:solidFill>
              </a:rPr>
              <a:t>you: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Include verbal screening, health and safety introduction.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Demonstrate a warm-up, main session and cool-down. 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Use a logical coaching method, for example, ICM and positive instructor skills. </a:t>
            </a:r>
          </a:p>
          <a:p>
            <a:r>
              <a:rPr lang="en-GB" dirty="0">
                <a:solidFill>
                  <a:schemeClr val="bg1"/>
                </a:solidFill>
              </a:rPr>
              <a:t>Finally, use </a:t>
            </a:r>
            <a:r>
              <a:rPr lang="en-GB" sz="2000" dirty="0">
                <a:solidFill>
                  <a:schemeClr val="bg1"/>
                </a:solidFill>
              </a:rPr>
              <a:t>simple, clear, jargon-free teaching points to ensure clear instruction when presenting to </a:t>
            </a:r>
            <a:r>
              <a:rPr lang="en-GB" dirty="0">
                <a:solidFill>
                  <a:schemeClr val="bg1"/>
                </a:solidFill>
              </a:rPr>
              <a:t>the group.</a:t>
            </a:r>
          </a:p>
        </p:txBody>
      </p:sp>
    </p:spTree>
    <p:extLst>
      <p:ext uri="{BB962C8B-B14F-4D97-AF65-F5344CB8AC3E}">
        <p14:creationId xmlns:p14="http://schemas.microsoft.com/office/powerpoint/2010/main" val="497981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95968" y="1259309"/>
            <a:ext cx="8428487" cy="512070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Can you now:</a:t>
            </a:r>
            <a:endParaRPr lang="en-GB" b="1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Use the appropriate instructional methods, techniques and communication skills to greet clients, build a rapport and gather information and check readiness to exercise?</a:t>
            </a:r>
          </a:p>
          <a:p>
            <a:r>
              <a:rPr lang="en-GB" dirty="0">
                <a:solidFill>
                  <a:schemeClr val="tx1"/>
                </a:solidFill>
              </a:rPr>
              <a:t>Provide appropriate advice and guidance in response to the information gathered?</a:t>
            </a:r>
          </a:p>
          <a:p>
            <a:r>
              <a:rPr lang="en-GB" dirty="0">
                <a:solidFill>
                  <a:schemeClr val="tx1"/>
                </a:solidFill>
              </a:rPr>
              <a:t>Use the appropriate instructional and coaching methods to support clients’ performance?</a:t>
            </a:r>
          </a:p>
          <a:p>
            <a:r>
              <a:rPr lang="en-GB" dirty="0">
                <a:solidFill>
                  <a:schemeClr val="tx1"/>
                </a:solidFill>
              </a:rPr>
              <a:t>Use the appropriate music for components, where applicable, for example, genre, speed and volume? </a:t>
            </a:r>
          </a:p>
          <a:p>
            <a:r>
              <a:rPr lang="en-GB" dirty="0">
                <a:solidFill>
                  <a:schemeClr val="tx1"/>
                </a:solidFill>
              </a:rPr>
              <a:t>Explain the appropriate health and safety considerations to a group of clients?</a:t>
            </a:r>
          </a:p>
          <a:p>
            <a:r>
              <a:rPr lang="en-GB" dirty="0">
                <a:solidFill>
                  <a:schemeClr val="tx1"/>
                </a:solidFill>
              </a:rPr>
              <a:t>Monitor exercise intensity?</a:t>
            </a:r>
          </a:p>
          <a:p>
            <a:r>
              <a:rPr lang="en-GB" dirty="0">
                <a:solidFill>
                  <a:schemeClr val="tx1"/>
                </a:solidFill>
              </a:rPr>
              <a:t>Monitor exercise safety?</a:t>
            </a:r>
          </a:p>
          <a:p>
            <a:endParaRPr lang="en-GB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5968" y="431834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/>
              <a:t>Learning review</a:t>
            </a:r>
          </a:p>
        </p:txBody>
      </p:sp>
    </p:spTree>
    <p:extLst>
      <p:ext uri="{BB962C8B-B14F-4D97-AF65-F5344CB8AC3E}">
        <p14:creationId xmlns:p14="http://schemas.microsoft.com/office/powerpoint/2010/main" val="3661798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91502" y="1286605"/>
            <a:ext cx="8221785" cy="387301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Can you:</a:t>
            </a:r>
          </a:p>
          <a:p>
            <a:r>
              <a:rPr lang="en-GB" dirty="0">
                <a:solidFill>
                  <a:schemeClr val="tx1"/>
                </a:solidFill>
              </a:rPr>
              <a:t>Use motivation techniques that are appropriate to clients’ questions?</a:t>
            </a:r>
          </a:p>
          <a:p>
            <a:r>
              <a:rPr lang="en-GB" dirty="0">
                <a:solidFill>
                  <a:schemeClr val="tx1"/>
                </a:solidFill>
              </a:rPr>
              <a:t>Use appropriate language and tone that are clear, encouraging and support clients’ goals?</a:t>
            </a:r>
          </a:p>
          <a:p>
            <a:r>
              <a:rPr lang="en-GB" dirty="0">
                <a:solidFill>
                  <a:schemeClr val="tx1"/>
                </a:solidFill>
              </a:rPr>
              <a:t>Select appropriate types of music for the group training session?</a:t>
            </a:r>
          </a:p>
          <a:p>
            <a:r>
              <a:rPr lang="en-GB" dirty="0">
                <a:solidFill>
                  <a:schemeClr val="tx1"/>
                </a:solidFill>
              </a:rPr>
              <a:t>Respond accurately and appropriately to clients’ questions?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endParaRPr lang="en-GB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924" y="445482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/>
              <a:t>Learning review</a:t>
            </a:r>
          </a:p>
        </p:txBody>
      </p:sp>
    </p:spTree>
    <p:extLst>
      <p:ext uri="{BB962C8B-B14F-4D97-AF65-F5344CB8AC3E}">
        <p14:creationId xmlns:p14="http://schemas.microsoft.com/office/powerpoint/2010/main" val="423491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185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1665</Words>
  <Application>Microsoft Office PowerPoint</Application>
  <PresentationFormat>On-screen Show (4:3)</PresentationFormat>
  <Paragraphs>192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ＭＳ Ｐゴシック</vt:lpstr>
      <vt:lpstr>Arial</vt:lpstr>
      <vt:lpstr>Calibri</vt:lpstr>
      <vt:lpstr>Helvetica</vt:lpstr>
      <vt:lpstr>Helvetica Light</vt:lpstr>
      <vt:lpstr>Times New Roman</vt:lpstr>
      <vt:lpstr>Wingdings 2</vt:lpstr>
      <vt:lpstr>Office Theme</vt:lpstr>
      <vt:lpstr>Instructing skills</vt:lpstr>
      <vt:lpstr>Learning objectives</vt:lpstr>
      <vt:lpstr>Learning objectives</vt:lpstr>
      <vt:lpstr>Skills and qualities of a group training instructor</vt:lpstr>
      <vt:lpstr>Skills and qualities of a group training instructor</vt:lpstr>
      <vt:lpstr>Safe and effective session structure </vt:lpstr>
      <vt:lpstr>Pre-class set-up</vt:lpstr>
      <vt:lpstr>Pre-class set-up</vt:lpstr>
      <vt:lpstr>Pre-class screening </vt:lpstr>
      <vt:lpstr>Pre-class screening</vt:lpstr>
      <vt:lpstr>Class introduction</vt:lpstr>
      <vt:lpstr>Session introduction</vt:lpstr>
      <vt:lpstr>Coaching method – ICM</vt:lpstr>
      <vt:lpstr>Communication skills</vt:lpstr>
      <vt:lpstr>Communication </vt:lpstr>
      <vt:lpstr>Motivating clients</vt:lpstr>
      <vt:lpstr>Positioning</vt:lpstr>
      <vt:lpstr>Positioning top tips</vt:lpstr>
      <vt:lpstr>Key instruction points</vt:lpstr>
      <vt:lpstr>Music </vt:lpstr>
      <vt:lpstr>Music </vt:lpstr>
      <vt:lpstr>Group session – tutor demo!</vt:lpstr>
      <vt:lpstr> Learner demonstration – tutor feedback </vt:lpstr>
      <vt:lpstr>Learning review</vt:lpstr>
      <vt:lpstr>Learning review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Instructing skills</dc:title>
  <dc:creator>ben jackson</dc:creator>
  <cp:lastModifiedBy>ben jackson</cp:lastModifiedBy>
  <cp:revision>1</cp:revision>
  <dcterms:created xsi:type="dcterms:W3CDTF">2019-03-20T16:27:57Z</dcterms:created>
  <dcterms:modified xsi:type="dcterms:W3CDTF">2019-03-20T16:29:11Z</dcterms:modified>
</cp:coreProperties>
</file>