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63" r:id="rId3"/>
    <p:sldId id="290" r:id="rId4"/>
    <p:sldId id="314" r:id="rId5"/>
    <p:sldId id="324" r:id="rId6"/>
    <p:sldId id="268" r:id="rId7"/>
    <p:sldId id="269" r:id="rId8"/>
    <p:sldId id="270" r:id="rId9"/>
    <p:sldId id="271" r:id="rId10"/>
    <p:sldId id="325" r:id="rId11"/>
    <p:sldId id="326" r:id="rId12"/>
    <p:sldId id="292" r:id="rId13"/>
    <p:sldId id="291" r:id="rId14"/>
    <p:sldId id="284" r:id="rId15"/>
    <p:sldId id="285" r:id="rId16"/>
    <p:sldId id="327" r:id="rId17"/>
    <p:sldId id="305" r:id="rId18"/>
    <p:sldId id="316" r:id="rId19"/>
    <p:sldId id="299" r:id="rId20"/>
    <p:sldId id="297" r:id="rId21"/>
    <p:sldId id="298" r:id="rId22"/>
    <p:sldId id="328" r:id="rId23"/>
    <p:sldId id="317" r:id="rId24"/>
    <p:sldId id="318" r:id="rId25"/>
    <p:sldId id="319" r:id="rId26"/>
    <p:sldId id="330" r:id="rId27"/>
    <p:sldId id="331" r:id="rId28"/>
    <p:sldId id="25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2077"/>
    <a:srgbClr val="96418D"/>
    <a:srgbClr val="F183F1"/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8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DD0627-97C4-48F4-8148-A5E30C7696FC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9DF738E1-C23E-4F3B-8203-B97800D069CA}">
      <dgm:prSet phldrT="[Text]" custT="1"/>
      <dgm:spPr/>
      <dgm:t>
        <a:bodyPr/>
        <a:lstStyle/>
        <a:p>
          <a:r>
            <a:rPr lang="en-GB" sz="2400" b="1" dirty="0" smtClean="0"/>
            <a:t>Immediate</a:t>
          </a:r>
          <a:endParaRPr lang="en-GB" sz="2400" b="1" dirty="0"/>
        </a:p>
      </dgm:t>
    </dgm:pt>
    <dgm:pt modelId="{A8740ACD-CE09-4843-BCCF-C6F986C18693}" type="parTrans" cxnId="{CE1049D9-5748-4910-84C9-51FF9A9EA204}">
      <dgm:prSet/>
      <dgm:spPr/>
      <dgm:t>
        <a:bodyPr/>
        <a:lstStyle/>
        <a:p>
          <a:endParaRPr lang="en-GB"/>
        </a:p>
      </dgm:t>
    </dgm:pt>
    <dgm:pt modelId="{B6807BAD-F189-4748-8C6E-58616B308001}" type="sibTrans" cxnId="{CE1049D9-5748-4910-84C9-51FF9A9EA204}">
      <dgm:prSet/>
      <dgm:spPr/>
      <dgm:t>
        <a:bodyPr/>
        <a:lstStyle/>
        <a:p>
          <a:endParaRPr lang="en-GB"/>
        </a:p>
      </dgm:t>
    </dgm:pt>
    <dgm:pt modelId="{BAC0FE11-49BE-4BC7-ACBD-42229F5AF0C2}">
      <dgm:prSet phldrT="[Text]"/>
      <dgm:spPr/>
      <dgm:t>
        <a:bodyPr/>
        <a:lstStyle/>
        <a:p>
          <a:r>
            <a:rPr lang="en-GB" dirty="0" smtClean="0"/>
            <a:t>Increased heart rate (bpm).</a:t>
          </a:r>
          <a:endParaRPr lang="en-GB" dirty="0"/>
        </a:p>
      </dgm:t>
    </dgm:pt>
    <dgm:pt modelId="{249813C8-604D-4419-AC75-1EA4BE4A4231}" type="parTrans" cxnId="{775E78EC-F84A-490A-B1D3-D08E66595374}">
      <dgm:prSet/>
      <dgm:spPr/>
      <dgm:t>
        <a:bodyPr/>
        <a:lstStyle/>
        <a:p>
          <a:endParaRPr lang="en-GB"/>
        </a:p>
      </dgm:t>
    </dgm:pt>
    <dgm:pt modelId="{8D6EFE6E-3E99-4F50-A565-F665318625AF}" type="sibTrans" cxnId="{775E78EC-F84A-490A-B1D3-D08E66595374}">
      <dgm:prSet/>
      <dgm:spPr/>
      <dgm:t>
        <a:bodyPr/>
        <a:lstStyle/>
        <a:p>
          <a:endParaRPr lang="en-GB"/>
        </a:p>
      </dgm:t>
    </dgm:pt>
    <dgm:pt modelId="{D6C6F7B5-4226-45E1-96A3-9F14F4938B81}">
      <dgm:prSet phldrT="[Text]" custT="1"/>
      <dgm:spPr/>
      <dgm:t>
        <a:bodyPr/>
        <a:lstStyle/>
        <a:p>
          <a:r>
            <a:rPr lang="en-GB" sz="2400" b="1" dirty="0" smtClean="0"/>
            <a:t>Long-term</a:t>
          </a:r>
          <a:endParaRPr lang="en-GB" sz="2400" b="1" dirty="0"/>
        </a:p>
      </dgm:t>
    </dgm:pt>
    <dgm:pt modelId="{A57129C1-3B36-4CC8-93C5-52D8DE510CDB}" type="parTrans" cxnId="{8C15F6AD-27F4-4655-80AB-AF2EFF738878}">
      <dgm:prSet/>
      <dgm:spPr/>
      <dgm:t>
        <a:bodyPr/>
        <a:lstStyle/>
        <a:p>
          <a:endParaRPr lang="en-GB"/>
        </a:p>
      </dgm:t>
    </dgm:pt>
    <dgm:pt modelId="{C1A80321-E010-49C3-8480-3DF276BD330A}" type="sibTrans" cxnId="{8C15F6AD-27F4-4655-80AB-AF2EFF738878}">
      <dgm:prSet/>
      <dgm:spPr/>
      <dgm:t>
        <a:bodyPr/>
        <a:lstStyle/>
        <a:p>
          <a:endParaRPr lang="en-GB"/>
        </a:p>
      </dgm:t>
    </dgm:pt>
    <dgm:pt modelId="{8E003AFF-1292-4718-969C-973C2A83235A}">
      <dgm:prSet phldrT="[Text]"/>
      <dgm:spPr/>
      <dgm:t>
        <a:bodyPr/>
        <a:lstStyle/>
        <a:p>
          <a:r>
            <a:rPr lang="en-GB" dirty="0" smtClean="0"/>
            <a:t>Decreased resting and working heart rate.</a:t>
          </a:r>
          <a:endParaRPr lang="en-GB" dirty="0"/>
        </a:p>
      </dgm:t>
    </dgm:pt>
    <dgm:pt modelId="{73B96553-EA29-4360-921C-963F559D3320}" type="parTrans" cxnId="{1A861C1A-35A2-4CF5-ABB2-0D83BA39E521}">
      <dgm:prSet/>
      <dgm:spPr/>
      <dgm:t>
        <a:bodyPr/>
        <a:lstStyle/>
        <a:p>
          <a:endParaRPr lang="en-GB"/>
        </a:p>
      </dgm:t>
    </dgm:pt>
    <dgm:pt modelId="{EEF0322C-908F-4BE3-953A-B78A353FA5AE}" type="sibTrans" cxnId="{1A861C1A-35A2-4CF5-ABB2-0D83BA39E521}">
      <dgm:prSet/>
      <dgm:spPr/>
      <dgm:t>
        <a:bodyPr/>
        <a:lstStyle/>
        <a:p>
          <a:endParaRPr lang="en-GB"/>
        </a:p>
      </dgm:t>
    </dgm:pt>
    <dgm:pt modelId="{2A81ADAF-D02E-4B27-A065-8CA1F3803A73}">
      <dgm:prSet/>
      <dgm:spPr/>
      <dgm:t>
        <a:bodyPr/>
        <a:lstStyle/>
        <a:p>
          <a:r>
            <a:rPr lang="en-GB" dirty="0" smtClean="0"/>
            <a:t>Increased breathing frequency.</a:t>
          </a:r>
        </a:p>
      </dgm:t>
    </dgm:pt>
    <dgm:pt modelId="{518BE67B-8856-4837-8F69-71D1F859F0FD}" type="parTrans" cxnId="{8E2531FB-C3B7-4623-A15B-1CF9454D4C74}">
      <dgm:prSet/>
      <dgm:spPr/>
      <dgm:t>
        <a:bodyPr/>
        <a:lstStyle/>
        <a:p>
          <a:endParaRPr lang="en-GB"/>
        </a:p>
      </dgm:t>
    </dgm:pt>
    <dgm:pt modelId="{220B8FDC-B47A-4060-9915-5233846DEC5B}" type="sibTrans" cxnId="{8E2531FB-C3B7-4623-A15B-1CF9454D4C74}">
      <dgm:prSet/>
      <dgm:spPr/>
      <dgm:t>
        <a:bodyPr/>
        <a:lstStyle/>
        <a:p>
          <a:endParaRPr lang="en-GB"/>
        </a:p>
      </dgm:t>
    </dgm:pt>
    <dgm:pt modelId="{ECAA9091-DEE1-4946-9F41-4346FB0A46A3}">
      <dgm:prSet/>
      <dgm:spPr/>
      <dgm:t>
        <a:bodyPr/>
        <a:lstStyle/>
        <a:p>
          <a:r>
            <a:rPr lang="en-GB" dirty="0" smtClean="0"/>
            <a:t>Increase in systolic blood pressure.</a:t>
          </a:r>
        </a:p>
      </dgm:t>
    </dgm:pt>
    <dgm:pt modelId="{E316BF93-3ABC-46F6-9AA2-6B5F81DC3DBD}" type="parTrans" cxnId="{0FDC7CEE-A3DB-4D04-BE5A-45E14B33C70E}">
      <dgm:prSet/>
      <dgm:spPr/>
      <dgm:t>
        <a:bodyPr/>
        <a:lstStyle/>
        <a:p>
          <a:endParaRPr lang="en-GB"/>
        </a:p>
      </dgm:t>
    </dgm:pt>
    <dgm:pt modelId="{5E4F6B48-7705-4F5F-8EAD-6DCEE269609D}" type="sibTrans" cxnId="{0FDC7CEE-A3DB-4D04-BE5A-45E14B33C70E}">
      <dgm:prSet/>
      <dgm:spPr/>
      <dgm:t>
        <a:bodyPr/>
        <a:lstStyle/>
        <a:p>
          <a:endParaRPr lang="en-GB"/>
        </a:p>
      </dgm:t>
    </dgm:pt>
    <dgm:pt modelId="{F0888FD4-99A4-4306-B7A6-D30DB99C5625}">
      <dgm:prSet/>
      <dgm:spPr/>
      <dgm:t>
        <a:bodyPr/>
        <a:lstStyle/>
        <a:p>
          <a:r>
            <a:rPr lang="en-GB" dirty="0" smtClean="0"/>
            <a:t>Increased volume of air in the lungs.</a:t>
          </a:r>
        </a:p>
      </dgm:t>
    </dgm:pt>
    <dgm:pt modelId="{B96CB193-87FC-4C45-8200-8AAF9361ACA9}" type="parTrans" cxnId="{CC3BB277-E05D-45DB-A546-500853CDFBC5}">
      <dgm:prSet/>
      <dgm:spPr/>
      <dgm:t>
        <a:bodyPr/>
        <a:lstStyle/>
        <a:p>
          <a:endParaRPr lang="en-GB"/>
        </a:p>
      </dgm:t>
    </dgm:pt>
    <dgm:pt modelId="{A988589C-4615-424C-8150-C2EDB6080250}" type="sibTrans" cxnId="{CC3BB277-E05D-45DB-A546-500853CDFBC5}">
      <dgm:prSet/>
      <dgm:spPr/>
      <dgm:t>
        <a:bodyPr/>
        <a:lstStyle/>
        <a:p>
          <a:endParaRPr lang="en-GB"/>
        </a:p>
      </dgm:t>
    </dgm:pt>
    <dgm:pt modelId="{228C66FF-09BD-47FF-8F08-EB6E328A6903}">
      <dgm:prSet/>
      <dgm:spPr/>
      <dgm:t>
        <a:bodyPr/>
        <a:lstStyle/>
        <a:p>
          <a:r>
            <a:rPr lang="en-GB" dirty="0" smtClean="0"/>
            <a:t>Increased stroke volume (amount of blood pumped from the heart per contraction).</a:t>
          </a:r>
        </a:p>
      </dgm:t>
    </dgm:pt>
    <dgm:pt modelId="{6EB7BA13-C21C-4939-8951-7D4EA39422C9}" type="parTrans" cxnId="{BEEF7A59-E04C-43B7-B593-73EB95D6E422}">
      <dgm:prSet/>
      <dgm:spPr/>
      <dgm:t>
        <a:bodyPr/>
        <a:lstStyle/>
        <a:p>
          <a:endParaRPr lang="en-GB"/>
        </a:p>
      </dgm:t>
    </dgm:pt>
    <dgm:pt modelId="{E1170C08-A2F2-490F-B12B-14DB6B530518}" type="sibTrans" cxnId="{BEEF7A59-E04C-43B7-B593-73EB95D6E422}">
      <dgm:prSet/>
      <dgm:spPr/>
      <dgm:t>
        <a:bodyPr/>
        <a:lstStyle/>
        <a:p>
          <a:endParaRPr lang="en-GB"/>
        </a:p>
      </dgm:t>
    </dgm:pt>
    <dgm:pt modelId="{EF305C9D-ECA3-4565-8FBA-DA587CB90747}">
      <dgm:prSet/>
      <dgm:spPr/>
      <dgm:t>
        <a:bodyPr/>
        <a:lstStyle/>
        <a:p>
          <a:r>
            <a:rPr lang="en-GB" dirty="0" smtClean="0"/>
            <a:t>Increase in cardiac output (volume of blood pumped from the heart in a minute).</a:t>
          </a:r>
        </a:p>
      </dgm:t>
    </dgm:pt>
    <dgm:pt modelId="{252257DD-4209-4FC4-9B11-87B1E3E9A033}" type="parTrans" cxnId="{72B70B4F-8729-4CCC-AFD4-A7E0C29F3630}">
      <dgm:prSet/>
      <dgm:spPr/>
      <dgm:t>
        <a:bodyPr/>
        <a:lstStyle/>
        <a:p>
          <a:endParaRPr lang="en-GB"/>
        </a:p>
      </dgm:t>
    </dgm:pt>
    <dgm:pt modelId="{A88FD040-BE2D-4D12-94C9-DA2DB66122B1}" type="sibTrans" cxnId="{72B70B4F-8729-4CCC-AFD4-A7E0C29F3630}">
      <dgm:prSet/>
      <dgm:spPr/>
      <dgm:t>
        <a:bodyPr/>
        <a:lstStyle/>
        <a:p>
          <a:endParaRPr lang="en-GB"/>
        </a:p>
      </dgm:t>
    </dgm:pt>
    <dgm:pt modelId="{E6536809-31B3-4754-B736-17500610ACF4}">
      <dgm:prSet/>
      <dgm:spPr/>
      <dgm:t>
        <a:bodyPr/>
        <a:lstStyle/>
        <a:p>
          <a:r>
            <a:rPr lang="en-GB" dirty="0" smtClean="0"/>
            <a:t>Increased vasodilation (widening) of blood vessels towards the working muscles.</a:t>
          </a:r>
        </a:p>
      </dgm:t>
    </dgm:pt>
    <dgm:pt modelId="{9CCB79F5-252A-41D7-8195-39D2E228291C}" type="sibTrans" cxnId="{B118A655-0CF3-433E-8381-E1EECCAAEF80}">
      <dgm:prSet/>
      <dgm:spPr/>
      <dgm:t>
        <a:bodyPr/>
        <a:lstStyle/>
        <a:p>
          <a:endParaRPr lang="en-GB"/>
        </a:p>
      </dgm:t>
    </dgm:pt>
    <dgm:pt modelId="{CFC9ED24-247E-45A5-B09B-9E8F1B24B7BA}" type="parTrans" cxnId="{B118A655-0CF3-433E-8381-E1EECCAAEF80}">
      <dgm:prSet/>
      <dgm:spPr/>
      <dgm:t>
        <a:bodyPr/>
        <a:lstStyle/>
        <a:p>
          <a:endParaRPr lang="en-GB"/>
        </a:p>
      </dgm:t>
    </dgm:pt>
    <dgm:pt modelId="{EF4DA0B2-8D21-4F47-B545-201BC39C63D4}">
      <dgm:prSet/>
      <dgm:spPr/>
      <dgm:t>
        <a:bodyPr/>
        <a:lstStyle/>
        <a:p>
          <a:r>
            <a:rPr lang="en-GB" dirty="0" smtClean="0"/>
            <a:t>Increased aerobic capacity.</a:t>
          </a:r>
        </a:p>
      </dgm:t>
    </dgm:pt>
    <dgm:pt modelId="{7FD811CB-B75A-42AE-A9BC-B707866D9F51}" type="parTrans" cxnId="{0DFA2E51-9687-4294-BF07-63EF485D911E}">
      <dgm:prSet/>
      <dgm:spPr/>
      <dgm:t>
        <a:bodyPr/>
        <a:lstStyle/>
        <a:p>
          <a:endParaRPr lang="en-GB"/>
        </a:p>
      </dgm:t>
    </dgm:pt>
    <dgm:pt modelId="{3FD11BBF-EE7B-4C60-B475-241D79FD47EF}" type="sibTrans" cxnId="{0DFA2E51-9687-4294-BF07-63EF485D911E}">
      <dgm:prSet/>
      <dgm:spPr/>
      <dgm:t>
        <a:bodyPr/>
        <a:lstStyle/>
        <a:p>
          <a:endParaRPr lang="en-GB"/>
        </a:p>
      </dgm:t>
    </dgm:pt>
    <dgm:pt modelId="{B3FE0E7C-0D3D-4ECB-97B3-80B2676471AE}">
      <dgm:prSet/>
      <dgm:spPr/>
      <dgm:t>
        <a:bodyPr/>
        <a:lstStyle/>
        <a:p>
          <a:r>
            <a:rPr lang="en-GB" dirty="0" smtClean="0"/>
            <a:t>Normalised blood pressure.</a:t>
          </a:r>
        </a:p>
      </dgm:t>
    </dgm:pt>
    <dgm:pt modelId="{455977FE-8131-44D1-9780-F6E54C19CA1C}" type="parTrans" cxnId="{05594C4B-CAAB-4F69-BA0A-18F958E49D7B}">
      <dgm:prSet/>
      <dgm:spPr/>
      <dgm:t>
        <a:bodyPr/>
        <a:lstStyle/>
        <a:p>
          <a:endParaRPr lang="en-GB"/>
        </a:p>
      </dgm:t>
    </dgm:pt>
    <dgm:pt modelId="{4A2FD110-86D7-4A9A-A9B1-C380DD7EF950}" type="sibTrans" cxnId="{05594C4B-CAAB-4F69-BA0A-18F958E49D7B}">
      <dgm:prSet/>
      <dgm:spPr/>
      <dgm:t>
        <a:bodyPr/>
        <a:lstStyle/>
        <a:p>
          <a:endParaRPr lang="en-GB"/>
        </a:p>
      </dgm:t>
    </dgm:pt>
    <dgm:pt modelId="{35D1BDC1-5845-4DD0-852A-F9694D4330DB}">
      <dgm:prSet/>
      <dgm:spPr/>
      <dgm:t>
        <a:bodyPr/>
        <a:lstStyle/>
        <a:p>
          <a:r>
            <a:rPr lang="en-GB" dirty="0" smtClean="0"/>
            <a:t>Increased hypertrophy (muscle growth) of the left ventricle.</a:t>
          </a:r>
        </a:p>
      </dgm:t>
    </dgm:pt>
    <dgm:pt modelId="{67498D6F-AB65-43B9-8BDB-6E06812A372A}" type="parTrans" cxnId="{8BBE920A-5B64-4683-AFDB-38B7D576C0ED}">
      <dgm:prSet/>
      <dgm:spPr/>
      <dgm:t>
        <a:bodyPr/>
        <a:lstStyle/>
        <a:p>
          <a:endParaRPr lang="en-GB"/>
        </a:p>
      </dgm:t>
    </dgm:pt>
    <dgm:pt modelId="{C58B88E2-E39B-4E51-B56C-DB09A08A7E8E}" type="sibTrans" cxnId="{8BBE920A-5B64-4683-AFDB-38B7D576C0ED}">
      <dgm:prSet/>
      <dgm:spPr/>
      <dgm:t>
        <a:bodyPr/>
        <a:lstStyle/>
        <a:p>
          <a:endParaRPr lang="en-GB"/>
        </a:p>
      </dgm:t>
    </dgm:pt>
    <dgm:pt modelId="{97E80C14-524A-47A1-A792-F50373F8B6F1}">
      <dgm:prSet/>
      <dgm:spPr/>
      <dgm:t>
        <a:bodyPr/>
        <a:lstStyle/>
        <a:p>
          <a:r>
            <a:rPr lang="en-GB" dirty="0" smtClean="0"/>
            <a:t>Increased size and elasticity of the arteries.</a:t>
          </a:r>
        </a:p>
      </dgm:t>
    </dgm:pt>
    <dgm:pt modelId="{8E4EA148-173F-43AA-99C4-A0785AE81DF8}" type="parTrans" cxnId="{7F01DE64-C70A-4C5A-827E-4EC00EA31674}">
      <dgm:prSet/>
      <dgm:spPr/>
      <dgm:t>
        <a:bodyPr/>
        <a:lstStyle/>
        <a:p>
          <a:endParaRPr lang="en-GB"/>
        </a:p>
      </dgm:t>
    </dgm:pt>
    <dgm:pt modelId="{866C8348-42D6-4580-9F6A-AFEDF5AE8CD0}" type="sibTrans" cxnId="{7F01DE64-C70A-4C5A-827E-4EC00EA31674}">
      <dgm:prSet/>
      <dgm:spPr/>
      <dgm:t>
        <a:bodyPr/>
        <a:lstStyle/>
        <a:p>
          <a:endParaRPr lang="en-GB"/>
        </a:p>
      </dgm:t>
    </dgm:pt>
    <dgm:pt modelId="{E1AB96A3-C18A-4D9B-BB9D-2F248B366EA4}">
      <dgm:prSet/>
      <dgm:spPr/>
      <dgm:t>
        <a:bodyPr/>
        <a:lstStyle/>
        <a:p>
          <a:r>
            <a:rPr lang="en-GB" dirty="0" smtClean="0"/>
            <a:t>Increased capillary network, allowing more diffusion of gases.</a:t>
          </a:r>
        </a:p>
      </dgm:t>
    </dgm:pt>
    <dgm:pt modelId="{A978030C-C9DC-4BBE-8804-50CF6EB5110D}" type="parTrans" cxnId="{8B8CC9CF-1BA3-48F0-8519-8E162FF218B8}">
      <dgm:prSet/>
      <dgm:spPr/>
      <dgm:t>
        <a:bodyPr/>
        <a:lstStyle/>
        <a:p>
          <a:endParaRPr lang="en-GB"/>
        </a:p>
      </dgm:t>
    </dgm:pt>
    <dgm:pt modelId="{3AA0D1BE-C255-4B07-9467-A29D48E92310}" type="sibTrans" cxnId="{8B8CC9CF-1BA3-48F0-8519-8E162FF218B8}">
      <dgm:prSet/>
      <dgm:spPr/>
      <dgm:t>
        <a:bodyPr/>
        <a:lstStyle/>
        <a:p>
          <a:endParaRPr lang="en-GB"/>
        </a:p>
      </dgm:t>
    </dgm:pt>
    <dgm:pt modelId="{D86B6F7B-4134-4CF5-95EC-1E6DBB74328F}">
      <dgm:prSet/>
      <dgm:spPr/>
      <dgm:t>
        <a:bodyPr/>
        <a:lstStyle/>
        <a:p>
          <a:r>
            <a:rPr lang="en-GB" dirty="0" smtClean="0"/>
            <a:t>Increased strength of the respiratory muscles (diaphragm and </a:t>
          </a:r>
          <a:r>
            <a:rPr lang="en-GB" dirty="0" err="1" smtClean="0"/>
            <a:t>intercostals</a:t>
          </a:r>
          <a:r>
            <a:rPr lang="en-GB" dirty="0" smtClean="0"/>
            <a:t>).</a:t>
          </a:r>
        </a:p>
      </dgm:t>
    </dgm:pt>
    <dgm:pt modelId="{84BAC23A-E219-4F37-B31E-3B674372F962}" type="parTrans" cxnId="{0A96277E-DB10-433A-A2E2-70B9210B595B}">
      <dgm:prSet/>
      <dgm:spPr/>
      <dgm:t>
        <a:bodyPr/>
        <a:lstStyle/>
        <a:p>
          <a:endParaRPr lang="en-GB"/>
        </a:p>
      </dgm:t>
    </dgm:pt>
    <dgm:pt modelId="{DC82518D-50CF-427C-97BD-85E09D4F516E}" type="sibTrans" cxnId="{0A96277E-DB10-433A-A2E2-70B9210B595B}">
      <dgm:prSet/>
      <dgm:spPr/>
      <dgm:t>
        <a:bodyPr/>
        <a:lstStyle/>
        <a:p>
          <a:endParaRPr lang="en-GB"/>
        </a:p>
      </dgm:t>
    </dgm:pt>
    <dgm:pt modelId="{635015BF-EEA2-466B-B664-39FB889851CF}">
      <dgm:prSet/>
      <dgm:spPr/>
      <dgm:t>
        <a:bodyPr/>
        <a:lstStyle/>
        <a:p>
          <a:r>
            <a:rPr lang="en-GB" dirty="0" smtClean="0"/>
            <a:t>Increased stroke volume and cardiac output.</a:t>
          </a:r>
        </a:p>
      </dgm:t>
    </dgm:pt>
    <dgm:pt modelId="{EA520105-C2E4-48F4-B1C7-51D1A3D50971}" type="parTrans" cxnId="{A76DDBCA-7C23-4D4B-8427-500AFC5ED26C}">
      <dgm:prSet/>
      <dgm:spPr/>
      <dgm:t>
        <a:bodyPr/>
        <a:lstStyle/>
        <a:p>
          <a:endParaRPr lang="en-GB"/>
        </a:p>
      </dgm:t>
    </dgm:pt>
    <dgm:pt modelId="{88C856FE-202B-46EB-B64D-0CBF4E33F659}" type="sibTrans" cxnId="{A76DDBCA-7C23-4D4B-8427-500AFC5ED26C}">
      <dgm:prSet/>
      <dgm:spPr/>
      <dgm:t>
        <a:bodyPr/>
        <a:lstStyle/>
        <a:p>
          <a:endParaRPr lang="en-GB"/>
        </a:p>
      </dgm:t>
    </dgm:pt>
    <dgm:pt modelId="{74BA2696-7887-4063-AF39-1A65C8E43670}">
      <dgm:prSet/>
      <dgm:spPr/>
      <dgm:t>
        <a:bodyPr/>
        <a:lstStyle/>
        <a:p>
          <a:r>
            <a:rPr lang="en-GB" dirty="0" smtClean="0"/>
            <a:t>Reduced levels of bad cholesterol in the blood (low-density lipoproteins or LDLs).</a:t>
          </a:r>
        </a:p>
      </dgm:t>
    </dgm:pt>
    <dgm:pt modelId="{28DC3276-A6EF-4259-BD8E-BD79FAD6D98B}" type="parTrans" cxnId="{A31EED0F-ACAA-451A-AF5B-AD489ABC7106}">
      <dgm:prSet/>
      <dgm:spPr/>
      <dgm:t>
        <a:bodyPr/>
        <a:lstStyle/>
        <a:p>
          <a:endParaRPr lang="en-GB"/>
        </a:p>
      </dgm:t>
    </dgm:pt>
    <dgm:pt modelId="{17EFBFE2-AA02-40FB-AAA9-362F709E040A}" type="sibTrans" cxnId="{A31EED0F-ACAA-451A-AF5B-AD489ABC7106}">
      <dgm:prSet/>
      <dgm:spPr/>
      <dgm:t>
        <a:bodyPr/>
        <a:lstStyle/>
        <a:p>
          <a:endParaRPr lang="en-GB"/>
        </a:p>
      </dgm:t>
    </dgm:pt>
    <dgm:pt modelId="{A9611795-E78E-48B4-8525-2AE543754939}">
      <dgm:prSet/>
      <dgm:spPr/>
      <dgm:t>
        <a:bodyPr/>
        <a:lstStyle/>
        <a:p>
          <a:r>
            <a:rPr lang="en-GB" dirty="0" smtClean="0"/>
            <a:t>Increased blood volume.</a:t>
          </a:r>
        </a:p>
      </dgm:t>
    </dgm:pt>
    <dgm:pt modelId="{6539E684-85EF-42AC-B43A-53221F83B9E6}" type="parTrans" cxnId="{8D9D2100-86D9-4591-A6D3-9F05FE5D6625}">
      <dgm:prSet/>
      <dgm:spPr/>
      <dgm:t>
        <a:bodyPr/>
        <a:lstStyle/>
        <a:p>
          <a:endParaRPr lang="en-GB"/>
        </a:p>
      </dgm:t>
    </dgm:pt>
    <dgm:pt modelId="{D1ECFC05-DC09-4D78-A4A0-1AC309E1D9C9}" type="sibTrans" cxnId="{8D9D2100-86D9-4591-A6D3-9F05FE5D6625}">
      <dgm:prSet/>
      <dgm:spPr/>
      <dgm:t>
        <a:bodyPr/>
        <a:lstStyle/>
        <a:p>
          <a:endParaRPr lang="en-GB"/>
        </a:p>
      </dgm:t>
    </dgm:pt>
    <dgm:pt modelId="{44400998-B9A0-4A91-84B0-844AD87633A6}">
      <dgm:prSet/>
      <dgm:spPr/>
      <dgm:t>
        <a:bodyPr/>
        <a:lstStyle/>
        <a:p>
          <a:r>
            <a:rPr lang="en-GB" dirty="0" smtClean="0"/>
            <a:t>Increased size and number of mitochondria.</a:t>
          </a:r>
        </a:p>
      </dgm:t>
    </dgm:pt>
    <dgm:pt modelId="{40F3C7C2-8A0A-4075-B1E4-50EF0B628125}" type="parTrans" cxnId="{FFA5EBBC-844E-4329-9540-ED2E118F9A20}">
      <dgm:prSet/>
      <dgm:spPr/>
      <dgm:t>
        <a:bodyPr/>
        <a:lstStyle/>
        <a:p>
          <a:endParaRPr lang="en-GB"/>
        </a:p>
      </dgm:t>
    </dgm:pt>
    <dgm:pt modelId="{3030FD73-0BC9-4214-AE54-F69DAAFA3489}" type="sibTrans" cxnId="{FFA5EBBC-844E-4329-9540-ED2E118F9A20}">
      <dgm:prSet/>
      <dgm:spPr/>
      <dgm:t>
        <a:bodyPr/>
        <a:lstStyle/>
        <a:p>
          <a:endParaRPr lang="en-GB"/>
        </a:p>
      </dgm:t>
    </dgm:pt>
    <dgm:pt modelId="{F6D6D823-7091-426B-839C-97B35C6D5FEB}" type="pres">
      <dgm:prSet presAssocID="{BBDD0627-97C4-48F4-8148-A5E30C7696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EF3EBF6-CB17-4F1D-9664-0CD2FF63CD6D}" type="pres">
      <dgm:prSet presAssocID="{9DF738E1-C23E-4F3B-8203-B97800D069CA}" presName="composite" presStyleCnt="0"/>
      <dgm:spPr/>
    </dgm:pt>
    <dgm:pt modelId="{321CA501-F719-4C65-81D4-8F96FEAB4AB1}" type="pres">
      <dgm:prSet presAssocID="{9DF738E1-C23E-4F3B-8203-B97800D069CA}" presName="parTx" presStyleLbl="alignNode1" presStyleIdx="0" presStyleCnt="2" custScaleY="1781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32A1944-3CE6-4AE8-B1B2-8E7A2E1100B1}" type="pres">
      <dgm:prSet presAssocID="{9DF738E1-C23E-4F3B-8203-B97800D069CA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BC5163-F517-4F6E-8A24-F24B6C4F65E0}" type="pres">
      <dgm:prSet presAssocID="{B6807BAD-F189-4748-8C6E-58616B308001}" presName="space" presStyleCnt="0"/>
      <dgm:spPr/>
    </dgm:pt>
    <dgm:pt modelId="{186046DE-9F9D-4D03-BA1D-9AB02467D46B}" type="pres">
      <dgm:prSet presAssocID="{D6C6F7B5-4226-45E1-96A3-9F14F4938B81}" presName="composite" presStyleCnt="0"/>
      <dgm:spPr/>
    </dgm:pt>
    <dgm:pt modelId="{ADC36C19-85CE-483D-AE9D-B07E1A5AB4F5}" type="pres">
      <dgm:prSet presAssocID="{D6C6F7B5-4226-45E1-96A3-9F14F4938B81}" presName="parTx" presStyleLbl="alignNode1" presStyleIdx="1" presStyleCnt="2" custScaleY="1781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A1444A-A46E-4957-BBE7-C9AF757354C0}" type="pres">
      <dgm:prSet presAssocID="{D6C6F7B5-4226-45E1-96A3-9F14F4938B81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FDC7CEE-A3DB-4D04-BE5A-45E14B33C70E}" srcId="{9DF738E1-C23E-4F3B-8203-B97800D069CA}" destId="{ECAA9091-DEE1-4946-9F41-4346FB0A46A3}" srcOrd="2" destOrd="0" parTransId="{E316BF93-3ABC-46F6-9AA2-6B5F81DC3DBD}" sibTransId="{5E4F6B48-7705-4F5F-8EAD-6DCEE269609D}"/>
    <dgm:cxn modelId="{8B8CC9CF-1BA3-48F0-8519-8E162FF218B8}" srcId="{D6C6F7B5-4226-45E1-96A3-9F14F4938B81}" destId="{E1AB96A3-C18A-4D9B-BB9D-2F248B366EA4}" srcOrd="5" destOrd="0" parTransId="{A978030C-C9DC-4BBE-8804-50CF6EB5110D}" sibTransId="{3AA0D1BE-C255-4B07-9467-A29D48E92310}"/>
    <dgm:cxn modelId="{8BBE920A-5B64-4683-AFDB-38B7D576C0ED}" srcId="{D6C6F7B5-4226-45E1-96A3-9F14F4938B81}" destId="{35D1BDC1-5845-4DD0-852A-F9694D4330DB}" srcOrd="3" destOrd="0" parTransId="{67498D6F-AB65-43B9-8BDB-6E06812A372A}" sibTransId="{C58B88E2-E39B-4E51-B56C-DB09A08A7E8E}"/>
    <dgm:cxn modelId="{0A74F694-863F-47F6-A4A8-B7270E39B884}" type="presOf" srcId="{BBDD0627-97C4-48F4-8148-A5E30C7696FC}" destId="{F6D6D823-7091-426B-839C-97B35C6D5FEB}" srcOrd="0" destOrd="0" presId="urn:microsoft.com/office/officeart/2005/8/layout/hList1"/>
    <dgm:cxn modelId="{A31EED0F-ACAA-451A-AF5B-AD489ABC7106}" srcId="{D6C6F7B5-4226-45E1-96A3-9F14F4938B81}" destId="{74BA2696-7887-4063-AF39-1A65C8E43670}" srcOrd="8" destOrd="0" parTransId="{28DC3276-A6EF-4259-BD8E-BD79FAD6D98B}" sibTransId="{17EFBFE2-AA02-40FB-AAA9-362F709E040A}"/>
    <dgm:cxn modelId="{775E78EC-F84A-490A-B1D3-D08E66595374}" srcId="{9DF738E1-C23E-4F3B-8203-B97800D069CA}" destId="{BAC0FE11-49BE-4BC7-ACBD-42229F5AF0C2}" srcOrd="0" destOrd="0" parTransId="{249813C8-604D-4419-AC75-1EA4BE4A4231}" sibTransId="{8D6EFE6E-3E99-4F50-A565-F665318625AF}"/>
    <dgm:cxn modelId="{0DFA2E51-9687-4294-BF07-63EF485D911E}" srcId="{D6C6F7B5-4226-45E1-96A3-9F14F4938B81}" destId="{EF4DA0B2-8D21-4F47-B545-201BC39C63D4}" srcOrd="1" destOrd="0" parTransId="{7FD811CB-B75A-42AE-A9BC-B707866D9F51}" sibTransId="{3FD11BBF-EE7B-4C60-B475-241D79FD47EF}"/>
    <dgm:cxn modelId="{CE1049D9-5748-4910-84C9-51FF9A9EA204}" srcId="{BBDD0627-97C4-48F4-8148-A5E30C7696FC}" destId="{9DF738E1-C23E-4F3B-8203-B97800D069CA}" srcOrd="0" destOrd="0" parTransId="{A8740ACD-CE09-4843-BCCF-C6F986C18693}" sibTransId="{B6807BAD-F189-4748-8C6E-58616B308001}"/>
    <dgm:cxn modelId="{1A861C1A-35A2-4CF5-ABB2-0D83BA39E521}" srcId="{D6C6F7B5-4226-45E1-96A3-9F14F4938B81}" destId="{8E003AFF-1292-4718-969C-973C2A83235A}" srcOrd="0" destOrd="0" parTransId="{73B96553-EA29-4360-921C-963F559D3320}" sibTransId="{EEF0322C-908F-4BE3-953A-B78A353FA5AE}"/>
    <dgm:cxn modelId="{FFA5EBBC-844E-4329-9540-ED2E118F9A20}" srcId="{D6C6F7B5-4226-45E1-96A3-9F14F4938B81}" destId="{44400998-B9A0-4A91-84B0-844AD87633A6}" srcOrd="10" destOrd="0" parTransId="{40F3C7C2-8A0A-4075-B1E4-50EF0B628125}" sibTransId="{3030FD73-0BC9-4214-AE54-F69DAAFA3489}"/>
    <dgm:cxn modelId="{61EA085D-D504-4787-BDAE-1AF17CDF665C}" type="presOf" srcId="{EF305C9D-ECA3-4565-8FBA-DA587CB90747}" destId="{C32A1944-3CE6-4AE8-B1B2-8E7A2E1100B1}" srcOrd="0" destOrd="6" presId="urn:microsoft.com/office/officeart/2005/8/layout/hList1"/>
    <dgm:cxn modelId="{0D743BD8-0980-47C5-B6E4-BE67B37B19D6}" type="presOf" srcId="{44400998-B9A0-4A91-84B0-844AD87633A6}" destId="{CDA1444A-A46E-4957-BBE7-C9AF757354C0}" srcOrd="0" destOrd="10" presId="urn:microsoft.com/office/officeart/2005/8/layout/hList1"/>
    <dgm:cxn modelId="{B118A655-0CF3-433E-8381-E1EECCAAEF80}" srcId="{9DF738E1-C23E-4F3B-8203-B97800D069CA}" destId="{E6536809-31B3-4754-B736-17500610ACF4}" srcOrd="3" destOrd="0" parTransId="{CFC9ED24-247E-45A5-B09B-9E8F1B24B7BA}" sibTransId="{9CCB79F5-252A-41D7-8195-39D2E228291C}"/>
    <dgm:cxn modelId="{E2A677BD-7430-4D51-B4C0-D2C7E998983F}" type="presOf" srcId="{B3FE0E7C-0D3D-4ECB-97B3-80B2676471AE}" destId="{CDA1444A-A46E-4957-BBE7-C9AF757354C0}" srcOrd="0" destOrd="2" presId="urn:microsoft.com/office/officeart/2005/8/layout/hList1"/>
    <dgm:cxn modelId="{E2FA9E25-7ADF-405C-9C35-F7D72B2B4720}" type="presOf" srcId="{ECAA9091-DEE1-4946-9F41-4346FB0A46A3}" destId="{C32A1944-3CE6-4AE8-B1B2-8E7A2E1100B1}" srcOrd="0" destOrd="2" presId="urn:microsoft.com/office/officeart/2005/8/layout/hList1"/>
    <dgm:cxn modelId="{C3784AE4-7F8C-4644-AB8D-ED36659A2B21}" type="presOf" srcId="{E6536809-31B3-4754-B736-17500610ACF4}" destId="{C32A1944-3CE6-4AE8-B1B2-8E7A2E1100B1}" srcOrd="0" destOrd="3" presId="urn:microsoft.com/office/officeart/2005/8/layout/hList1"/>
    <dgm:cxn modelId="{208D1A28-DB29-4C97-A6BB-690CC8E9D1BF}" type="presOf" srcId="{A9611795-E78E-48B4-8525-2AE543754939}" destId="{CDA1444A-A46E-4957-BBE7-C9AF757354C0}" srcOrd="0" destOrd="9" presId="urn:microsoft.com/office/officeart/2005/8/layout/hList1"/>
    <dgm:cxn modelId="{8AD4FE87-0411-4D9B-8196-D76B35E44D09}" type="presOf" srcId="{EF4DA0B2-8D21-4F47-B545-201BC39C63D4}" destId="{CDA1444A-A46E-4957-BBE7-C9AF757354C0}" srcOrd="0" destOrd="1" presId="urn:microsoft.com/office/officeart/2005/8/layout/hList1"/>
    <dgm:cxn modelId="{4976CE92-44F5-4F43-8B58-AE40A9226F9B}" type="presOf" srcId="{D86B6F7B-4134-4CF5-95EC-1E6DBB74328F}" destId="{CDA1444A-A46E-4957-BBE7-C9AF757354C0}" srcOrd="0" destOrd="6" presId="urn:microsoft.com/office/officeart/2005/8/layout/hList1"/>
    <dgm:cxn modelId="{BEEF7A59-E04C-43B7-B593-73EB95D6E422}" srcId="{9DF738E1-C23E-4F3B-8203-B97800D069CA}" destId="{228C66FF-09BD-47FF-8F08-EB6E328A6903}" srcOrd="5" destOrd="0" parTransId="{6EB7BA13-C21C-4939-8951-7D4EA39422C9}" sibTransId="{E1170C08-A2F2-490F-B12B-14DB6B530518}"/>
    <dgm:cxn modelId="{D60095F1-FC14-409A-8D4D-90027C5492AB}" type="presOf" srcId="{F0888FD4-99A4-4306-B7A6-D30DB99C5625}" destId="{C32A1944-3CE6-4AE8-B1B2-8E7A2E1100B1}" srcOrd="0" destOrd="4" presId="urn:microsoft.com/office/officeart/2005/8/layout/hList1"/>
    <dgm:cxn modelId="{88CFD647-DD97-4F56-B529-C696C09135B6}" type="presOf" srcId="{2A81ADAF-D02E-4B27-A065-8CA1F3803A73}" destId="{C32A1944-3CE6-4AE8-B1B2-8E7A2E1100B1}" srcOrd="0" destOrd="1" presId="urn:microsoft.com/office/officeart/2005/8/layout/hList1"/>
    <dgm:cxn modelId="{A76DDBCA-7C23-4D4B-8427-500AFC5ED26C}" srcId="{D6C6F7B5-4226-45E1-96A3-9F14F4938B81}" destId="{635015BF-EEA2-466B-B664-39FB889851CF}" srcOrd="7" destOrd="0" parTransId="{EA520105-C2E4-48F4-B1C7-51D1A3D50971}" sibTransId="{88C856FE-202B-46EB-B64D-0CBF4E33F659}"/>
    <dgm:cxn modelId="{B900596A-3493-47B7-9462-EB438A7135E5}" type="presOf" srcId="{228C66FF-09BD-47FF-8F08-EB6E328A6903}" destId="{C32A1944-3CE6-4AE8-B1B2-8E7A2E1100B1}" srcOrd="0" destOrd="5" presId="urn:microsoft.com/office/officeart/2005/8/layout/hList1"/>
    <dgm:cxn modelId="{F15A3A34-7F2C-4CEA-A256-379AE85895A2}" type="presOf" srcId="{BAC0FE11-49BE-4BC7-ACBD-42229F5AF0C2}" destId="{C32A1944-3CE6-4AE8-B1B2-8E7A2E1100B1}" srcOrd="0" destOrd="0" presId="urn:microsoft.com/office/officeart/2005/8/layout/hList1"/>
    <dgm:cxn modelId="{0E0FAB88-1D80-4F58-BEB6-8F2442E4F1FA}" type="presOf" srcId="{D6C6F7B5-4226-45E1-96A3-9F14F4938B81}" destId="{ADC36C19-85CE-483D-AE9D-B07E1A5AB4F5}" srcOrd="0" destOrd="0" presId="urn:microsoft.com/office/officeart/2005/8/layout/hList1"/>
    <dgm:cxn modelId="{F40ACDBF-3ED4-4B37-AAF2-A2E511E5D0FE}" type="presOf" srcId="{E1AB96A3-C18A-4D9B-BB9D-2F248B366EA4}" destId="{CDA1444A-A46E-4957-BBE7-C9AF757354C0}" srcOrd="0" destOrd="5" presId="urn:microsoft.com/office/officeart/2005/8/layout/hList1"/>
    <dgm:cxn modelId="{EA33CAD1-A0CB-40DA-968E-68D65B929790}" type="presOf" srcId="{35D1BDC1-5845-4DD0-852A-F9694D4330DB}" destId="{CDA1444A-A46E-4957-BBE7-C9AF757354C0}" srcOrd="0" destOrd="3" presId="urn:microsoft.com/office/officeart/2005/8/layout/hList1"/>
    <dgm:cxn modelId="{CC3BB277-E05D-45DB-A546-500853CDFBC5}" srcId="{9DF738E1-C23E-4F3B-8203-B97800D069CA}" destId="{F0888FD4-99A4-4306-B7A6-D30DB99C5625}" srcOrd="4" destOrd="0" parTransId="{B96CB193-87FC-4C45-8200-8AAF9361ACA9}" sibTransId="{A988589C-4615-424C-8150-C2EDB6080250}"/>
    <dgm:cxn modelId="{72B70B4F-8729-4CCC-AFD4-A7E0C29F3630}" srcId="{9DF738E1-C23E-4F3B-8203-B97800D069CA}" destId="{EF305C9D-ECA3-4565-8FBA-DA587CB90747}" srcOrd="6" destOrd="0" parTransId="{252257DD-4209-4FC4-9B11-87B1E3E9A033}" sibTransId="{A88FD040-BE2D-4D12-94C9-DA2DB66122B1}"/>
    <dgm:cxn modelId="{7F01DE64-C70A-4C5A-827E-4EC00EA31674}" srcId="{D6C6F7B5-4226-45E1-96A3-9F14F4938B81}" destId="{97E80C14-524A-47A1-A792-F50373F8B6F1}" srcOrd="4" destOrd="0" parTransId="{8E4EA148-173F-43AA-99C4-A0785AE81DF8}" sibTransId="{866C8348-42D6-4580-9F6A-AFEDF5AE8CD0}"/>
    <dgm:cxn modelId="{8C15F6AD-27F4-4655-80AB-AF2EFF738878}" srcId="{BBDD0627-97C4-48F4-8148-A5E30C7696FC}" destId="{D6C6F7B5-4226-45E1-96A3-9F14F4938B81}" srcOrd="1" destOrd="0" parTransId="{A57129C1-3B36-4CC8-93C5-52D8DE510CDB}" sibTransId="{C1A80321-E010-49C3-8480-3DF276BD330A}"/>
    <dgm:cxn modelId="{94DA5C86-E535-4F73-B590-8A889B6AD7B1}" type="presOf" srcId="{8E003AFF-1292-4718-969C-973C2A83235A}" destId="{CDA1444A-A46E-4957-BBE7-C9AF757354C0}" srcOrd="0" destOrd="0" presId="urn:microsoft.com/office/officeart/2005/8/layout/hList1"/>
    <dgm:cxn modelId="{FBC87F61-FEFC-4044-BC0B-CE191666A34F}" type="presOf" srcId="{9DF738E1-C23E-4F3B-8203-B97800D069CA}" destId="{321CA501-F719-4C65-81D4-8F96FEAB4AB1}" srcOrd="0" destOrd="0" presId="urn:microsoft.com/office/officeart/2005/8/layout/hList1"/>
    <dgm:cxn modelId="{8E2531FB-C3B7-4623-A15B-1CF9454D4C74}" srcId="{9DF738E1-C23E-4F3B-8203-B97800D069CA}" destId="{2A81ADAF-D02E-4B27-A065-8CA1F3803A73}" srcOrd="1" destOrd="0" parTransId="{518BE67B-8856-4837-8F69-71D1F859F0FD}" sibTransId="{220B8FDC-B47A-4060-9915-5233846DEC5B}"/>
    <dgm:cxn modelId="{8D9D2100-86D9-4591-A6D3-9F05FE5D6625}" srcId="{D6C6F7B5-4226-45E1-96A3-9F14F4938B81}" destId="{A9611795-E78E-48B4-8525-2AE543754939}" srcOrd="9" destOrd="0" parTransId="{6539E684-85EF-42AC-B43A-53221F83B9E6}" sibTransId="{D1ECFC05-DC09-4D78-A4A0-1AC309E1D9C9}"/>
    <dgm:cxn modelId="{6197DDEE-969D-458F-B63A-3466CE76CF0B}" type="presOf" srcId="{74BA2696-7887-4063-AF39-1A65C8E43670}" destId="{CDA1444A-A46E-4957-BBE7-C9AF757354C0}" srcOrd="0" destOrd="8" presId="urn:microsoft.com/office/officeart/2005/8/layout/hList1"/>
    <dgm:cxn modelId="{7D6C93E2-BBEC-4F86-86EF-0EF36B395374}" type="presOf" srcId="{97E80C14-524A-47A1-A792-F50373F8B6F1}" destId="{CDA1444A-A46E-4957-BBE7-C9AF757354C0}" srcOrd="0" destOrd="4" presId="urn:microsoft.com/office/officeart/2005/8/layout/hList1"/>
    <dgm:cxn modelId="{0A96277E-DB10-433A-A2E2-70B9210B595B}" srcId="{D6C6F7B5-4226-45E1-96A3-9F14F4938B81}" destId="{D86B6F7B-4134-4CF5-95EC-1E6DBB74328F}" srcOrd="6" destOrd="0" parTransId="{84BAC23A-E219-4F37-B31E-3B674372F962}" sibTransId="{DC82518D-50CF-427C-97BD-85E09D4F516E}"/>
    <dgm:cxn modelId="{05594C4B-CAAB-4F69-BA0A-18F958E49D7B}" srcId="{D6C6F7B5-4226-45E1-96A3-9F14F4938B81}" destId="{B3FE0E7C-0D3D-4ECB-97B3-80B2676471AE}" srcOrd="2" destOrd="0" parTransId="{455977FE-8131-44D1-9780-F6E54C19CA1C}" sibTransId="{4A2FD110-86D7-4A9A-A9B1-C380DD7EF950}"/>
    <dgm:cxn modelId="{84F9DDC3-CCD5-4A1D-8038-B0571B20CB9F}" type="presOf" srcId="{635015BF-EEA2-466B-B664-39FB889851CF}" destId="{CDA1444A-A46E-4957-BBE7-C9AF757354C0}" srcOrd="0" destOrd="7" presId="urn:microsoft.com/office/officeart/2005/8/layout/hList1"/>
    <dgm:cxn modelId="{7E971434-11DB-4618-AD19-E20F59787C84}" type="presParOf" srcId="{F6D6D823-7091-426B-839C-97B35C6D5FEB}" destId="{FEF3EBF6-CB17-4F1D-9664-0CD2FF63CD6D}" srcOrd="0" destOrd="0" presId="urn:microsoft.com/office/officeart/2005/8/layout/hList1"/>
    <dgm:cxn modelId="{4A2BCE89-6BC4-4560-8948-BFBE0EA96AFB}" type="presParOf" srcId="{FEF3EBF6-CB17-4F1D-9664-0CD2FF63CD6D}" destId="{321CA501-F719-4C65-81D4-8F96FEAB4AB1}" srcOrd="0" destOrd="0" presId="urn:microsoft.com/office/officeart/2005/8/layout/hList1"/>
    <dgm:cxn modelId="{00E08757-4131-4DC3-9396-D73A3BC39CD3}" type="presParOf" srcId="{FEF3EBF6-CB17-4F1D-9664-0CD2FF63CD6D}" destId="{C32A1944-3CE6-4AE8-B1B2-8E7A2E1100B1}" srcOrd="1" destOrd="0" presId="urn:microsoft.com/office/officeart/2005/8/layout/hList1"/>
    <dgm:cxn modelId="{67AB84DD-4F4C-4A25-AA52-E8461FF49663}" type="presParOf" srcId="{F6D6D823-7091-426B-839C-97B35C6D5FEB}" destId="{89BC5163-F517-4F6E-8A24-F24B6C4F65E0}" srcOrd="1" destOrd="0" presId="urn:microsoft.com/office/officeart/2005/8/layout/hList1"/>
    <dgm:cxn modelId="{97C34A78-2985-4387-BB68-B69761C9A611}" type="presParOf" srcId="{F6D6D823-7091-426B-839C-97B35C6D5FEB}" destId="{186046DE-9F9D-4D03-BA1D-9AB02467D46B}" srcOrd="2" destOrd="0" presId="urn:microsoft.com/office/officeart/2005/8/layout/hList1"/>
    <dgm:cxn modelId="{E092F47F-B785-40BD-B1B7-CE295D0409CE}" type="presParOf" srcId="{186046DE-9F9D-4D03-BA1D-9AB02467D46B}" destId="{ADC36C19-85CE-483D-AE9D-B07E1A5AB4F5}" srcOrd="0" destOrd="0" presId="urn:microsoft.com/office/officeart/2005/8/layout/hList1"/>
    <dgm:cxn modelId="{C9BA5FEF-0817-4F4C-ABFE-C853C652ED79}" type="presParOf" srcId="{186046DE-9F9D-4D03-BA1D-9AB02467D46B}" destId="{CDA1444A-A46E-4957-BBE7-C9AF757354C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CA501-F719-4C65-81D4-8F96FEAB4AB1}">
      <dsp:nvSpPr>
        <dsp:cNvPr id="0" name=""/>
        <dsp:cNvSpPr/>
      </dsp:nvSpPr>
      <dsp:spPr>
        <a:xfrm>
          <a:off x="43" y="21744"/>
          <a:ext cx="4131969" cy="9535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>Immediate</a:t>
          </a:r>
          <a:endParaRPr lang="en-GB" sz="2400" b="1" kern="1200" dirty="0"/>
        </a:p>
      </dsp:txBody>
      <dsp:txXfrm>
        <a:off x="43" y="21744"/>
        <a:ext cx="4131969" cy="953560"/>
      </dsp:txXfrm>
    </dsp:sp>
    <dsp:sp modelId="{C32A1944-3CE6-4AE8-B1B2-8E7A2E1100B1}">
      <dsp:nvSpPr>
        <dsp:cNvPr id="0" name=""/>
        <dsp:cNvSpPr/>
      </dsp:nvSpPr>
      <dsp:spPr>
        <a:xfrm>
          <a:off x="43" y="766173"/>
          <a:ext cx="4131969" cy="464453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heart rate (bpm).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breathing frequency.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 in systolic blood pressure.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vasodilation (widening) of blood vessels towards the working muscles.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volume of air in the lungs.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stroke volume (amount of blood pumped from the heart per contraction).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 in cardiac output (volume of blood pumped from the heart in a minute).</a:t>
          </a:r>
        </a:p>
      </dsp:txBody>
      <dsp:txXfrm>
        <a:off x="43" y="766173"/>
        <a:ext cx="4131969" cy="4644539"/>
      </dsp:txXfrm>
    </dsp:sp>
    <dsp:sp modelId="{ADC36C19-85CE-483D-AE9D-B07E1A5AB4F5}">
      <dsp:nvSpPr>
        <dsp:cNvPr id="0" name=""/>
        <dsp:cNvSpPr/>
      </dsp:nvSpPr>
      <dsp:spPr>
        <a:xfrm>
          <a:off x="4710488" y="21744"/>
          <a:ext cx="4131969" cy="953560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>Long-term</a:t>
          </a:r>
          <a:endParaRPr lang="en-GB" sz="2400" b="1" kern="1200" dirty="0"/>
        </a:p>
      </dsp:txBody>
      <dsp:txXfrm>
        <a:off x="4710488" y="21744"/>
        <a:ext cx="4131969" cy="953560"/>
      </dsp:txXfrm>
    </dsp:sp>
    <dsp:sp modelId="{CDA1444A-A46E-4957-BBE7-C9AF757354C0}">
      <dsp:nvSpPr>
        <dsp:cNvPr id="0" name=""/>
        <dsp:cNvSpPr/>
      </dsp:nvSpPr>
      <dsp:spPr>
        <a:xfrm>
          <a:off x="4710488" y="766173"/>
          <a:ext cx="4131969" cy="4644539"/>
        </a:xfrm>
        <a:prstGeom prst="rect">
          <a:avLst/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Decreased resting and working heart rate.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aerobic capacity.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Normalised blood pressure.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hypertrophy (muscle growth) of the left ventricle.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size and elasticity of the arteries.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capillary network, allowing more diffusion of gases.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strength of the respiratory muscles (diaphragm and </a:t>
          </a:r>
          <a:r>
            <a:rPr lang="en-GB" sz="1600" kern="1200" dirty="0" err="1" smtClean="0"/>
            <a:t>intercostals</a:t>
          </a:r>
          <a:r>
            <a:rPr lang="en-GB" sz="1600" kern="1200" dirty="0" smtClean="0"/>
            <a:t>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stroke volume and cardiac output.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Reduced levels of bad cholesterol in the blood (low-density lipoproteins or LDLs).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blood volume.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Increased size and number of mitochondria.</a:t>
          </a:r>
        </a:p>
      </dsp:txBody>
      <dsp:txXfrm>
        <a:off x="4710488" y="766173"/>
        <a:ext cx="4131969" cy="4644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189ED-0862-4931-A1D5-B7BDB56FADC4}" type="datetimeFigureOut">
              <a:rPr lang="en-GB" smtClean="0"/>
              <a:t>16/05/2018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1C652-1611-4726-9B90-C918C7366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2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323850" y="6069007"/>
            <a:ext cx="8568630" cy="7699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12528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625056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937584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250112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562640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875168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187696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00224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12752" marR="0" indent="-312528" algn="l" defTabSz="41075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531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GB" sz="1500" b="1" kern="0" dirty="0" err="1" smtClean="0">
                <a:solidFill>
                  <a:srgbClr val="883E7E"/>
                </a:solidFill>
                <a:latin typeface="Arial" pitchFamily="34" charset="0"/>
                <a:cs typeface="Arial" pitchFamily="34" charset="0"/>
              </a:rPr>
              <a:t>www.activeiq.com</a:t>
            </a:r>
            <a:r>
              <a:rPr lang="en-GB" sz="2000" kern="0" dirty="0" smtClean="0">
                <a:solidFill>
                  <a:srgbClr val="565756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GB" sz="2000" kern="0" dirty="0" smtClean="0">
              <a:solidFill>
                <a:srgbClr val="565756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en-US" kern="0" dirty="0" smtClean="0">
              <a:latin typeface="Helvetica Light"/>
            </a:endParaRPr>
          </a:p>
        </p:txBody>
      </p:sp>
      <p:pic>
        <p:nvPicPr>
          <p:cNvPr id="10" name="PRE175001_AIQ Pathway1.pdf" descr="PRE175001_AIQ Pathway1.pdf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rot="3164241" flipH="1">
            <a:off x="-3459555" y="-6581481"/>
            <a:ext cx="15263150" cy="81929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RE175001_AIQ_Logo_RGB_HighRes_Colour.jpg" descr="PRE175001_AIQ_Logo_RGB_HighRes_Colour.jp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6307112" y="0"/>
            <a:ext cx="2836888" cy="119675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323850" y="2992583"/>
            <a:ext cx="7886700" cy="1813879"/>
          </a:xfrm>
          <a:prstGeom prst="rect">
            <a:avLst/>
          </a:prstGeom>
        </p:spPr>
        <p:txBody>
          <a:bodyPr/>
          <a:lstStyle>
            <a:lvl1pPr algn="l" eaLnBrk="1" hangingPunct="1">
              <a:defRPr sz="4400" baseline="0">
                <a:solidFill>
                  <a:srgbClr val="96418D"/>
                </a:solidFill>
              </a:defRPr>
            </a:lvl1pPr>
          </a:lstStyle>
          <a:p>
            <a:pPr algn="l" eaLnBrk="1" hangingPunct="1"/>
            <a:r>
              <a:rPr lang="en-GB" altLang="en-US" sz="3800" dirty="0" smtClean="0">
                <a:solidFill>
                  <a:srgbClr val="8A3F7E"/>
                </a:solidFill>
                <a:latin typeface="Arial" charset="0"/>
                <a:ea typeface="ＭＳ Ｐゴシック" charset="-128"/>
              </a:rPr>
              <a:t>Insert Title Here</a:t>
            </a:r>
            <a:br>
              <a:rPr lang="en-GB" altLang="en-US" sz="3800" dirty="0" smtClean="0">
                <a:solidFill>
                  <a:srgbClr val="8A3F7E"/>
                </a:solidFill>
                <a:latin typeface="Arial" charset="0"/>
                <a:ea typeface="ＭＳ Ｐゴシック" charset="-128"/>
              </a:rPr>
            </a:br>
            <a:r>
              <a:rPr lang="en-GB" altLang="en-US" sz="3800" dirty="0" smtClean="0">
                <a:solidFill>
                  <a:srgbClr val="8A3F7E"/>
                </a:solidFill>
                <a:latin typeface="Arial" charset="0"/>
                <a:ea typeface="ＭＳ Ｐゴシック" charset="-128"/>
              </a:rPr>
              <a:t>Insert Title Here</a:t>
            </a:r>
            <a:br>
              <a:rPr lang="en-GB" altLang="en-US" sz="3800" dirty="0" smtClean="0">
                <a:solidFill>
                  <a:srgbClr val="8A3F7E"/>
                </a:solidFill>
                <a:latin typeface="Arial" charset="0"/>
                <a:ea typeface="ＭＳ Ｐゴシック" charset="-128"/>
              </a:rPr>
            </a:br>
            <a:r>
              <a:rPr lang="en-GB" altLang="en-US" sz="3800" dirty="0" smtClean="0">
                <a:solidFill>
                  <a:srgbClr val="8A3F7E"/>
                </a:solidFill>
                <a:latin typeface="Arial" charset="0"/>
                <a:ea typeface="ＭＳ Ｐゴシック" charset="-128"/>
              </a:rPr>
              <a:t>Year</a:t>
            </a:r>
            <a:endParaRPr lang="en-US" altLang="en-US" sz="3800" dirty="0">
              <a:solidFill>
                <a:srgbClr val="8A3F7E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4939323"/>
            <a:ext cx="7886700" cy="1070708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Department: Please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113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RE175001_AIQ_Logo_RGB_HighRes_Colour.jpg" descr="PRE175001_AIQ_Logo_RGB_HighRes_Colour.jp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69416" y="1351796"/>
            <a:ext cx="8795072" cy="358937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#BeginWithBetter"/>
          <p:cNvSpPr txBox="1"/>
          <p:nvPr userDrawn="1"/>
        </p:nvSpPr>
        <p:spPr>
          <a:xfrm>
            <a:off x="0" y="4057521"/>
            <a:ext cx="914400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b="1">
                <a:solidFill>
                  <a:srgbClr val="871F7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871F76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  <p:pic>
        <p:nvPicPr>
          <p:cNvPr id="10" name="PRE175001_AIQ Pathway1.pdf" descr="PRE175001_AIQ Pathway1.pdf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 rot="5374365" flipH="1">
            <a:off x="-2014224" y="1246123"/>
            <a:ext cx="7915528" cy="42488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99384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RE175001_AIQ_Logo_RGB_HighRes_Colour.jpg" descr="PRE175001_AIQ_Logo_RGB_HighRes_Colour.jp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96752"/>
            <a:ext cx="9144000" cy="385743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#BeginWithBetter"/>
          <p:cNvSpPr txBox="1"/>
          <p:nvPr userDrawn="1"/>
        </p:nvSpPr>
        <p:spPr>
          <a:xfrm>
            <a:off x="3174182" y="4149080"/>
            <a:ext cx="279563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solidFill>
                  <a:srgbClr val="871F7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41075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31" b="1" i="0" u="none" strike="noStrike" kern="0" cap="none" spc="0" normalizeH="0" baseline="0" noProof="0" dirty="0">
                <a:ln>
                  <a:noFill/>
                </a:ln>
                <a:solidFill>
                  <a:srgbClr val="871F76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</p:spTree>
    <p:extLst>
      <p:ext uri="{BB962C8B-B14F-4D97-AF65-F5344CB8AC3E}">
        <p14:creationId xmlns:p14="http://schemas.microsoft.com/office/powerpoint/2010/main" val="760194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3">
    <p:bg>
      <p:bgPr>
        <a:solidFill>
          <a:srgbClr val="88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#BeginWithBetter"/>
          <p:cNvSpPr txBox="1"/>
          <p:nvPr userDrawn="1"/>
        </p:nvSpPr>
        <p:spPr>
          <a:xfrm>
            <a:off x="3174182" y="4149080"/>
            <a:ext cx="279563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41075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3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  <p:pic>
        <p:nvPicPr>
          <p:cNvPr id="7" name="AIQ Logo White.png" descr="AIQ Logo White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27584" y="2492896"/>
            <a:ext cx="7524835" cy="13275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04734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ing or Break Slide 4">
    <p:bg>
      <p:bgPr>
        <a:solidFill>
          <a:srgbClr val="9641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#BeginWithBetter"/>
          <p:cNvSpPr txBox="1"/>
          <p:nvPr userDrawn="1"/>
        </p:nvSpPr>
        <p:spPr>
          <a:xfrm>
            <a:off x="361574" y="6322255"/>
            <a:ext cx="2012540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ctr" defTabSz="41075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8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t>#BeginWithBetter</a:t>
            </a:r>
          </a:p>
        </p:txBody>
      </p:sp>
      <p:pic>
        <p:nvPicPr>
          <p:cNvPr id="8" name="page8image1240.png" descr="page8image1240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0"/>
            <a:ext cx="9143999" cy="620438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668867" y="4625085"/>
            <a:ext cx="1397954" cy="1683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oup"/>
          <p:cNvGrpSpPr/>
          <p:nvPr userDrawn="1"/>
        </p:nvGrpSpPr>
        <p:grpSpPr>
          <a:xfrm>
            <a:off x="-260389" y="3780166"/>
            <a:ext cx="10548153" cy="3140377"/>
            <a:chOff x="0" y="-1"/>
            <a:chExt cx="15001817" cy="4466312"/>
          </a:xfrm>
        </p:grpSpPr>
        <p:sp>
          <p:nvSpPr>
            <p:cNvPr id="11" name="Shape"/>
            <p:cNvSpPr/>
            <p:nvPr/>
          </p:nvSpPr>
          <p:spPr>
            <a:xfrm rot="3903076">
              <a:off x="1238227" y="-557499"/>
              <a:ext cx="800399" cy="3241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10"/>
                  </a:moveTo>
                  <a:lnTo>
                    <a:pt x="21185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4610"/>
                  </a:lnTo>
                  <a:close/>
                </a:path>
              </a:pathLst>
            </a:custGeom>
            <a:solidFill>
              <a:srgbClr val="59186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1" hangingPunct="0">
                <a:defRPr sz="2100"/>
              </a:pPr>
              <a:endParaRPr sz="1477" kern="0" dirty="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12" name="Shape"/>
            <p:cNvSpPr/>
            <p:nvPr/>
          </p:nvSpPr>
          <p:spPr>
            <a:xfrm rot="3617419">
              <a:off x="11621055" y="-1051824"/>
              <a:ext cx="800399" cy="640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10"/>
                  </a:moveTo>
                  <a:lnTo>
                    <a:pt x="21185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4610"/>
                  </a:lnTo>
                  <a:close/>
                </a:path>
              </a:pathLst>
            </a:custGeom>
            <a:solidFill>
              <a:srgbClr val="59186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1" hangingPunct="0">
                <a:defRPr sz="2100"/>
              </a:pPr>
              <a:endParaRPr sz="1477" kern="0" dirty="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13" name="Shape"/>
            <p:cNvSpPr/>
            <p:nvPr/>
          </p:nvSpPr>
          <p:spPr>
            <a:xfrm rot="17650415">
              <a:off x="5327977" y="-2326985"/>
              <a:ext cx="801850" cy="912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" y="0"/>
                  </a:moveTo>
                  <a:lnTo>
                    <a:pt x="21377" y="1475"/>
                  </a:lnTo>
                  <a:lnTo>
                    <a:pt x="21600" y="21600"/>
                  </a:lnTo>
                  <a:lnTo>
                    <a:pt x="0" y="20286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7C377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0751" hangingPunct="0">
                <a:defRPr sz="2400"/>
              </a:pPr>
              <a:endParaRPr sz="1687" kern="0" dirty="0">
                <a:solidFill>
                  <a:srgbClr val="000000"/>
                </a:solidFill>
                <a:latin typeface="Helvetica Light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6064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or Break Slide 5">
    <p:bg>
      <p:bgPr>
        <a:solidFill>
          <a:srgbClr val="9641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 descr="Image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3169180" y="1739321"/>
            <a:ext cx="2805641" cy="33793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41352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-1" y="2676915"/>
            <a:ext cx="9144001" cy="777483"/>
          </a:xfrm>
          <a:prstGeom prst="rect">
            <a:avLst/>
          </a:prstGeom>
        </p:spPr>
        <p:txBody>
          <a:bodyPr anchor="ctr"/>
          <a:lstStyle>
            <a:lvl1pPr algn="ctr">
              <a:defRPr sz="5000" b="0" i="0" baseline="0">
                <a:solidFill>
                  <a:srgbClr val="88207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Title, 50pt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462464"/>
            <a:ext cx="9144000" cy="882650"/>
          </a:xfrm>
          <a:prstGeom prst="rect">
            <a:avLst/>
          </a:prstGeom>
        </p:spPr>
        <p:txBody>
          <a:bodyPr anchor="ctr" anchorCtr="1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000" dirty="0" smtClean="0"/>
              <a:t>Subtitle, 30pt</a:t>
            </a:r>
            <a:endParaRPr lang="en-GB" sz="3000" dirty="0" smtClean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6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Bod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8" name="Title Text"/>
          <p:cNvSpPr txBox="1">
            <a:spLocks/>
          </p:cNvSpPr>
          <p:nvPr userDrawn="1"/>
        </p:nvSpPr>
        <p:spPr>
          <a:xfrm>
            <a:off x="0" y="379353"/>
            <a:ext cx="8690708" cy="648071"/>
          </a:xfrm>
          <a:custGeom>
            <a:avLst/>
            <a:gdLst>
              <a:gd name="connsiteX0" fmla="*/ 0 w 8461792"/>
              <a:gd name="connsiteY0" fmla="*/ 0 h 648071"/>
              <a:gd name="connsiteX1" fmla="*/ 8461792 w 8461792"/>
              <a:gd name="connsiteY1" fmla="*/ 0 h 648071"/>
              <a:gd name="connsiteX2" fmla="*/ 8461792 w 8461792"/>
              <a:gd name="connsiteY2" fmla="*/ 648071 h 648071"/>
              <a:gd name="connsiteX3" fmla="*/ 0 w 8461792"/>
              <a:gd name="connsiteY3" fmla="*/ 648071 h 648071"/>
              <a:gd name="connsiteX4" fmla="*/ 0 w 8461792"/>
              <a:gd name="connsiteY4" fmla="*/ 0 h 648071"/>
              <a:gd name="connsiteX0" fmla="*/ 0 w 8461792"/>
              <a:gd name="connsiteY0" fmla="*/ 0 h 648071"/>
              <a:gd name="connsiteX1" fmla="*/ 8461792 w 8461792"/>
              <a:gd name="connsiteY1" fmla="*/ 0 h 648071"/>
              <a:gd name="connsiteX2" fmla="*/ 7910463 w 8461792"/>
              <a:gd name="connsiteY2" fmla="*/ 634624 h 648071"/>
              <a:gd name="connsiteX3" fmla="*/ 0 w 8461792"/>
              <a:gd name="connsiteY3" fmla="*/ 648071 h 648071"/>
              <a:gd name="connsiteX4" fmla="*/ 0 w 8461792"/>
              <a:gd name="connsiteY4" fmla="*/ 0 h 64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1792" h="648071">
                <a:moveTo>
                  <a:pt x="0" y="0"/>
                </a:moveTo>
                <a:lnTo>
                  <a:pt x="8461792" y="0"/>
                </a:lnTo>
                <a:lnTo>
                  <a:pt x="7910463" y="634624"/>
                </a:lnTo>
                <a:lnTo>
                  <a:pt x="0" y="648071"/>
                </a:lnTo>
                <a:lnTo>
                  <a:pt x="0" y="0"/>
                </a:lnTo>
                <a:close/>
              </a:path>
            </a:pathLst>
          </a:custGeom>
          <a:solidFill>
            <a:srgbClr val="871E76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924" y="445482"/>
            <a:ext cx="7448062" cy="500184"/>
          </a:xfrm>
          <a:prstGeom prst="rect">
            <a:avLst/>
          </a:prstGeom>
        </p:spPr>
        <p:txBody>
          <a:bodyPr/>
          <a:lstStyle>
            <a:lvl1pPr algn="l">
              <a:defRPr sz="35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 here, 40pt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68923" y="1227016"/>
            <a:ext cx="8221785" cy="4235938"/>
          </a:xfrm>
          <a:prstGeom prst="rect">
            <a:avLst/>
          </a:prstGeom>
        </p:spPr>
        <p:txBody>
          <a:bodyPr/>
          <a:lstStyle>
            <a:lvl1pPr>
              <a:defRPr sz="2000" strike="noStrike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Body text here,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81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Bod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4" name="Image"/>
          <p:cNvSpPr txBox="1">
            <a:spLocks/>
          </p:cNvSpPr>
          <p:nvPr userDrawn="1"/>
        </p:nvSpPr>
        <p:spPr>
          <a:xfrm>
            <a:off x="4723805" y="446484"/>
            <a:ext cx="3750469" cy="485472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446484"/>
            <a:ext cx="8091487" cy="5047854"/>
          </a:xfrm>
          <a:prstGeom prst="rect">
            <a:avLst/>
          </a:prstGeom>
        </p:spPr>
        <p:txBody>
          <a:bodyPr/>
          <a:lstStyle>
            <a:lvl1pPr>
              <a:defRPr sz="2000" b="0" i="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3177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6" name="Title 16"/>
          <p:cNvSpPr>
            <a:spLocks noGrp="1"/>
          </p:cNvSpPr>
          <p:nvPr>
            <p:ph type="title" hasCustomPrompt="1"/>
          </p:nvPr>
        </p:nvSpPr>
        <p:spPr>
          <a:xfrm>
            <a:off x="1" y="2439025"/>
            <a:ext cx="9143999" cy="777483"/>
          </a:xfrm>
          <a:prstGeom prst="rect">
            <a:avLst/>
          </a:prstGeom>
        </p:spPr>
        <p:txBody>
          <a:bodyPr anchor="ctr"/>
          <a:lstStyle>
            <a:lvl1pPr algn="ctr">
              <a:defRPr sz="2800" b="1" i="1" baseline="0">
                <a:solidFill>
                  <a:srgbClr val="88207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“Type a quote here.”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407508"/>
            <a:ext cx="9143999" cy="906463"/>
          </a:xfrm>
          <a:prstGeom prst="rect">
            <a:avLst/>
          </a:prstGeom>
        </p:spPr>
        <p:txBody>
          <a:bodyPr wrap="none" anchor="ctr" anchorCtr="1"/>
          <a:lstStyle>
            <a:lvl1pPr marL="0" indent="0" algn="ctr">
              <a:buFontTx/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- John Smith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17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92" y="5060436"/>
            <a:ext cx="6460808" cy="1797564"/>
          </a:xfrm>
          <a:prstGeom prst="rect">
            <a:avLst/>
          </a:prstGeom>
        </p:spPr>
      </p:pic>
      <p:sp>
        <p:nvSpPr>
          <p:cNvPr id="4" name="Image"/>
          <p:cNvSpPr txBox="1">
            <a:spLocks/>
          </p:cNvSpPr>
          <p:nvPr userDrawn="1"/>
        </p:nvSpPr>
        <p:spPr>
          <a:xfrm>
            <a:off x="4723805" y="3580805"/>
            <a:ext cx="3750469" cy="186441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5" name="Image"/>
          <p:cNvSpPr txBox="1">
            <a:spLocks/>
          </p:cNvSpPr>
          <p:nvPr userDrawn="1"/>
        </p:nvSpPr>
        <p:spPr>
          <a:xfrm>
            <a:off x="4728177" y="625078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  <p:sp>
        <p:nvSpPr>
          <p:cNvPr id="6" name="Image"/>
          <p:cNvSpPr txBox="1">
            <a:spLocks/>
          </p:cNvSpPr>
          <p:nvPr userDrawn="1"/>
        </p:nvSpPr>
        <p:spPr>
          <a:xfrm>
            <a:off x="669726" y="625078"/>
            <a:ext cx="3750469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04834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36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62" r:id="rId8"/>
    <p:sldLayoutId id="2147483673" r:id="rId9"/>
    <p:sldLayoutId id="2147483672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_qmNCJxpsr0?start=147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Um_OZLWr7Kk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3 – </a:t>
            </a:r>
            <a:r>
              <a:rPr lang="en-US" dirty="0"/>
              <a:t>C</a:t>
            </a:r>
            <a:r>
              <a:rPr lang="en-US" dirty="0" smtClean="0"/>
              <a:t>ardiovascular and respiratory systems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3850" y="4271108"/>
            <a:ext cx="7886700" cy="107070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Principles of anatomy, physiology and fitness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6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924" y="1245661"/>
            <a:ext cx="8221785" cy="448639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By the end of the lesson you will be able to:</a:t>
            </a: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structure of the heart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function of the heart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structure and function of the blood and blood vessels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structure of the lungs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function of the lungs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Identify </a:t>
            </a:r>
            <a:r>
              <a:rPr lang="en-GB" dirty="0">
                <a:solidFill>
                  <a:schemeClr val="tx1"/>
                </a:solidFill>
              </a:rPr>
              <a:t>the main muscles involved in breathing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passage of air through the respiratory </a:t>
            </a:r>
            <a:r>
              <a:rPr lang="en-GB" dirty="0" smtClean="0">
                <a:solidFill>
                  <a:schemeClr val="tx1"/>
                </a:solidFill>
              </a:rPr>
              <a:t>tract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gaseous exchange in the lungs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gaseous exchange in the muscles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5968" y="500073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Learning objectives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659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924" y="1245661"/>
            <a:ext cx="8221785" cy="344916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By the end of the lesson you will be able to:</a:t>
            </a: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systemic and pulmonary circulation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immediate effects of exercise on the cardiovascular and respiratory systems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long-term effects of exercise on the cardiovascular and respiratory systems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Recognise </a:t>
            </a:r>
            <a:r>
              <a:rPr lang="en-GB" dirty="0">
                <a:solidFill>
                  <a:schemeClr val="tx1"/>
                </a:solidFill>
              </a:rPr>
              <a:t>changes to the cardiovascular and respiratory systems throughout a person’s lifespan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1378" y="486425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Learning objectives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518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5123" y="486425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The heart</a:t>
            </a:r>
            <a:endParaRPr lang="en-US" sz="2800" b="1" dirty="0"/>
          </a:p>
        </p:txBody>
      </p:sp>
      <p:sp>
        <p:nvSpPr>
          <p:cNvPr id="5" name="Rounded Rectangle 4"/>
          <p:cNvSpPr/>
          <p:nvPr/>
        </p:nvSpPr>
        <p:spPr>
          <a:xfrm rot="20655374">
            <a:off x="677312" y="1618738"/>
            <a:ext cx="4586994" cy="459700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World café – small-group activity</a:t>
            </a:r>
          </a:p>
          <a:p>
            <a:endParaRPr lang="en-GB" sz="2400" b="1" dirty="0" smtClean="0">
              <a:solidFill>
                <a:schemeClr val="bg1"/>
              </a:solidFill>
            </a:endParaRPr>
          </a:p>
          <a:p>
            <a:r>
              <a:rPr lang="en-GB" sz="2400" dirty="0" smtClean="0">
                <a:solidFill>
                  <a:schemeClr val="bg1"/>
                </a:solidFill>
              </a:rPr>
              <a:t>Note </a:t>
            </a:r>
            <a:r>
              <a:rPr lang="en-GB" sz="2400" dirty="0">
                <a:solidFill>
                  <a:schemeClr val="bg1"/>
                </a:solidFill>
              </a:rPr>
              <a:t>anything </a:t>
            </a:r>
            <a:r>
              <a:rPr lang="en-GB" sz="2400" dirty="0" smtClean="0">
                <a:solidFill>
                  <a:schemeClr val="bg1"/>
                </a:solidFill>
              </a:rPr>
              <a:t>you </a:t>
            </a:r>
            <a:r>
              <a:rPr lang="en-GB" sz="2400" dirty="0">
                <a:solidFill>
                  <a:schemeClr val="bg1"/>
                </a:solidFill>
              </a:rPr>
              <a:t>know about the heart (including structures) on a tablecloth (or piece of flipchart paper</a:t>
            </a:r>
            <a:r>
              <a:rPr lang="en-GB" sz="2400" dirty="0" smtClean="0">
                <a:solidFill>
                  <a:schemeClr val="bg1"/>
                </a:solidFill>
              </a:rPr>
              <a:t>).</a:t>
            </a:r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Notes made are presented to the larger group by a different table of learners.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931" y="2156347"/>
            <a:ext cx="2735239" cy="273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9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071" y="470383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The heart</a:t>
            </a:r>
            <a:endParaRPr lang="en-US" sz="2800" b="1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85386" y="2228306"/>
            <a:ext cx="3932023" cy="304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GB" altLang="en-US" sz="2400" dirty="0" smtClean="0"/>
              <a:t>Muscular pump located behind the sternum (left of centre), in between the left and right lung.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400" dirty="0" smtClean="0"/>
              <a:t>It is responsible for pushing oxygen and nutrients around the body to its tissues.</a:t>
            </a:r>
            <a:endParaRPr lang="en-GB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374" y="2228306"/>
            <a:ext cx="3896590" cy="312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3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4719" y="484029"/>
            <a:ext cx="57347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Structure of the heart</a:t>
            </a:r>
            <a:endParaRPr lang="en-US" sz="2800" b="1" dirty="0"/>
          </a:p>
        </p:txBody>
      </p:sp>
      <p:pic>
        <p:nvPicPr>
          <p:cNvPr id="9" name="Picture 13" descr="dreamstimeweb_1021695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61" y="2006221"/>
            <a:ext cx="2447080" cy="318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 rot="20844614">
            <a:off x="644122" y="1602925"/>
            <a:ext cx="3598862" cy="447645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en-US" sz="2400" b="1" dirty="0">
                <a:solidFill>
                  <a:schemeClr val="bg1"/>
                </a:solidFill>
              </a:rPr>
              <a:t>Paired </a:t>
            </a:r>
            <a:r>
              <a:rPr lang="en-GB" altLang="en-US" sz="2400" b="1" dirty="0" smtClean="0">
                <a:solidFill>
                  <a:schemeClr val="bg1"/>
                </a:solidFill>
              </a:rPr>
              <a:t>activity</a:t>
            </a:r>
            <a:endParaRPr lang="en-GB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In pairs, complete the structure of the heart worksheet, </a:t>
            </a:r>
            <a:r>
              <a:rPr lang="en-GB" altLang="en-US" sz="2400" dirty="0" smtClean="0">
                <a:solidFill>
                  <a:schemeClr val="bg1"/>
                </a:solidFill>
              </a:rPr>
              <a:t>label each section and identify the direction of blood flow.</a:t>
            </a:r>
            <a:endParaRPr lang="en-GB" altLang="en-US" sz="2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en-GB" altLang="en-US" sz="2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Pairs to present their answers to the larger group.</a:t>
            </a:r>
          </a:p>
        </p:txBody>
      </p:sp>
    </p:spTree>
    <p:extLst>
      <p:ext uri="{BB962C8B-B14F-4D97-AF65-F5344CB8AC3E}">
        <p14:creationId xmlns:p14="http://schemas.microsoft.com/office/powerpoint/2010/main" val="12302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5575" y="486426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Structure of the heart</a:t>
            </a:r>
            <a:endParaRPr lang="en-US" sz="2800" b="1" dirty="0"/>
          </a:p>
        </p:txBody>
      </p:sp>
      <p:pic>
        <p:nvPicPr>
          <p:cNvPr id="9218" name="Picture 2" descr="Image result for symbol for equali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338387"/>
            <a:ext cx="1982318" cy="198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dreamstimeweb_102169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86426"/>
            <a:ext cx="5021262" cy="653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35294" y="1289962"/>
            <a:ext cx="4182493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GB" altLang="en-US" sz="2000" dirty="0" smtClean="0"/>
              <a:t>Comprises:</a:t>
            </a:r>
            <a:endParaRPr lang="en-GB" altLang="en-US" sz="2000" dirty="0"/>
          </a:p>
          <a:p>
            <a:pPr eaLnBrk="1" hangingPunct="1">
              <a:spcBef>
                <a:spcPct val="50000"/>
              </a:spcBef>
            </a:pPr>
            <a:r>
              <a:rPr lang="en-GB" altLang="en-US" sz="2000" dirty="0" smtClean="0"/>
              <a:t>Two </a:t>
            </a:r>
            <a:r>
              <a:rPr lang="en-GB" altLang="en-US" sz="2000" dirty="0"/>
              <a:t>sides – right and </a:t>
            </a:r>
            <a:r>
              <a:rPr lang="en-GB" altLang="en-US" sz="2000" dirty="0" smtClean="0"/>
              <a:t>left. </a:t>
            </a:r>
            <a:endParaRPr lang="en-GB" altLang="en-US" sz="2000" dirty="0"/>
          </a:p>
          <a:p>
            <a:pPr eaLnBrk="1" hangingPunct="1">
              <a:spcBef>
                <a:spcPct val="50000"/>
              </a:spcBef>
            </a:pPr>
            <a:r>
              <a:rPr lang="en-GB" altLang="en-US" sz="2000" dirty="0" smtClean="0"/>
              <a:t>Four </a:t>
            </a:r>
            <a:r>
              <a:rPr lang="en-GB" altLang="en-US" sz="2000" dirty="0"/>
              <a:t>muscular </a:t>
            </a:r>
            <a:r>
              <a:rPr lang="en-GB" altLang="en-US" sz="2000" dirty="0" smtClean="0"/>
              <a:t>chambers.</a:t>
            </a:r>
            <a:endParaRPr lang="en-GB" altLang="en-US" sz="2000" dirty="0"/>
          </a:p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endParaRPr lang="en-GB" altLang="en-US" sz="2000" dirty="0"/>
          </a:p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GB" altLang="en-US" sz="2000" dirty="0"/>
              <a:t>Upper</a:t>
            </a:r>
            <a:r>
              <a:rPr lang="en-GB" altLang="en-US" sz="2000" dirty="0" smtClean="0"/>
              <a:t>:	</a:t>
            </a:r>
            <a:r>
              <a:rPr lang="en-GB" altLang="en-US" sz="2000" b="1" dirty="0" smtClean="0"/>
              <a:t>Atria </a:t>
            </a:r>
            <a:endParaRPr lang="en-GB" altLang="en-US" sz="2000" dirty="0"/>
          </a:p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GB" altLang="en-US" sz="2000" dirty="0"/>
              <a:t>Lower:	</a:t>
            </a:r>
            <a:r>
              <a:rPr lang="en-GB" altLang="en-US" sz="2000" b="1" dirty="0"/>
              <a:t>Ventricles</a:t>
            </a:r>
          </a:p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endParaRPr lang="en-GB" altLang="en-US" sz="2000" dirty="0"/>
          </a:p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GB" altLang="en-US" sz="2000" dirty="0"/>
              <a:t>Blood always flows from A to </a:t>
            </a:r>
            <a:r>
              <a:rPr lang="en-GB" altLang="en-US" sz="2000" dirty="0" smtClean="0"/>
              <a:t>V:</a:t>
            </a:r>
            <a:endParaRPr lang="en-GB" altLang="en-US" sz="2000" dirty="0"/>
          </a:p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GB" altLang="en-US" sz="2000" dirty="0"/>
              <a:t>a</a:t>
            </a:r>
            <a:r>
              <a:rPr lang="en-GB" altLang="en-US" sz="2000" dirty="0" smtClean="0"/>
              <a:t>tria </a:t>
            </a:r>
            <a:r>
              <a:rPr lang="en-GB" altLang="en-US" sz="2000" dirty="0"/>
              <a:t>to </a:t>
            </a:r>
            <a:r>
              <a:rPr lang="en-GB" altLang="en-US" sz="2000" dirty="0" smtClean="0"/>
              <a:t>ventricles.</a:t>
            </a:r>
            <a:endParaRPr lang="en-GB" altLang="en-US" sz="2000" dirty="0"/>
          </a:p>
        </p:txBody>
      </p: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2459149" y="3824431"/>
            <a:ext cx="5292779" cy="1558960"/>
            <a:chOff x="2771800" y="4437112"/>
            <a:chExt cx="5292434" cy="1559855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2771800" y="4437112"/>
              <a:ext cx="4182221" cy="155985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2771800" y="4437112"/>
              <a:ext cx="5292434" cy="779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1810176" y="3094383"/>
            <a:ext cx="5641502" cy="705092"/>
            <a:chOff x="2123728" y="2549208"/>
            <a:chExt cx="5642499" cy="704460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2123728" y="2780928"/>
              <a:ext cx="3446645" cy="47274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2123728" y="2549208"/>
              <a:ext cx="5642499" cy="23172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7909945" y="5856288"/>
            <a:ext cx="849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/>
              <a:t>Left</a:t>
            </a:r>
            <a:r>
              <a:rPr lang="en-GB" altLang="en-US" sz="1800" dirty="0"/>
              <a:t> </a:t>
            </a: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5986902" y="5857686"/>
            <a:ext cx="86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/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336151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5022" y="467396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Blood flow</a:t>
            </a:r>
            <a:endParaRPr lang="en-US" sz="2800" b="1" dirty="0"/>
          </a:p>
        </p:txBody>
      </p:sp>
      <p:pic>
        <p:nvPicPr>
          <p:cNvPr id="7" name="Picture 25" descr="dreamstimeweb_102169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557338"/>
            <a:ext cx="4075112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5254678" y="4653490"/>
            <a:ext cx="3038475" cy="1139825"/>
            <a:chOff x="5652119" y="5229199"/>
            <a:chExt cx="3038040" cy="1139935"/>
          </a:xfrm>
        </p:grpSpPr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7452320" y="5661248"/>
              <a:ext cx="123783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Left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ventricle</a:t>
              </a:r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 flipH="1" flipV="1">
              <a:off x="5652119" y="5229199"/>
              <a:ext cx="1696392" cy="7933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5364163" y="3716338"/>
            <a:ext cx="3184015" cy="1068082"/>
            <a:chOff x="5364088" y="3717031"/>
            <a:chExt cx="3184283" cy="1067622"/>
          </a:xfrm>
        </p:grpSpPr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7579780" y="4077072"/>
              <a:ext cx="968591" cy="707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0000"/>
                  </a:solidFill>
                </a:rPr>
                <a:t>Left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0000"/>
                  </a:solidFill>
                </a:rPr>
                <a:t>a</a:t>
              </a:r>
              <a:r>
                <a:rPr lang="en-US" altLang="en-US" sz="2000" b="1" dirty="0" smtClean="0">
                  <a:solidFill>
                    <a:srgbClr val="FF0000"/>
                  </a:solidFill>
                </a:rPr>
                <a:t>trium </a:t>
              </a:r>
              <a:endParaRPr lang="en-US" altLang="en-US" sz="2000" b="1" dirty="0"/>
            </a:p>
          </p:txBody>
        </p:sp>
        <p:sp>
          <p:nvSpPr>
            <p:cNvPr id="13" name="Line 21"/>
            <p:cNvSpPr>
              <a:spLocks noChangeShapeType="1"/>
            </p:cNvSpPr>
            <p:nvPr/>
          </p:nvSpPr>
          <p:spPr bwMode="auto">
            <a:xfrm flipH="1" flipV="1">
              <a:off x="5364088" y="3717031"/>
              <a:ext cx="2160240" cy="64807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5651500" y="1989138"/>
            <a:ext cx="3168650" cy="1295400"/>
            <a:chOff x="5652120" y="1988840"/>
            <a:chExt cx="3168352" cy="1296144"/>
          </a:xfrm>
        </p:grpSpPr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7310122" y="1988840"/>
              <a:ext cx="15103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Pulmonary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vein</a:t>
              </a:r>
              <a:endParaRPr lang="en-US" altLang="en-US" sz="2000" b="1"/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 flipH="1">
              <a:off x="5652120" y="2492896"/>
              <a:ext cx="1800200" cy="7920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17" name="Group 30"/>
          <p:cNvGrpSpPr>
            <a:grpSpLocks/>
          </p:cNvGrpSpPr>
          <p:nvPr/>
        </p:nvGrpSpPr>
        <p:grpSpPr bwMode="auto">
          <a:xfrm>
            <a:off x="1763713" y="1268413"/>
            <a:ext cx="2369755" cy="1031247"/>
            <a:chOff x="1763688" y="1268760"/>
            <a:chExt cx="2369181" cy="1029948"/>
          </a:xfrm>
        </p:grpSpPr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1763688" y="1268760"/>
              <a:ext cx="8547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Aorta</a:t>
              </a:r>
              <a:endParaRPr lang="en-US" altLang="en-US" sz="2000" b="1"/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>
              <a:off x="2627784" y="1556793"/>
              <a:ext cx="1505085" cy="7419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20" name="Group 26"/>
          <p:cNvGrpSpPr>
            <a:grpSpLocks/>
          </p:cNvGrpSpPr>
          <p:nvPr/>
        </p:nvGrpSpPr>
        <p:grpSpPr bwMode="auto">
          <a:xfrm>
            <a:off x="323850" y="5949950"/>
            <a:ext cx="3311525" cy="706438"/>
            <a:chOff x="323528" y="5949280"/>
            <a:chExt cx="3312368" cy="707886"/>
          </a:xfrm>
        </p:grpSpPr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323528" y="5949280"/>
              <a:ext cx="141096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Inferior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vena cava</a:t>
              </a:r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1619672" y="6237312"/>
              <a:ext cx="2016224" cy="72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23" name="Group 27"/>
          <p:cNvGrpSpPr>
            <a:grpSpLocks/>
          </p:cNvGrpSpPr>
          <p:nvPr/>
        </p:nvGrpSpPr>
        <p:grpSpPr bwMode="auto">
          <a:xfrm>
            <a:off x="250825" y="2492374"/>
            <a:ext cx="3038285" cy="778380"/>
            <a:chOff x="251520" y="2492896"/>
            <a:chExt cx="3037238" cy="777398"/>
          </a:xfrm>
        </p:grpSpPr>
        <p:sp>
          <p:nvSpPr>
            <p:cNvPr id="24" name="Text Box 9"/>
            <p:cNvSpPr txBox="1">
              <a:spLocks noChangeArrowheads="1"/>
            </p:cNvSpPr>
            <p:nvPr/>
          </p:nvSpPr>
          <p:spPr bwMode="auto">
            <a:xfrm>
              <a:off x="251520" y="2492896"/>
              <a:ext cx="141096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Superior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vena cava</a:t>
              </a:r>
            </a:p>
          </p:txBody>
        </p:sp>
        <p:sp>
          <p:nvSpPr>
            <p:cNvPr id="25" name="Line 16"/>
            <p:cNvSpPr>
              <a:spLocks noChangeShapeType="1"/>
            </p:cNvSpPr>
            <p:nvPr/>
          </p:nvSpPr>
          <p:spPr bwMode="auto">
            <a:xfrm>
              <a:off x="1619672" y="2852937"/>
              <a:ext cx="1669086" cy="4173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26" name="Group 28"/>
          <p:cNvGrpSpPr>
            <a:grpSpLocks/>
          </p:cNvGrpSpPr>
          <p:nvPr/>
        </p:nvGrpSpPr>
        <p:grpSpPr bwMode="auto">
          <a:xfrm>
            <a:off x="508000" y="3500439"/>
            <a:ext cx="2996661" cy="994699"/>
            <a:chOff x="508725" y="3501008"/>
            <a:chExt cx="2996654" cy="994607"/>
          </a:xfrm>
        </p:grpSpPr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508725" y="3501008"/>
              <a:ext cx="96693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Right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atrium</a:t>
              </a:r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1547664" y="3861048"/>
              <a:ext cx="1957715" cy="6345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29" name="Group 29"/>
          <p:cNvGrpSpPr>
            <a:grpSpLocks/>
          </p:cNvGrpSpPr>
          <p:nvPr/>
        </p:nvGrpSpPr>
        <p:grpSpPr bwMode="auto">
          <a:xfrm>
            <a:off x="250825" y="4724400"/>
            <a:ext cx="3983477" cy="902490"/>
            <a:chOff x="251520" y="4725144"/>
            <a:chExt cx="3982321" cy="901351"/>
          </a:xfrm>
        </p:grpSpPr>
        <p:sp>
          <p:nvSpPr>
            <p:cNvPr id="30" name="Text Box 6"/>
            <p:cNvSpPr txBox="1">
              <a:spLocks noChangeArrowheads="1"/>
            </p:cNvSpPr>
            <p:nvPr/>
          </p:nvSpPr>
          <p:spPr bwMode="auto">
            <a:xfrm>
              <a:off x="251520" y="4725144"/>
              <a:ext cx="144016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Right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66FF"/>
                  </a:solidFill>
                </a:rPr>
                <a:t>ventricle</a:t>
              </a:r>
            </a:p>
          </p:txBody>
        </p:sp>
        <p:sp>
          <p:nvSpPr>
            <p:cNvPr id="31" name="Line 18"/>
            <p:cNvSpPr>
              <a:spLocks noChangeShapeType="1"/>
            </p:cNvSpPr>
            <p:nvPr/>
          </p:nvSpPr>
          <p:spPr bwMode="auto">
            <a:xfrm>
              <a:off x="1547664" y="5085184"/>
              <a:ext cx="2686177" cy="5413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GB"/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981030" y="961348"/>
            <a:ext cx="2829600" cy="1891522"/>
            <a:chOff x="4981674" y="961484"/>
            <a:chExt cx="2828399" cy="1892075"/>
          </a:xfrm>
        </p:grpSpPr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6299723" y="961484"/>
              <a:ext cx="15103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0066FF"/>
                  </a:solidFill>
                </a:rPr>
                <a:t>Pulmonary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0066FF"/>
                  </a:solidFill>
                </a:rPr>
                <a:t>artery</a:t>
              </a:r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 flipH="1">
              <a:off x="4981674" y="1525706"/>
              <a:ext cx="1526543" cy="13278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GB"/>
            </a:p>
          </p:txBody>
        </p:sp>
      </p:grpSp>
      <p:sp>
        <p:nvSpPr>
          <p:cNvPr id="35" name="Chevron 34"/>
          <p:cNvSpPr/>
          <p:nvPr/>
        </p:nvSpPr>
        <p:spPr>
          <a:xfrm rot="4063430">
            <a:off x="3023828" y="3320988"/>
            <a:ext cx="504056" cy="288032"/>
          </a:xfrm>
          <a:prstGeom prst="chevron">
            <a:avLst/>
          </a:prstGeom>
          <a:solidFill>
            <a:srgbClr val="00B0F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Chevron 35"/>
          <p:cNvSpPr/>
          <p:nvPr/>
        </p:nvSpPr>
        <p:spPr>
          <a:xfrm rot="16200000">
            <a:off x="3526435" y="6260344"/>
            <a:ext cx="504056" cy="288032"/>
          </a:xfrm>
          <a:prstGeom prst="chevron">
            <a:avLst/>
          </a:prstGeom>
          <a:solidFill>
            <a:srgbClr val="00B0F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 rot="15473448">
            <a:off x="3973826" y="4456164"/>
            <a:ext cx="504056" cy="288032"/>
          </a:xfrm>
          <a:prstGeom prst="chevron">
            <a:avLst/>
          </a:prstGeom>
          <a:solidFill>
            <a:srgbClr val="00B0F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 rot="8897264">
            <a:off x="5183922" y="3216825"/>
            <a:ext cx="504056" cy="288032"/>
          </a:xfrm>
          <a:prstGeom prst="chevron">
            <a:avLst/>
          </a:prstGeom>
          <a:solidFill>
            <a:srgbClr val="FF3D33"/>
          </a:solidFill>
          <a:ln>
            <a:solidFill>
              <a:srgbClr val="FFCCCC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9" name="Chevron 38"/>
          <p:cNvSpPr/>
          <p:nvPr/>
        </p:nvSpPr>
        <p:spPr>
          <a:xfrm rot="13971219">
            <a:off x="4578111" y="4128704"/>
            <a:ext cx="504056" cy="288032"/>
          </a:xfrm>
          <a:prstGeom prst="chevron">
            <a:avLst/>
          </a:prstGeom>
          <a:solidFill>
            <a:srgbClr val="FF3D33"/>
          </a:solidFill>
          <a:ln>
            <a:solidFill>
              <a:srgbClr val="FFCCCC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1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98844E-6 L 0.0066 0.07422 L 0.02951 0.1681 L 0.06059 0.23122 L 0.11805 0.30336 L 0.13281 0.30983 " pathEditMode="relative" ptsTypes="AAAAAA">
                                      <p:cBhvr>
                                        <p:cTn id="5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5.78035E-7 L 2.22222E-6 -0.04578 L -0.0165 -0.13318 L -0.0198 -0.20532 " pathEditMode="relative" ptsTypes="AAAA">
                                      <p:cBhvr>
                                        <p:cTn id="5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-3.87283E-6 L -0.01649 -0.06335 L -0.02951 -0.18127 L -0.02465 -0.24231 " pathEditMode="relative" ptsTypes="AAAA">
                                      <p:cBhvr>
                                        <p:cTn id="6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5 0.00625 L -0.0257 0.04324 L -0.04046 0.08255 L -0.04046 0.15469 L -0.00608 0.29873 " pathEditMode="relative" rAng="0" ptsTypes="AAAAA">
                                      <p:cBhvr>
                                        <p:cTn id="7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14613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135 -0.05896 L -0.05243 -0.13965 L -0.08854 -0.19006 L -0.16232 -0.27954 " pathEditMode="relative" ptsTypes="AAAAA">
                                      <p:cBhvr>
                                        <p:cTn id="8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5025" y="486425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Pulmonary and systemic circulation</a:t>
            </a:r>
            <a:endParaRPr lang="en-US" sz="2800" b="1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idx="4294967295"/>
          </p:nvPr>
        </p:nvSpPr>
        <p:spPr>
          <a:xfrm>
            <a:off x="323849" y="1535113"/>
            <a:ext cx="3095626" cy="6397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GB" altLang="en-US" b="1" dirty="0" smtClean="0"/>
              <a:t>Pulmonary 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23850" y="2174874"/>
            <a:ext cx="3074495" cy="43678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GB" altLang="en-US" sz="2400" dirty="0" smtClean="0"/>
              <a:t>Blood flow between the </a:t>
            </a:r>
            <a:r>
              <a:rPr lang="en-GB" altLang="en-US" sz="2400" b="1" dirty="0" smtClean="0"/>
              <a:t>heart and lungs.</a:t>
            </a: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endParaRPr lang="en-GB" altLang="en-US" sz="2400" dirty="0" smtClean="0"/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sz="2400" dirty="0" smtClean="0"/>
              <a:t>Right ventricle. 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sz="2400" dirty="0" smtClean="0"/>
              <a:t>Pulmonary artery.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sz="2400" dirty="0" smtClean="0"/>
              <a:t>Pulmonary arterioles.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sz="2400" dirty="0" smtClean="0"/>
              <a:t>Pulmonary capillaries. 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sz="2400" dirty="0" smtClean="0"/>
              <a:t>Pulmonary </a:t>
            </a:r>
            <a:r>
              <a:rPr lang="en-GB" altLang="en-US" sz="2400" dirty="0" err="1" smtClean="0"/>
              <a:t>venules</a:t>
            </a:r>
            <a:r>
              <a:rPr lang="en-GB" altLang="en-US" sz="2400" dirty="0" smtClean="0"/>
              <a:t>. 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sz="2400" dirty="0" smtClean="0"/>
              <a:t>Pulmonary vein.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sz="2400" dirty="0" smtClean="0"/>
              <a:t>Left atrium.</a:t>
            </a:r>
          </a:p>
          <a:p>
            <a:pPr>
              <a:defRPr/>
            </a:pPr>
            <a:endParaRPr lang="en-GB" sz="2400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5724525" y="1535113"/>
            <a:ext cx="3095625" cy="6397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GB" altLang="en-US" b="1" dirty="0" smtClean="0"/>
              <a:t>Systemic</a:t>
            </a: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5724525" y="2174875"/>
            <a:ext cx="3095625" cy="41849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GB" altLang="en-US" sz="2400" dirty="0" smtClean="0"/>
              <a:t>Blood flow between the </a:t>
            </a:r>
            <a:r>
              <a:rPr lang="en-GB" altLang="en-US" sz="2400" b="1" dirty="0" smtClean="0"/>
              <a:t>heart and other body systems.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GB" altLang="en-US" sz="2400" dirty="0" smtClean="0"/>
          </a:p>
          <a:p>
            <a:pPr lvl="1"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dirty="0" smtClean="0"/>
              <a:t>Left ventricle. </a:t>
            </a:r>
          </a:p>
          <a:p>
            <a:pPr lvl="1"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dirty="0" smtClean="0"/>
              <a:t>Aorta. </a:t>
            </a:r>
          </a:p>
          <a:p>
            <a:pPr lvl="1"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dirty="0" smtClean="0"/>
              <a:t>Arteries, arterioles.</a:t>
            </a:r>
          </a:p>
          <a:p>
            <a:pPr lvl="1"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dirty="0" smtClean="0"/>
              <a:t>Capillaries.</a:t>
            </a:r>
          </a:p>
          <a:p>
            <a:pPr lvl="1"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dirty="0" err="1" smtClean="0"/>
              <a:t>Venules</a:t>
            </a:r>
            <a:r>
              <a:rPr lang="en-GB" altLang="en-US" dirty="0" smtClean="0"/>
              <a:t>, veins.</a:t>
            </a:r>
          </a:p>
          <a:p>
            <a:pPr lvl="1"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dirty="0" smtClean="0"/>
              <a:t>Vena cava.</a:t>
            </a:r>
          </a:p>
          <a:p>
            <a:pPr lvl="1">
              <a:spcBef>
                <a:spcPct val="0"/>
              </a:spcBef>
              <a:buFont typeface="Calibri" panose="020F0502020204030204" pitchFamily="34" charset="0"/>
              <a:buAutoNum type="arabicPeriod"/>
              <a:defRPr/>
            </a:pPr>
            <a:r>
              <a:rPr lang="en-GB" altLang="en-US" dirty="0" smtClean="0"/>
              <a:t>Right atrium.  </a:t>
            </a:r>
          </a:p>
          <a:p>
            <a:pPr>
              <a:defRPr/>
            </a:pPr>
            <a:endParaRPr lang="en-GB" sz="2400" dirty="0"/>
          </a:p>
        </p:txBody>
      </p:sp>
      <p:pic>
        <p:nvPicPr>
          <p:cNvPr id="10" name="Picture 7" descr="dreamstimeweb_102848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535113"/>
            <a:ext cx="25495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7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91069" y="482106"/>
            <a:ext cx="7448062" cy="500184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Summary of the heart and circulation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16753" y="1348791"/>
            <a:ext cx="7519185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Watch the video and answer the questions on the next slide.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2" name="_qmNCJxpsr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85423" y="2006220"/>
            <a:ext cx="6526663" cy="3671248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65242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1069" y="482106"/>
            <a:ext cx="7448062" cy="500184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Quiz!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6390" y="1655775"/>
            <a:ext cx="45877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000" dirty="0" smtClean="0"/>
              <a:t>What carries blood from the lungs to the heart?</a:t>
            </a:r>
          </a:p>
          <a:p>
            <a:pPr marL="457200" indent="-457200">
              <a:buAutoNum type="arabicPeriod"/>
            </a:pPr>
            <a:r>
              <a:rPr lang="en-GB" sz="2000" dirty="0" smtClean="0"/>
              <a:t>Which chamber does it carry blood to?</a:t>
            </a:r>
          </a:p>
          <a:p>
            <a:pPr marL="457200" indent="-457200">
              <a:buAutoNum type="arabicPeriod"/>
            </a:pPr>
            <a:r>
              <a:rPr lang="en-GB" sz="2000" dirty="0" smtClean="0"/>
              <a:t>What carries blood from the heart to the body’s tissues?</a:t>
            </a:r>
          </a:p>
          <a:p>
            <a:pPr marL="457200" indent="-457200">
              <a:buAutoNum type="arabicPeriod"/>
            </a:pPr>
            <a:r>
              <a:rPr lang="en-GB" sz="2000" dirty="0" smtClean="0"/>
              <a:t>What carries deoxygenated blood from the body to the heart?</a:t>
            </a:r>
          </a:p>
          <a:p>
            <a:pPr marL="457200" indent="-457200">
              <a:buAutoNum type="arabicPeriod"/>
            </a:pPr>
            <a:r>
              <a:rPr lang="en-GB" sz="2000" dirty="0" smtClean="0"/>
              <a:t>Which chamber does it carry it back to?</a:t>
            </a:r>
          </a:p>
          <a:p>
            <a:pPr marL="457200" indent="-457200">
              <a:buAutoNum type="arabicPeriod"/>
            </a:pPr>
            <a:r>
              <a:rPr lang="en-GB" sz="2000" dirty="0" smtClean="0"/>
              <a:t>What carries deoxygenated blood from the heart to the lungs?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37" y="1922242"/>
            <a:ext cx="3252717" cy="32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4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071" y="484030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Blood vessels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 rot="20814875">
            <a:off x="646631" y="2500962"/>
            <a:ext cx="3579482" cy="21452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sz="2400" dirty="0"/>
              <a:t>In pairs, list the structural and functional differences between arteries, veins and </a:t>
            </a:r>
            <a:r>
              <a:rPr lang="en-GB" sz="2400" dirty="0" smtClean="0"/>
              <a:t>capillaries.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213" y="2123610"/>
            <a:ext cx="2780348" cy="289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071" y="470383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Blood vessels</a:t>
            </a:r>
            <a:endParaRPr lang="en-US" sz="2800" b="1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487625" y="1422948"/>
            <a:ext cx="442557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en-GB" sz="2000" b="1" dirty="0">
                <a:solidFill>
                  <a:srgbClr val="882077"/>
                </a:solidFill>
                <a:latin typeface="Arial" charset="0"/>
              </a:rPr>
              <a:t>Arteries</a:t>
            </a: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Take blood away from </a:t>
            </a:r>
            <a:r>
              <a:rPr lang="en-GB" sz="2000" dirty="0" smtClean="0">
                <a:latin typeface="Arial" charset="0"/>
              </a:rPr>
              <a:t>heart.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 smtClean="0">
                <a:latin typeface="Arial" charset="0"/>
              </a:rPr>
              <a:t>Thick, </a:t>
            </a:r>
            <a:r>
              <a:rPr lang="en-GB" sz="2000" dirty="0">
                <a:latin typeface="Arial" charset="0"/>
              </a:rPr>
              <a:t>muscular </a:t>
            </a:r>
            <a:r>
              <a:rPr lang="en-GB" sz="2000" dirty="0" smtClean="0">
                <a:latin typeface="Arial" charset="0"/>
              </a:rPr>
              <a:t>walls.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Under high </a:t>
            </a:r>
            <a:r>
              <a:rPr lang="en-GB" sz="2000" dirty="0" smtClean="0">
                <a:latin typeface="Arial" charset="0"/>
              </a:rPr>
              <a:t>pressure.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Wingdings 2" panose="05020102010507070707" pitchFamily="18" charset="2"/>
              <a:buNone/>
              <a:defRPr/>
            </a:pPr>
            <a:r>
              <a:rPr lang="en-GB" sz="2000" b="1" dirty="0">
                <a:solidFill>
                  <a:srgbClr val="882077"/>
                </a:solidFill>
                <a:latin typeface="Arial" charset="0"/>
              </a:rPr>
              <a:t>Veins</a:t>
            </a: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Take blood to the </a:t>
            </a:r>
            <a:r>
              <a:rPr lang="en-GB" sz="2000" dirty="0" smtClean="0">
                <a:latin typeface="Arial" charset="0"/>
              </a:rPr>
              <a:t>heart.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 smtClean="0">
                <a:latin typeface="Arial" charset="0"/>
              </a:rPr>
              <a:t>Thin, </a:t>
            </a:r>
            <a:r>
              <a:rPr lang="en-GB" sz="2000" dirty="0">
                <a:latin typeface="Arial" charset="0"/>
              </a:rPr>
              <a:t>muscular </a:t>
            </a:r>
            <a:r>
              <a:rPr lang="en-GB" sz="2000" dirty="0" smtClean="0">
                <a:latin typeface="Arial" charset="0"/>
              </a:rPr>
              <a:t>walls.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Contain non-return </a:t>
            </a:r>
            <a:r>
              <a:rPr lang="en-GB" sz="2000" dirty="0" smtClean="0">
                <a:latin typeface="Arial" charset="0"/>
              </a:rPr>
              <a:t>valves.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Under lower </a:t>
            </a:r>
            <a:r>
              <a:rPr lang="en-GB" sz="2000" dirty="0" smtClean="0">
                <a:latin typeface="Arial" charset="0"/>
              </a:rPr>
              <a:t>pressure.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endParaRPr lang="en-GB" sz="2000" dirty="0">
              <a:solidFill>
                <a:srgbClr val="882077"/>
              </a:solidFill>
              <a:latin typeface="Arial" charset="0"/>
            </a:endParaRPr>
          </a:p>
          <a:p>
            <a:pPr marL="179388" indent="-179388" eaLnBrk="1" hangingPunct="1">
              <a:buFont typeface="Wingdings 2" panose="05020102010507070707" pitchFamily="18" charset="2"/>
              <a:buNone/>
              <a:defRPr/>
            </a:pPr>
            <a:r>
              <a:rPr lang="en-GB" sz="2000" b="1" dirty="0">
                <a:solidFill>
                  <a:srgbClr val="882077"/>
                </a:solidFill>
                <a:latin typeface="Arial" charset="0"/>
              </a:rPr>
              <a:t>Capillaries</a:t>
            </a: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Smallest blood </a:t>
            </a:r>
            <a:r>
              <a:rPr lang="en-GB" sz="2000" dirty="0" smtClean="0">
                <a:latin typeface="Arial" charset="0"/>
              </a:rPr>
              <a:t>vessels (one cell thick).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Site of gaseous </a:t>
            </a:r>
            <a:r>
              <a:rPr lang="en-GB" sz="2000" dirty="0" smtClean="0">
                <a:latin typeface="Arial" charset="0"/>
              </a:rPr>
              <a:t>exchange.</a:t>
            </a:r>
            <a:endParaRPr lang="en-GB" sz="2000" dirty="0">
              <a:latin typeface="Arial" charset="0"/>
            </a:endParaRPr>
          </a:p>
          <a:p>
            <a:pPr marL="179388" indent="-179388" eaLnBrk="1" hangingPunct="1"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One cell thick to allow </a:t>
            </a:r>
            <a:r>
              <a:rPr lang="en-GB" sz="2000" dirty="0" smtClean="0">
                <a:latin typeface="Arial" charset="0"/>
              </a:rPr>
              <a:t>diffusion.</a:t>
            </a:r>
            <a:endParaRPr lang="en-GB" sz="2000" dirty="0"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067" y="1422948"/>
            <a:ext cx="4385977" cy="39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0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7804" y="495238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Components of blood</a:t>
            </a:r>
            <a:endParaRPr lang="en-US" sz="2800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7498" y="1778901"/>
            <a:ext cx="381142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2000" b="1" dirty="0">
                <a:solidFill>
                  <a:srgbClr val="882077"/>
                </a:solidFill>
              </a:rPr>
              <a:t>Red blood cells </a:t>
            </a:r>
            <a:r>
              <a:rPr lang="en-GB" altLang="en-US" sz="2000" dirty="0"/>
              <a:t>– transport oxygen around the </a:t>
            </a:r>
            <a:r>
              <a:rPr lang="en-GB" altLang="en-US" sz="2000" dirty="0" smtClean="0"/>
              <a:t>body.</a:t>
            </a:r>
            <a:endParaRPr lang="en-GB" altLang="en-US" sz="2000" dirty="0"/>
          </a:p>
          <a:p>
            <a:pPr eaLnBrk="1" hangingPunct="1">
              <a:spcBef>
                <a:spcPct val="0"/>
              </a:spcBef>
            </a:pPr>
            <a:endParaRPr lang="en-GB" altLang="en-US" sz="2000" dirty="0"/>
          </a:p>
          <a:p>
            <a:pPr eaLnBrk="1" hangingPunct="1">
              <a:spcBef>
                <a:spcPct val="0"/>
              </a:spcBef>
            </a:pPr>
            <a:r>
              <a:rPr lang="en-GB" altLang="en-US" sz="2000" b="1" dirty="0">
                <a:solidFill>
                  <a:srgbClr val="882077"/>
                </a:solidFill>
              </a:rPr>
              <a:t>White blood cells </a:t>
            </a:r>
            <a:r>
              <a:rPr lang="en-GB" altLang="en-US" sz="2000" dirty="0"/>
              <a:t>– provide immunity to fight </a:t>
            </a:r>
            <a:r>
              <a:rPr lang="en-GB" altLang="en-US" sz="2000" dirty="0" smtClean="0"/>
              <a:t>infection.</a:t>
            </a:r>
            <a:endParaRPr lang="en-GB" altLang="en-US" sz="2000" dirty="0"/>
          </a:p>
          <a:p>
            <a:pPr eaLnBrk="1" hangingPunct="1">
              <a:spcBef>
                <a:spcPct val="0"/>
              </a:spcBef>
            </a:pPr>
            <a:endParaRPr lang="en-GB" altLang="en-US" sz="2000" dirty="0"/>
          </a:p>
          <a:p>
            <a:pPr eaLnBrk="1" hangingPunct="1">
              <a:spcBef>
                <a:spcPct val="0"/>
              </a:spcBef>
            </a:pPr>
            <a:r>
              <a:rPr lang="en-GB" altLang="en-US" sz="2000" b="1" dirty="0">
                <a:solidFill>
                  <a:srgbClr val="882077"/>
                </a:solidFill>
              </a:rPr>
              <a:t>Platelets </a:t>
            </a:r>
            <a:r>
              <a:rPr lang="en-GB" altLang="en-US" sz="2000" dirty="0" smtClean="0"/>
              <a:t>– serve </a:t>
            </a:r>
            <a:r>
              <a:rPr lang="en-GB" altLang="en-US" sz="2000" dirty="0"/>
              <a:t>as </a:t>
            </a:r>
            <a:r>
              <a:rPr lang="en-GB" altLang="en-US" sz="2000" dirty="0" smtClean="0"/>
              <a:t>blood-clotting agents.</a:t>
            </a:r>
            <a:endParaRPr lang="en-GB" altLang="en-US" sz="2000" dirty="0"/>
          </a:p>
          <a:p>
            <a:pPr eaLnBrk="1" hangingPunct="1">
              <a:spcBef>
                <a:spcPct val="0"/>
              </a:spcBef>
            </a:pPr>
            <a:endParaRPr lang="en-GB" altLang="en-US" sz="2000" dirty="0"/>
          </a:p>
          <a:p>
            <a:pPr eaLnBrk="1" hangingPunct="1">
              <a:spcBef>
                <a:spcPct val="0"/>
              </a:spcBef>
            </a:pPr>
            <a:r>
              <a:rPr lang="en-GB" altLang="en-US" sz="2000" b="1" dirty="0">
                <a:solidFill>
                  <a:srgbClr val="882077"/>
                </a:solidFill>
              </a:rPr>
              <a:t>Plasma</a:t>
            </a:r>
            <a:r>
              <a:rPr lang="en-GB" altLang="en-US" sz="2000" dirty="0">
                <a:solidFill>
                  <a:srgbClr val="882077"/>
                </a:solidFill>
              </a:rPr>
              <a:t> </a:t>
            </a:r>
            <a:r>
              <a:rPr lang="en-GB" altLang="en-US" sz="2000" dirty="0"/>
              <a:t>– </a:t>
            </a:r>
            <a:r>
              <a:rPr lang="en-GB" altLang="en-US" sz="2000" dirty="0" smtClean="0"/>
              <a:t>straw-coloured </a:t>
            </a:r>
            <a:r>
              <a:rPr lang="en-GB" altLang="en-US" sz="2000" dirty="0"/>
              <a:t>liquid medium composed of 91.5% water and 8.5% </a:t>
            </a:r>
            <a:r>
              <a:rPr lang="en-GB" altLang="en-US" sz="2000" dirty="0" smtClean="0"/>
              <a:t>solutes.</a:t>
            </a:r>
            <a:endParaRPr lang="en-GB" altLang="en-US" sz="2000" dirty="0"/>
          </a:p>
        </p:txBody>
      </p:sp>
      <p:pic>
        <p:nvPicPr>
          <p:cNvPr id="6" name="Picture 5" descr="dreamstime_14391872.jpg"/>
          <p:cNvPicPr>
            <a:picLocks noChangeAspect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4356100" y="1970088"/>
            <a:ext cx="4248150" cy="3187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87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8673" y="486425"/>
            <a:ext cx="7760676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Blood pressure</a:t>
            </a:r>
            <a:endParaRPr lang="en-US" sz="2800" b="1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23850" y="1636713"/>
            <a:ext cx="483500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GB" altLang="en-US" sz="2000" dirty="0" smtClean="0"/>
              <a:t>Blood pressure is defined as: </a:t>
            </a: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en-GB" altLang="en-US" sz="2000" dirty="0" smtClean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GB" altLang="en-US" sz="2000" i="1" dirty="0" smtClean="0"/>
              <a:t>‘...A </a:t>
            </a:r>
            <a:r>
              <a:rPr lang="en-GB" altLang="en-US" sz="2000" i="1" dirty="0"/>
              <a:t>measure of the force that blood applies to the walls of the arteries as it flows through them.’</a:t>
            </a: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en-GB" altLang="en-US" sz="2000" dirty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GB" altLang="en-US" sz="2000" b="1" dirty="0"/>
              <a:t>Systolic </a:t>
            </a:r>
            <a:r>
              <a:rPr lang="en-GB" altLang="en-US" sz="2000" dirty="0"/>
              <a:t>– pressure exerted when the heart is </a:t>
            </a:r>
            <a:r>
              <a:rPr lang="en-GB" altLang="en-US" sz="2000" dirty="0" smtClean="0"/>
              <a:t>contracting.</a:t>
            </a:r>
            <a:endParaRPr lang="en-GB" altLang="en-US" sz="2000" dirty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en-GB" altLang="en-US" sz="2000" b="1" dirty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GB" altLang="en-US" sz="2000" b="1" dirty="0"/>
              <a:t>Diastolic </a:t>
            </a:r>
            <a:r>
              <a:rPr lang="en-GB" altLang="en-US" sz="2000" dirty="0"/>
              <a:t>– pressure exerted when the heart is relaxed between </a:t>
            </a:r>
            <a:r>
              <a:rPr lang="en-GB" altLang="en-US" sz="2000" dirty="0" smtClean="0"/>
              <a:t>beats.</a:t>
            </a:r>
            <a:endParaRPr lang="en-GB" altLang="en-US" sz="2000" dirty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en-GB" altLang="en-US" sz="2000" b="1" dirty="0"/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GB" altLang="en-US" sz="2000" b="1" dirty="0"/>
              <a:t>Total peripheral resistance </a:t>
            </a:r>
            <a:r>
              <a:rPr lang="en-GB" altLang="en-US" sz="2000" dirty="0"/>
              <a:t>– the resistance vessels offer to blood </a:t>
            </a:r>
            <a:r>
              <a:rPr lang="en-GB" altLang="en-US" sz="2000" dirty="0" smtClean="0"/>
              <a:t>flow.</a:t>
            </a:r>
            <a:endParaRPr lang="en-GB" alt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54" y="1636713"/>
            <a:ext cx="3584693" cy="358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7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5123" y="486425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The lungs and respiratory tract</a:t>
            </a:r>
            <a:endParaRPr lang="en-US" sz="2800" b="1" dirty="0"/>
          </a:p>
        </p:txBody>
      </p:sp>
      <p:sp>
        <p:nvSpPr>
          <p:cNvPr id="5" name="Rounded Rectangle 4"/>
          <p:cNvSpPr/>
          <p:nvPr/>
        </p:nvSpPr>
        <p:spPr>
          <a:xfrm rot="20655374">
            <a:off x="677312" y="1436305"/>
            <a:ext cx="4586994" cy="496187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World café – small-group activity</a:t>
            </a:r>
          </a:p>
          <a:p>
            <a:endParaRPr lang="en-GB" sz="2400" b="1" dirty="0" smtClean="0">
              <a:solidFill>
                <a:schemeClr val="bg1"/>
              </a:solidFill>
            </a:endParaRPr>
          </a:p>
          <a:p>
            <a:r>
              <a:rPr lang="en-GB" sz="2400" dirty="0" smtClean="0">
                <a:solidFill>
                  <a:schemeClr val="bg1"/>
                </a:solidFill>
              </a:rPr>
              <a:t>Note </a:t>
            </a:r>
            <a:r>
              <a:rPr lang="en-GB" sz="2400" dirty="0">
                <a:solidFill>
                  <a:schemeClr val="bg1"/>
                </a:solidFill>
              </a:rPr>
              <a:t>anything </a:t>
            </a:r>
            <a:r>
              <a:rPr lang="en-GB" sz="2400" dirty="0" smtClean="0">
                <a:solidFill>
                  <a:schemeClr val="bg1"/>
                </a:solidFill>
              </a:rPr>
              <a:t>you </a:t>
            </a:r>
            <a:r>
              <a:rPr lang="en-GB" sz="2400" dirty="0">
                <a:solidFill>
                  <a:schemeClr val="bg1"/>
                </a:solidFill>
              </a:rPr>
              <a:t>know about the lungs and respiratory tract (including structures) on a tablecloth (or piece of flipchart paper</a:t>
            </a:r>
            <a:r>
              <a:rPr lang="en-GB" sz="2400" dirty="0" smtClean="0">
                <a:solidFill>
                  <a:schemeClr val="bg1"/>
                </a:solidFill>
              </a:rPr>
              <a:t>).</a:t>
            </a:r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Notes made are presented to the larger group by a different table of learners.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432" y="1965278"/>
            <a:ext cx="2899013" cy="289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071" y="497678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The lungs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377" y="1382286"/>
            <a:ext cx="330275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Left and right lungs are located in the thoracic cavity (thorax), behind the ribs.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Inhale to receive oxygen to diffuse into the blood stream through gaseous exchange.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Exhale to remove carbon dioxide to diffuse out of the body through gaseous exchange.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Diaphragm and intercostal muscles are responsible for respiration (breathing).</a:t>
            </a:r>
            <a:endParaRPr lang="en-GB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82" y="1310185"/>
            <a:ext cx="3402842" cy="19140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84" y="3442029"/>
            <a:ext cx="2217761" cy="295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3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883" y="468048"/>
            <a:ext cx="7448062" cy="500184"/>
          </a:xfrm>
        </p:spPr>
        <p:txBody>
          <a:bodyPr/>
          <a:lstStyle/>
          <a:p>
            <a:r>
              <a:rPr lang="en-GB" sz="2800" b="1" dirty="0" smtClean="0"/>
              <a:t>Mechanics of breathing</a:t>
            </a:r>
            <a:endParaRPr lang="en-GB" sz="2800" b="1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416" y="1183595"/>
            <a:ext cx="403225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804863" y="2046401"/>
            <a:ext cx="3598862" cy="3478212"/>
          </a:xfrm>
          <a:prstGeom prst="rect">
            <a:avLst/>
          </a:prstGeom>
          <a:solidFill>
            <a:srgbClr val="882077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Place your hands on your </a:t>
            </a:r>
            <a:r>
              <a:rPr lang="en-US" altLang="en-US" sz="2000" dirty="0" smtClean="0">
                <a:solidFill>
                  <a:schemeClr val="bg1"/>
                </a:solidFill>
              </a:rPr>
              <a:t>ribcage</a:t>
            </a:r>
            <a:r>
              <a:rPr lang="en-US" altLang="en-US" sz="2000" dirty="0">
                <a:solidFill>
                  <a:schemeClr val="bg1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Breathe in and out a few times.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What happens to the </a:t>
            </a:r>
            <a:r>
              <a:rPr lang="en-US" altLang="en-US" sz="2000" dirty="0" smtClean="0">
                <a:solidFill>
                  <a:schemeClr val="bg1"/>
                </a:solidFill>
              </a:rPr>
              <a:t>ribcage </a:t>
            </a:r>
            <a:r>
              <a:rPr lang="en-US" altLang="en-US" sz="2000" dirty="0">
                <a:solidFill>
                  <a:schemeClr val="bg1"/>
                </a:solidFill>
              </a:rPr>
              <a:t>as you breathe in?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What happens to the </a:t>
            </a:r>
            <a:r>
              <a:rPr lang="en-US" altLang="en-US" sz="2000" dirty="0" smtClean="0">
                <a:solidFill>
                  <a:schemeClr val="bg1"/>
                </a:solidFill>
              </a:rPr>
              <a:t>ribcage </a:t>
            </a:r>
            <a:r>
              <a:rPr lang="en-US" altLang="en-US" sz="2000" dirty="0">
                <a:solidFill>
                  <a:schemeClr val="bg1"/>
                </a:solidFill>
              </a:rPr>
              <a:t>as you breathe out? </a:t>
            </a:r>
          </a:p>
        </p:txBody>
      </p:sp>
    </p:spTree>
    <p:extLst>
      <p:ext uri="{BB962C8B-B14F-4D97-AF65-F5344CB8AC3E}">
        <p14:creationId xmlns:p14="http://schemas.microsoft.com/office/powerpoint/2010/main" val="4018408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883" y="468048"/>
            <a:ext cx="7448062" cy="500184"/>
          </a:xfrm>
        </p:spPr>
        <p:txBody>
          <a:bodyPr/>
          <a:lstStyle/>
          <a:p>
            <a:r>
              <a:rPr lang="en-GB" sz="2800" b="1" dirty="0" smtClean="0"/>
              <a:t>Respiratory (breathing) muscles</a:t>
            </a:r>
            <a:endParaRPr lang="en-GB" sz="2800" b="1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4294967295"/>
          </p:nvPr>
        </p:nvSpPr>
        <p:spPr>
          <a:xfrm>
            <a:off x="457200" y="1495529"/>
            <a:ext cx="3621314" cy="434872"/>
          </a:xfrm>
          <a:prstGeom prst="rect">
            <a:avLst/>
          </a:prstGeom>
          <a:solidFill>
            <a:srgbClr val="882077"/>
          </a:solidFill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Breathe in (inspiration)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57200" y="1930401"/>
            <a:ext cx="3621314" cy="16256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Diaphragm contracts and lowers (descends).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Intercostal muscles contract.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Ribcage expands.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Lungs inflate - fill with air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57200" y="3817815"/>
            <a:ext cx="3668110" cy="434872"/>
          </a:xfrm>
          <a:prstGeom prst="rect">
            <a:avLst/>
          </a:prstGeom>
          <a:solidFill>
            <a:srgbClr val="882077"/>
          </a:solidFill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Breathe out (expiration)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457200" y="4252686"/>
            <a:ext cx="3668110" cy="185207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Expiration.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Diaphragm relaxes and rises (ascends).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Ribcage returns to normal.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 smtClean="0">
                <a:solidFill>
                  <a:schemeClr val="bg1"/>
                </a:solidFill>
              </a:rPr>
              <a:t>Lungs deflate – air removed.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310" y="1712965"/>
            <a:ext cx="4715288" cy="386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53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09617" y="515378"/>
            <a:ext cx="7448062" cy="500184"/>
          </a:xfrm>
        </p:spPr>
        <p:txBody>
          <a:bodyPr/>
          <a:lstStyle/>
          <a:p>
            <a:pPr algn="l" eaLnBrk="1" hangingPunct="1"/>
            <a:r>
              <a:rPr lang="en-US" alt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respiratory tract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581" y="1015562"/>
            <a:ext cx="3495321" cy="5461282"/>
          </a:xfrm>
          <a:prstGeom prst="rect">
            <a:avLst/>
          </a:prstGeom>
        </p:spPr>
      </p:pic>
      <p:grpSp>
        <p:nvGrpSpPr>
          <p:cNvPr id="8" name="Group 62"/>
          <p:cNvGrpSpPr>
            <a:grpSpLocks/>
          </p:cNvGrpSpPr>
          <p:nvPr/>
        </p:nvGrpSpPr>
        <p:grpSpPr bwMode="auto">
          <a:xfrm>
            <a:off x="2024897" y="2349368"/>
            <a:ext cx="4876853" cy="750996"/>
            <a:chOff x="2025053" y="2349228"/>
            <a:chExt cx="4876705" cy="750996"/>
          </a:xfrm>
        </p:grpSpPr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2025053" y="2349228"/>
              <a:ext cx="1368152" cy="750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dirty="0"/>
                <a:t>Pharynx</a:t>
              </a:r>
              <a:endParaRPr lang="en-GB" altLang="en-US" sz="1000" dirty="0"/>
            </a:p>
          </p:txBody>
        </p:sp>
        <p:cxnSp>
          <p:nvCxnSpPr>
            <p:cNvPr id="10" name="Straight Connector 25"/>
            <p:cNvCxnSpPr>
              <a:cxnSpLocks noChangeShapeType="1"/>
            </p:cNvCxnSpPr>
            <p:nvPr/>
          </p:nvCxnSpPr>
          <p:spPr bwMode="auto">
            <a:xfrm flipV="1">
              <a:off x="3266370" y="2612425"/>
              <a:ext cx="3635388" cy="155687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1763622" y="2864067"/>
            <a:ext cx="5218620" cy="678831"/>
            <a:chOff x="1763091" y="2863758"/>
            <a:chExt cx="5219414" cy="678831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763091" y="3013952"/>
              <a:ext cx="1131019" cy="528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dirty="0"/>
                <a:t>Larynx</a:t>
              </a:r>
              <a:endParaRPr lang="en-GB" altLang="en-US" sz="1000" dirty="0"/>
            </a:p>
          </p:txBody>
        </p:sp>
        <p:cxnSp>
          <p:nvCxnSpPr>
            <p:cNvPr id="13" name="Straight Connector 30"/>
            <p:cNvCxnSpPr>
              <a:cxnSpLocks noChangeShapeType="1"/>
            </p:cNvCxnSpPr>
            <p:nvPr/>
          </p:nvCxnSpPr>
          <p:spPr bwMode="auto">
            <a:xfrm flipV="1">
              <a:off x="2813607" y="2863758"/>
              <a:ext cx="4168898" cy="432993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4" name="Group 64"/>
          <p:cNvGrpSpPr>
            <a:grpSpLocks/>
          </p:cNvGrpSpPr>
          <p:nvPr/>
        </p:nvGrpSpPr>
        <p:grpSpPr bwMode="auto">
          <a:xfrm>
            <a:off x="1504002" y="3216099"/>
            <a:ext cx="5478239" cy="841847"/>
            <a:chOff x="1518434" y="3541757"/>
            <a:chExt cx="5477457" cy="841847"/>
          </a:xfrm>
        </p:grpSpPr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1518434" y="3826392"/>
              <a:ext cx="1296143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dirty="0"/>
                <a:t>Trachea</a:t>
              </a:r>
              <a:endParaRPr lang="en-GB" altLang="en-US" sz="1000" dirty="0"/>
            </a:p>
          </p:txBody>
        </p:sp>
        <p:cxnSp>
          <p:nvCxnSpPr>
            <p:cNvPr id="16" name="Straight Connector 32"/>
            <p:cNvCxnSpPr>
              <a:cxnSpLocks noChangeShapeType="1"/>
            </p:cNvCxnSpPr>
            <p:nvPr/>
          </p:nvCxnSpPr>
          <p:spPr bwMode="auto">
            <a:xfrm flipV="1">
              <a:off x="2895056" y="3541757"/>
              <a:ext cx="4100835" cy="664963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1" name="Group 62"/>
          <p:cNvGrpSpPr>
            <a:grpSpLocks/>
          </p:cNvGrpSpPr>
          <p:nvPr/>
        </p:nvGrpSpPr>
        <p:grpSpPr bwMode="auto">
          <a:xfrm>
            <a:off x="2537537" y="1674449"/>
            <a:ext cx="3653994" cy="605615"/>
            <a:chOff x="4232369" y="2367743"/>
            <a:chExt cx="3654182" cy="604592"/>
          </a:xfrm>
        </p:grpSpPr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4232369" y="2367743"/>
              <a:ext cx="1994599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dirty="0" smtClean="0"/>
                <a:t>Nose and mouth </a:t>
              </a:r>
              <a:endParaRPr lang="en-GB" altLang="en-US" sz="2400" dirty="0"/>
            </a:p>
          </p:txBody>
        </p:sp>
        <p:cxnSp>
          <p:nvCxnSpPr>
            <p:cNvPr id="23" name="Straight Connector 25"/>
            <p:cNvCxnSpPr>
              <a:cxnSpLocks noChangeShapeType="1"/>
            </p:cNvCxnSpPr>
            <p:nvPr/>
          </p:nvCxnSpPr>
          <p:spPr bwMode="auto">
            <a:xfrm>
              <a:off x="5189367" y="2701107"/>
              <a:ext cx="2697184" cy="271228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5" name="Straight Connector 25"/>
          <p:cNvCxnSpPr>
            <a:cxnSpLocks noChangeShapeType="1"/>
          </p:cNvCxnSpPr>
          <p:nvPr/>
        </p:nvCxnSpPr>
        <p:spPr bwMode="auto">
          <a:xfrm>
            <a:off x="3494485" y="2008378"/>
            <a:ext cx="2697045" cy="521761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32" name="Group 64"/>
          <p:cNvGrpSpPr>
            <a:grpSpLocks/>
          </p:cNvGrpSpPr>
          <p:nvPr/>
        </p:nvGrpSpPr>
        <p:grpSpPr bwMode="auto">
          <a:xfrm>
            <a:off x="1348991" y="3843344"/>
            <a:ext cx="5552759" cy="978738"/>
            <a:chOff x="2210341" y="3156990"/>
            <a:chExt cx="5551967" cy="978738"/>
          </a:xfrm>
        </p:grpSpPr>
        <p:sp>
          <p:nvSpPr>
            <p:cNvPr id="33" name="Text Box 8"/>
            <p:cNvSpPr txBox="1">
              <a:spLocks noChangeArrowheads="1"/>
            </p:cNvSpPr>
            <p:nvPr/>
          </p:nvSpPr>
          <p:spPr bwMode="auto">
            <a:xfrm>
              <a:off x="2210341" y="3578516"/>
              <a:ext cx="1982635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dirty="0" smtClean="0"/>
                <a:t>Bronchi/ bronchus</a:t>
              </a:r>
              <a:endParaRPr lang="en-GB" altLang="en-US" sz="1000" dirty="0"/>
            </a:p>
          </p:txBody>
        </p:sp>
        <p:cxnSp>
          <p:nvCxnSpPr>
            <p:cNvPr id="34" name="Straight Connector 32"/>
            <p:cNvCxnSpPr>
              <a:cxnSpLocks noChangeShapeType="1"/>
            </p:cNvCxnSpPr>
            <p:nvPr/>
          </p:nvCxnSpPr>
          <p:spPr bwMode="auto">
            <a:xfrm flipV="1">
              <a:off x="3661473" y="3156990"/>
              <a:ext cx="4100835" cy="664963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5" name="Group 64"/>
          <p:cNvGrpSpPr>
            <a:grpSpLocks/>
          </p:cNvGrpSpPr>
          <p:nvPr/>
        </p:nvGrpSpPr>
        <p:grpSpPr bwMode="auto">
          <a:xfrm>
            <a:off x="430495" y="4434170"/>
            <a:ext cx="7021183" cy="1072594"/>
            <a:chOff x="292702" y="4607428"/>
            <a:chExt cx="7020181" cy="1072594"/>
          </a:xfrm>
        </p:grpSpPr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292702" y="5122810"/>
              <a:ext cx="1909682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dirty="0" smtClean="0"/>
                <a:t>Bronchioles</a:t>
              </a:r>
              <a:endParaRPr lang="en-GB" altLang="en-US" sz="1000" dirty="0"/>
            </a:p>
          </p:txBody>
        </p:sp>
        <p:cxnSp>
          <p:nvCxnSpPr>
            <p:cNvPr id="37" name="Straight Connector 32"/>
            <p:cNvCxnSpPr>
              <a:cxnSpLocks noChangeShapeType="1"/>
            </p:cNvCxnSpPr>
            <p:nvPr/>
          </p:nvCxnSpPr>
          <p:spPr bwMode="auto">
            <a:xfrm flipV="1">
              <a:off x="2140390" y="4607428"/>
              <a:ext cx="5172493" cy="785264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9224" name="Straight Arrow Connector 9223"/>
          <p:cNvCxnSpPr/>
          <p:nvPr/>
        </p:nvCxnSpPr>
        <p:spPr>
          <a:xfrm flipH="1">
            <a:off x="473288" y="1522630"/>
            <a:ext cx="1847952" cy="351189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2"/>
          <p:cNvCxnSpPr>
            <a:cxnSpLocks noChangeShapeType="1"/>
          </p:cNvCxnSpPr>
          <p:nvPr/>
        </p:nvCxnSpPr>
        <p:spPr bwMode="auto">
          <a:xfrm flipV="1">
            <a:off x="2832597" y="3881062"/>
            <a:ext cx="4414364" cy="650327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Straight Arrow Connector 25"/>
          <p:cNvCxnSpPr/>
          <p:nvPr/>
        </p:nvCxnSpPr>
        <p:spPr>
          <a:xfrm flipV="1">
            <a:off x="209617" y="1337723"/>
            <a:ext cx="1841118" cy="3495954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96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03" y="500073"/>
            <a:ext cx="3775530" cy="500184"/>
          </a:xfrm>
        </p:spPr>
        <p:txBody>
          <a:bodyPr/>
          <a:lstStyle/>
          <a:p>
            <a:r>
              <a:rPr lang="en-GB" sz="2800" b="1" dirty="0" smtClean="0"/>
              <a:t>Gaseous exchange</a:t>
            </a:r>
            <a:endParaRPr lang="en-GB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861" y="1989138"/>
            <a:ext cx="5868987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91503" y="5366860"/>
            <a:ext cx="7214767" cy="1283177"/>
            <a:chOff x="1662913" y="2127042"/>
            <a:chExt cx="6434544" cy="1283106"/>
          </a:xfrm>
        </p:grpSpPr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662913" y="2852936"/>
              <a:ext cx="1669857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 dirty="0"/>
                <a:t>Bronchiole</a:t>
              </a:r>
              <a:endParaRPr lang="en-GB" altLang="en-US" sz="1000" b="1" dirty="0"/>
            </a:p>
          </p:txBody>
        </p:sp>
        <p:cxnSp>
          <p:nvCxnSpPr>
            <p:cNvPr id="10" name="Straight Connector 25"/>
            <p:cNvCxnSpPr>
              <a:cxnSpLocks noChangeShapeType="1"/>
              <a:stCxn id="9" idx="3"/>
            </p:cNvCxnSpPr>
            <p:nvPr/>
          </p:nvCxnSpPr>
          <p:spPr bwMode="auto">
            <a:xfrm flipV="1">
              <a:off x="3332770" y="2127042"/>
              <a:ext cx="4764687" cy="1004500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971550" y="1989138"/>
            <a:ext cx="4992522" cy="935037"/>
            <a:chOff x="971600" y="1988840"/>
            <a:chExt cx="4992197" cy="936104"/>
          </a:xfrm>
        </p:grpSpPr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971600" y="1988840"/>
              <a:ext cx="4992197" cy="557212"/>
              <a:chOff x="1763688" y="2223716"/>
              <a:chExt cx="4992197" cy="557212"/>
            </a:xfrm>
          </p:grpSpPr>
          <p:sp>
            <p:nvSpPr>
              <p:cNvPr id="14" name="Text Box 6"/>
              <p:cNvSpPr txBox="1">
                <a:spLocks noChangeArrowheads="1"/>
              </p:cNvSpPr>
              <p:nvPr/>
            </p:nvSpPr>
            <p:spPr bwMode="auto">
              <a:xfrm>
                <a:off x="1763688" y="2223716"/>
                <a:ext cx="1263671" cy="557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b="1" dirty="0"/>
                  <a:t>Alveoli</a:t>
                </a:r>
                <a:endParaRPr lang="en-GB" altLang="en-US" sz="1000" b="1" dirty="0"/>
              </a:p>
            </p:txBody>
          </p:sp>
          <p:cxnSp>
            <p:nvCxnSpPr>
              <p:cNvPr id="15" name="Straight Connector 25"/>
              <p:cNvCxnSpPr>
                <a:cxnSpLocks noChangeShapeType="1"/>
                <a:stCxn id="14" idx="3"/>
              </p:cNvCxnSpPr>
              <p:nvPr/>
            </p:nvCxnSpPr>
            <p:spPr bwMode="auto">
              <a:xfrm flipV="1">
                <a:off x="3027359" y="2416977"/>
                <a:ext cx="3728526" cy="85345"/>
              </a:xfrm>
              <a:prstGeom prst="line">
                <a:avLst/>
              </a:prstGeom>
              <a:noFill/>
              <a:ln w="31750" algn="ctr">
                <a:solidFill>
                  <a:schemeClr val="tx1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cxnSp>
          <p:nvCxnSpPr>
            <p:cNvPr id="13" name="Straight Connector 25"/>
            <p:cNvCxnSpPr>
              <a:cxnSpLocks noChangeShapeType="1"/>
              <a:stCxn id="14" idx="3"/>
            </p:cNvCxnSpPr>
            <p:nvPr/>
          </p:nvCxnSpPr>
          <p:spPr bwMode="auto">
            <a:xfrm>
              <a:off x="2235271" y="2267447"/>
              <a:ext cx="1112594" cy="657497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64024" y="4222653"/>
            <a:ext cx="4162250" cy="1060449"/>
            <a:chOff x="2138369" y="2350371"/>
            <a:chExt cx="3712076" cy="1061267"/>
          </a:xfrm>
        </p:grpSpPr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2138369" y="2854426"/>
              <a:ext cx="1628108" cy="5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 dirty="0"/>
                <a:t>Capillaries</a:t>
              </a:r>
              <a:endParaRPr lang="en-GB" altLang="en-US" sz="1000" b="1" dirty="0"/>
            </a:p>
          </p:txBody>
        </p:sp>
        <p:cxnSp>
          <p:nvCxnSpPr>
            <p:cNvPr id="18" name="Straight Connector 25"/>
            <p:cNvCxnSpPr>
              <a:cxnSpLocks noChangeShapeType="1"/>
              <a:stCxn id="17" idx="3"/>
            </p:cNvCxnSpPr>
            <p:nvPr/>
          </p:nvCxnSpPr>
          <p:spPr bwMode="auto">
            <a:xfrm flipV="1">
              <a:off x="3766479" y="2350371"/>
              <a:ext cx="2083966" cy="782661"/>
            </a:xfrm>
            <a:prstGeom prst="line">
              <a:avLst/>
            </a:prstGeom>
            <a:noFill/>
            <a:ln w="31750" algn="ctr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23850" y="2489200"/>
            <a:ext cx="229652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rgbClr val="FF0000"/>
                </a:solidFill>
              </a:rPr>
              <a:t>Oxygen passes from the alveoli to the capillaries.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3199" y="5226050"/>
            <a:ext cx="33725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2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Carbon dioxide passes from the capillaries to the </a:t>
            </a:r>
            <a:r>
              <a:rPr lang="en-GB" sz="2000" dirty="0" smtClean="0">
                <a:solidFill>
                  <a:srgbClr val="0070C0"/>
                </a:solidFill>
                <a:ea typeface="ＭＳ Ｐゴシック" panose="020B0600070205080204" pitchFamily="34" charset="-128"/>
              </a:rPr>
              <a:t>alveoli. </a:t>
            </a:r>
            <a:endParaRPr lang="en-GB" sz="2000" dirty="0">
              <a:solidFill>
                <a:srgbClr val="0070C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911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91069" y="482106"/>
            <a:ext cx="7448062" cy="500184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Gaseous exchange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124524" y="1363306"/>
            <a:ext cx="2536047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Watch the video!</a:t>
            </a: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2" name="Um_OZLWr7K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51128" y="2015673"/>
            <a:ext cx="6451776" cy="3629124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7616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26027"/>
            <a:ext cx="8440218" cy="500184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Effects of exercise on the cardiovascular and respiratory systems</a:t>
            </a:r>
            <a:endParaRPr lang="en-US" sz="20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68893580"/>
              </p:ext>
            </p:extLst>
          </p:nvPr>
        </p:nvGraphicFramePr>
        <p:xfrm>
          <a:off x="137725" y="1132115"/>
          <a:ext cx="8842502" cy="5432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441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0629" y="409767"/>
            <a:ext cx="8139564" cy="500184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Life cycle of the cardiovascular and respiratory systems – early years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8525" y="1542197"/>
            <a:ext cx="396334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At birth, the left and right ventricles are equal weight, and by early childhood, the LV is double that of the RV.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Resting breathing rate is 30–60 breaths per minute, increasing to 12–20 in the average adult.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By the age of three, the lungs and heart are a mini version of an adult’s.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The organs of this system stop growing around the same time the person stops growing.</a:t>
            </a:r>
          </a:p>
          <a:p>
            <a:endParaRPr lang="en-GB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433" y="1738392"/>
            <a:ext cx="3288760" cy="397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4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0293" y="497721"/>
            <a:ext cx="7907552" cy="500184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Design your own quiz!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 rot="21144819">
            <a:off x="649593" y="1347187"/>
            <a:ext cx="3963349" cy="5272266"/>
          </a:xfrm>
          <a:prstGeom prst="roundRect">
            <a:avLst/>
          </a:prstGeom>
          <a:solidFill>
            <a:srgbClr val="882077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chemeClr val="bg1"/>
                </a:solidFill>
                <a:ea typeface="MS PGothic" panose="020B0600070205080204" pitchFamily="34" charset="-128"/>
              </a:rPr>
              <a:t>Design some quiz questions on the cardiorespiratory system to challenge your peers.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chemeClr val="bg1"/>
              </a:solidFill>
              <a:ea typeface="MS PGothic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chemeClr val="bg1"/>
                </a:solidFill>
                <a:ea typeface="MS PGothic" panose="020B0600070205080204" pitchFamily="34" charset="-128"/>
              </a:rPr>
              <a:t>Style of questions may include: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ea typeface="MS PGothic" panose="020B0600070205080204" pitchFamily="34" charset="-128"/>
              </a:rPr>
              <a:t>True or false.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ea typeface="MS PGothic" panose="020B0600070205080204" pitchFamily="34" charset="-128"/>
              </a:rPr>
              <a:t>Multiple choice.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ea typeface="MS PGothic" panose="020B0600070205080204" pitchFamily="34" charset="-128"/>
              </a:rPr>
              <a:t>Short answer.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ea typeface="MS PGothic" panose="020B0600070205080204" pitchFamily="34" charset="-128"/>
              </a:rPr>
              <a:t>Label a diagram.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ea typeface="MS PGothic" panose="020B0600070205080204" pitchFamily="34" charset="-128"/>
              </a:rPr>
              <a:t>Missing word.</a:t>
            </a:r>
          </a:p>
          <a:p>
            <a:endParaRPr lang="en-GB" sz="2000" dirty="0" smtClean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620" y="1842448"/>
            <a:ext cx="3844798" cy="347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7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924" y="1245661"/>
            <a:ext cx="8221785" cy="448639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Can you now:</a:t>
            </a:r>
          </a:p>
          <a:p>
            <a:pPr marL="0" indent="0">
              <a:buNone/>
            </a:pPr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structure of the </a:t>
            </a:r>
            <a:r>
              <a:rPr lang="en-GB" dirty="0" smtClean="0">
                <a:solidFill>
                  <a:schemeClr val="tx1"/>
                </a:solidFill>
              </a:rPr>
              <a:t>heart?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function of the </a:t>
            </a:r>
            <a:r>
              <a:rPr lang="en-GB" dirty="0" smtClean="0">
                <a:solidFill>
                  <a:schemeClr val="tx1"/>
                </a:solidFill>
              </a:rPr>
              <a:t>heart?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structure and function of the blood and blood </a:t>
            </a:r>
            <a:r>
              <a:rPr lang="en-GB" dirty="0" smtClean="0">
                <a:solidFill>
                  <a:schemeClr val="tx1"/>
                </a:solidFill>
              </a:rPr>
              <a:t>vessels?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structure of the </a:t>
            </a:r>
            <a:r>
              <a:rPr lang="en-GB" dirty="0" smtClean="0">
                <a:solidFill>
                  <a:schemeClr val="tx1"/>
                </a:solidFill>
              </a:rPr>
              <a:t>lungs?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function of the </a:t>
            </a:r>
            <a:r>
              <a:rPr lang="en-GB" dirty="0" smtClean="0">
                <a:solidFill>
                  <a:schemeClr val="tx1"/>
                </a:solidFill>
              </a:rPr>
              <a:t>lungs?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Identify </a:t>
            </a:r>
            <a:r>
              <a:rPr lang="en-GB" dirty="0">
                <a:solidFill>
                  <a:schemeClr val="tx1"/>
                </a:solidFill>
              </a:rPr>
              <a:t>the main muscles involved in </a:t>
            </a:r>
            <a:r>
              <a:rPr lang="en-GB" dirty="0" smtClean="0">
                <a:solidFill>
                  <a:schemeClr val="tx1"/>
                </a:solidFill>
              </a:rPr>
              <a:t>breathing?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passage of air through the respiratory </a:t>
            </a:r>
            <a:r>
              <a:rPr lang="en-GB" dirty="0" smtClean="0">
                <a:solidFill>
                  <a:schemeClr val="tx1"/>
                </a:solidFill>
              </a:rPr>
              <a:t>tract?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gaseous exchange in the </a:t>
            </a:r>
            <a:r>
              <a:rPr lang="en-GB" dirty="0" smtClean="0">
                <a:solidFill>
                  <a:schemeClr val="tx1"/>
                </a:solidFill>
              </a:rPr>
              <a:t>lungs?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gaseous exchange in the </a:t>
            </a:r>
            <a:r>
              <a:rPr lang="en-GB" dirty="0" smtClean="0">
                <a:solidFill>
                  <a:schemeClr val="tx1"/>
                </a:solidFill>
              </a:rPr>
              <a:t>muscles?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5968" y="500073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Learning review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920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924" y="1245661"/>
            <a:ext cx="8221785" cy="344916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Can you now:</a:t>
            </a:r>
            <a:endParaRPr lang="en-US" b="1" dirty="0">
              <a:solidFill>
                <a:schemeClr val="tx1"/>
              </a:solidFill>
            </a:endParaRP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systemic and pulmonary </a:t>
            </a:r>
            <a:r>
              <a:rPr lang="en-GB" dirty="0" smtClean="0">
                <a:solidFill>
                  <a:schemeClr val="tx1"/>
                </a:solidFill>
              </a:rPr>
              <a:t>circulation?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immediate effects of exercise on the cardiovascular and respiratory </a:t>
            </a:r>
            <a:r>
              <a:rPr lang="en-GB" dirty="0" smtClean="0">
                <a:solidFill>
                  <a:schemeClr val="tx1"/>
                </a:solidFill>
              </a:rPr>
              <a:t>systems?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Describe </a:t>
            </a:r>
            <a:r>
              <a:rPr lang="en-GB" dirty="0">
                <a:solidFill>
                  <a:schemeClr val="tx1"/>
                </a:solidFill>
              </a:rPr>
              <a:t>the long-term effects of exercise on the cardiovascular and respiratory </a:t>
            </a:r>
            <a:r>
              <a:rPr lang="en-GB" dirty="0" smtClean="0">
                <a:solidFill>
                  <a:schemeClr val="tx1"/>
                </a:solidFill>
              </a:rPr>
              <a:t>systems?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Recognise </a:t>
            </a:r>
            <a:r>
              <a:rPr lang="en-GB" dirty="0">
                <a:solidFill>
                  <a:schemeClr val="tx1"/>
                </a:solidFill>
              </a:rPr>
              <a:t>changes to the cardiovascular and respiratory systems throughout a person’s </a:t>
            </a:r>
            <a:r>
              <a:rPr lang="en-GB" dirty="0" smtClean="0">
                <a:solidFill>
                  <a:schemeClr val="tx1"/>
                </a:solidFill>
              </a:rPr>
              <a:t>lifespan?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1378" y="486425"/>
            <a:ext cx="7448062" cy="500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Learning review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9173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1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2893</TotalTime>
  <Words>1303</Words>
  <Application>Microsoft Office PowerPoint</Application>
  <PresentationFormat>On-screen Show (4:3)</PresentationFormat>
  <Paragraphs>230</Paragraphs>
  <Slides>28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Helvetica</vt:lpstr>
      <vt:lpstr>Helvetica Light</vt:lpstr>
      <vt:lpstr>Wingdings 2</vt:lpstr>
      <vt:lpstr>Office Theme</vt:lpstr>
      <vt:lpstr>Lesson 3 – Cardiovascular and respiratory systems</vt:lpstr>
      <vt:lpstr>Learning objectives</vt:lpstr>
      <vt:lpstr>Learning objectives</vt:lpstr>
      <vt:lpstr>The heart</vt:lpstr>
      <vt:lpstr>The heart</vt:lpstr>
      <vt:lpstr>Structure of the heart</vt:lpstr>
      <vt:lpstr>Structure of the heart</vt:lpstr>
      <vt:lpstr>Blood flow</vt:lpstr>
      <vt:lpstr>Pulmonary and systemic circulation</vt:lpstr>
      <vt:lpstr>Summary of the heart and circulation</vt:lpstr>
      <vt:lpstr>Quiz!</vt:lpstr>
      <vt:lpstr>Blood vessels</vt:lpstr>
      <vt:lpstr>Blood vessels</vt:lpstr>
      <vt:lpstr>Components of blood</vt:lpstr>
      <vt:lpstr>Blood pressure</vt:lpstr>
      <vt:lpstr>The lungs and respiratory tract</vt:lpstr>
      <vt:lpstr>The lungs</vt:lpstr>
      <vt:lpstr>Mechanics of breathing</vt:lpstr>
      <vt:lpstr>Respiratory (breathing) muscles</vt:lpstr>
      <vt:lpstr>The respiratory tract</vt:lpstr>
      <vt:lpstr>Gaseous exchange</vt:lpstr>
      <vt:lpstr>Gaseous exchange</vt:lpstr>
      <vt:lpstr>Effects of exercise on the cardiovascular and respiratory systems</vt:lpstr>
      <vt:lpstr>Life cycle of the cardiovascular and respiratory systems – early years</vt:lpstr>
      <vt:lpstr>Design your own quiz!</vt:lpstr>
      <vt:lpstr>Learning review</vt:lpstr>
      <vt:lpstr>Learning review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Hodges</dc:creator>
  <cp:lastModifiedBy>Ben Jackson</cp:lastModifiedBy>
  <cp:revision>178</cp:revision>
  <dcterms:created xsi:type="dcterms:W3CDTF">2018-02-20T09:35:13Z</dcterms:created>
  <dcterms:modified xsi:type="dcterms:W3CDTF">2018-05-16T14:49:07Z</dcterms:modified>
</cp:coreProperties>
</file>